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12" y="102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rb.cz\group\Research\Odhady\IAE\AIE_b&#345;eze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rb.cz\group\Research\Odhady\IAE\exportni_index_2019-Q1_data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454568178977636E-2"/>
          <c:y val="0.1944190288983009"/>
          <c:w val="0.86512831729367168"/>
          <c:h val="0.55874832952689379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1)'!$A$3:$A$156</c:f>
              <c:numCache>
                <c:formatCode>m/d/yyyy</c:formatCode>
                <c:ptCount val="154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</c:numCache>
            </c:numRef>
          </c:cat>
          <c:val>
            <c:numRef>
              <c:f>'Původní model (M 1)'!$B$3:$B$152</c:f>
              <c:numCache>
                <c:formatCode>0.00</c:formatCode>
                <c:ptCount val="150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1.1302698783276721</c:v>
                </c:pt>
                <c:pt idx="101">
                  <c:v>5.0514934902204045</c:v>
                </c:pt>
                <c:pt idx="102">
                  <c:v>8.7563219568606456</c:v>
                </c:pt>
                <c:pt idx="103">
                  <c:v>3.7938787269379048</c:v>
                </c:pt>
                <c:pt idx="104">
                  <c:v>0.53462676852984448</c:v>
                </c:pt>
                <c:pt idx="105">
                  <c:v>9.5947240053268601</c:v>
                </c:pt>
                <c:pt idx="106">
                  <c:v>1.1745352731917791</c:v>
                </c:pt>
                <c:pt idx="107">
                  <c:v>2.0937309799147874</c:v>
                </c:pt>
                <c:pt idx="108">
                  <c:v>-5.9790215832311588E-2</c:v>
                </c:pt>
                <c:pt idx="109">
                  <c:v>2.1702665559891532</c:v>
                </c:pt>
                <c:pt idx="110">
                  <c:v>5.6293041039278569</c:v>
                </c:pt>
                <c:pt idx="111">
                  <c:v>3.2920229964627401</c:v>
                </c:pt>
                <c:pt idx="112">
                  <c:v>0.88441886392556235</c:v>
                </c:pt>
                <c:pt idx="113">
                  <c:v>5.6817751524101734</c:v>
                </c:pt>
                <c:pt idx="114">
                  <c:v>-1.8705771903318125</c:v>
                </c:pt>
                <c:pt idx="115">
                  <c:v>3.1120399699572143</c:v>
                </c:pt>
                <c:pt idx="116">
                  <c:v>7.7505549047413469</c:v>
                </c:pt>
                <c:pt idx="117">
                  <c:v>0.80963092162076311</c:v>
                </c:pt>
                <c:pt idx="118">
                  <c:v>-16.733771071823121</c:v>
                </c:pt>
                <c:pt idx="119">
                  <c:v>15.974899425477695</c:v>
                </c:pt>
                <c:pt idx="120">
                  <c:v>-0.19331055565545707</c:v>
                </c:pt>
                <c:pt idx="121">
                  <c:v>-4.0008899856388673</c:v>
                </c:pt>
                <c:pt idx="122">
                  <c:v>4.3477512166057553</c:v>
                </c:pt>
                <c:pt idx="123">
                  <c:v>1.0629124864632855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4.7998944620341035</c:v>
                </c:pt>
                <c:pt idx="137">
                  <c:v>0.14881161292134948</c:v>
                </c:pt>
                <c:pt idx="138">
                  <c:v>-7.0287255539038114</c:v>
                </c:pt>
                <c:pt idx="139">
                  <c:v>6.1426017760350504</c:v>
                </c:pt>
                <c:pt idx="140">
                  <c:v>-2.0427541334624948</c:v>
                </c:pt>
                <c:pt idx="141">
                  <c:v>1.5443485587356633</c:v>
                </c:pt>
                <c:pt idx="142">
                  <c:v>11.215329178432668</c:v>
                </c:pt>
                <c:pt idx="143">
                  <c:v>4.2304461790219108</c:v>
                </c:pt>
                <c:pt idx="144">
                  <c:v>2.1068003075719304</c:v>
                </c:pt>
                <c:pt idx="145">
                  <c:v>10.25837356907364</c:v>
                </c:pt>
                <c:pt idx="146">
                  <c:v>10.269538717798255</c:v>
                </c:pt>
                <c:pt idx="147">
                  <c:v>1.6436492115974488</c:v>
                </c:pt>
                <c:pt idx="148">
                  <c:v>1.5884110589186236</c:v>
                </c:pt>
                <c:pt idx="149">
                  <c:v>5.1400395306783224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88-4E4C-AE1C-0F38C16BDA08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1)'!$A$3:$A$156</c:f>
              <c:numCache>
                <c:formatCode>m/d/yyyy</c:formatCode>
                <c:ptCount val="154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</c:numCache>
            </c:numRef>
          </c:cat>
          <c:val>
            <c:numRef>
              <c:f>'Původní model (M 1)'!$C$3:$C$156</c:f>
              <c:numCache>
                <c:formatCode>General</c:formatCode>
                <c:ptCount val="154"/>
                <c:pt idx="149" formatCode="0.00">
                  <c:v>5.1400395306783224</c:v>
                </c:pt>
                <c:pt idx="150" formatCode="0.00">
                  <c:v>5.7277425568396296</c:v>
                </c:pt>
                <c:pt idx="151" formatCode="0.00">
                  <c:v>3.4258075131654202</c:v>
                </c:pt>
                <c:pt idx="152" formatCode="0.00">
                  <c:v>2.0277392952584301</c:v>
                </c:pt>
                <c:pt idx="153" formatCode="0.00">
                  <c:v>4.0470245017302204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88-4E4C-AE1C-0F38C16BDA08}"/>
            </c:ext>
          </c:extLst>
        </c:ser>
        <c:ser>
          <c:idx val="3"/>
          <c:order val="2"/>
          <c:tx>
            <c:v>Předpověď růstu exportu s trhem práce a pracovními dny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1)'!$A$3:$A$156</c:f>
              <c:numCache>
                <c:formatCode>m/d/yyyy</c:formatCode>
                <c:ptCount val="154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</c:numCache>
            </c:numRef>
          </c:cat>
          <c:val>
            <c:numRef>
              <c:f>'Model trh práce + wdays (2wd)'!$C$3:$C$156</c:f>
              <c:numCache>
                <c:formatCode>General</c:formatCode>
                <c:ptCount val="154"/>
                <c:pt idx="149" formatCode="0.00">
                  <c:v>5.1400395306783224</c:v>
                </c:pt>
                <c:pt idx="150" formatCode="0.00">
                  <c:v>5.86133363000123</c:v>
                </c:pt>
                <c:pt idx="151" formatCode="0.00">
                  <c:v>2.3347099355747201</c:v>
                </c:pt>
                <c:pt idx="152" formatCode="0.00">
                  <c:v>1.2526928412628899</c:v>
                </c:pt>
                <c:pt idx="153" formatCode="0.00">
                  <c:v>4.8511042617946201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88-4E4C-AE1C-0F38C16BD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1)'!$A$3:$A$156</c15:sqref>
                        </c15:formulaRef>
                      </c:ext>
                    </c:extLst>
                    <c:numCache>
                      <c:formatCode>m/d/yyyy</c:formatCode>
                      <c:ptCount val="154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B988-4E4C-AE1C-0F38C16BDA08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in val="42401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2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6"/>
        <c:majorTimeUnit val="months"/>
      </c:dateAx>
      <c:valAx>
        <c:axId val="55254400"/>
        <c:scaling>
          <c:orientation val="minMax"/>
          <c:max val="20"/>
          <c:min val="-2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 sz="1400"/>
                </a:pPr>
                <a:r>
                  <a:rPr lang="en-US" sz="1400"/>
                  <a:t>meziroční změna v %</a:t>
                </a:r>
                <a:endParaRPr lang="cs-CZ" sz="1400"/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cs-CZ"/>
          </a:p>
        </c:txPr>
        <c:crossAx val="55252480"/>
        <c:crossesAt val="42095"/>
        <c:crossBetween val="between"/>
      </c:valAx>
      <c:spPr>
        <a:ln>
          <a:solidFill>
            <a:sysClr val="windowText" lastClr="000000">
              <a:lumMod val="50000"/>
              <a:lumOff val="50000"/>
            </a:sysClr>
          </a:solidFill>
        </a:ln>
      </c:spPr>
    </c:plotArea>
    <c:legend>
      <c:legendPos val="b"/>
      <c:layout>
        <c:manualLayout>
          <c:xMode val="edge"/>
          <c:yMode val="edge"/>
          <c:x val="0"/>
          <c:y val="0.86004691821527568"/>
          <c:w val="0.98797173409419903"/>
          <c:h val="0.13795927630324356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050"/>
      </a:pPr>
      <a:endParaRPr lang="cs-CZ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[IE_DOTAZNIK_TIME_SERIES_18Q2.xlsx]Sheet1!$B$1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5032-4ACB-A434-87DC1E743618}"/>
              </c:ext>
            </c:extLst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[IE_DOTAZNIK_TIME_SERIES_18Q2.xlsx]Sheet1!$B$4:$B$15</c:f>
              <c:numCache>
                <c:formatCode>0.0</c:formatCode>
                <c:ptCount val="12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5032-4ACB-A434-87DC1E743618}"/>
            </c:ext>
          </c:extLst>
        </c:ser>
        <c:ser>
          <c:idx val="1"/>
          <c:order val="1"/>
          <c:tx>
            <c:strRef>
              <c:f>[IE_DOTAZNIK_TIME_SERIES_18Q2.xlsx]Sheet1!$I$1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C000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[IE_DOTAZNIK_TIME_SERIES_18Q2.xlsx]Sheet1!$I$4:$I$15</c:f>
              <c:numCache>
                <c:formatCode>0.00</c:formatCode>
                <c:ptCount val="12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  <c:pt idx="11">
                  <c:v>51.142857142857146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032-4ACB-A434-87DC1E743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900"/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1"/>
        <c:noMultiLvlLbl val="0"/>
      </c:catAx>
      <c:valAx>
        <c:axId val="173173376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7.6657699037620319E-2"/>
          <c:y val="0.83286506800286331"/>
          <c:w val="0.89875546806649165"/>
          <c:h val="0.1523132552949597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FuturaTEE" pitchFamily="2" charset="0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2854610922437826"/>
        </c:manualLayout>
      </c:layout>
      <c:lineChart>
        <c:grouping val="standard"/>
        <c:varyColors val="0"/>
        <c:ser>
          <c:idx val="0"/>
          <c:order val="0"/>
          <c:tx>
            <c:strRef>
              <c:f>[IE_DOTAZNIK_TIME_SERIES_18Q2.xlsx]Sheet1!$C$1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4A16-4CE4-96E2-32762AFCB607}"/>
              </c:ext>
            </c:extLst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A16-4CE4-96E2-32762AFCB607}"/>
                </c:ext>
              </c:extLst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A16-4CE4-96E2-32762AFCB607}"/>
                </c:ext>
              </c:extLst>
            </c:dLbl>
            <c:dLbl>
              <c:idx val="3"/>
              <c:layout>
                <c:manualLayout>
                  <c:x val="-4.7999999999999952E-2"/>
                  <c:y val="0.12215019021872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A16-4CE4-96E2-32762AFCB607}"/>
                </c:ext>
              </c:extLst>
            </c:dLbl>
            <c:dLbl>
              <c:idx val="6"/>
              <c:layout>
                <c:manualLayout>
                  <c:x val="-5.3555555555555558E-2"/>
                  <c:y val="9.952458673401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A16-4CE4-96E2-32762AFCB607}"/>
                </c:ext>
              </c:extLst>
            </c:dLbl>
            <c:dLbl>
              <c:idx val="7"/>
              <c:layout>
                <c:manualLayout>
                  <c:x val="-3.9847112860892389E-2"/>
                  <c:y val="0.109775863925282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A16-4CE4-96E2-32762AFCB607}"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[IE_DOTAZNIK_TIME_SERIES_18Q2.xlsx]Sheet1!$C$4:$C$15</c:f>
              <c:numCache>
                <c:formatCode>0.0</c:formatCode>
                <c:ptCount val="12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4A16-4CE4-96E2-32762AFCB607}"/>
            </c:ext>
          </c:extLst>
        </c:ser>
        <c:ser>
          <c:idx val="1"/>
          <c:order val="1"/>
          <c:tx>
            <c:strRef>
              <c:f>[IE_DOTAZNIK_TIME_SERIES_18Q2.xlsx]Sheet1!$J$1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[IE_DOTAZNIK_TIME_SERIES_18Q2.xlsx]Sheet1!$J$4:$J$15</c:f>
              <c:numCache>
                <c:formatCode>0.00</c:formatCode>
                <c:ptCount val="12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  <c:pt idx="11">
                  <c:v>52.952380952380949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4A16-4CE4-96E2-32762AFCB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90144"/>
        <c:axId val="173347584"/>
      </c:lineChart>
      <c:catAx>
        <c:axId val="1731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FuturaTEE" pitchFamily="2" charset="0"/>
              </a:defRPr>
            </a:pPr>
            <a:endParaRPr lang="cs-CZ"/>
          </a:p>
        </c:txPr>
        <c:crossAx val="173347584"/>
        <c:crosses val="autoZero"/>
        <c:auto val="1"/>
        <c:lblAlgn val="ctr"/>
        <c:lblOffset val="100"/>
        <c:tickLblSkip val="1"/>
        <c:noMultiLvlLbl val="0"/>
      </c:catAx>
      <c:valAx>
        <c:axId val="17334758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90144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6.8324365704286988E-2"/>
          <c:y val="0.86627532889201253"/>
          <c:w val="0.90501771653543306"/>
          <c:h val="0.12085492493831032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473811133815507E-2"/>
          <c:y val="0.16479695246427531"/>
          <c:w val="0.89915334612976905"/>
          <c:h val="0.5789856807461126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ysClr val="window" lastClr="FFFFFF">
                <a:lumMod val="85000"/>
              </a:sysClr>
            </a:solidFill>
            <a:ln w="22225">
              <a:noFill/>
            </a:ln>
          </c:spPr>
          <c:invertIfNegative val="0"/>
          <c:cat>
            <c:strRef>
              <c:f>'[exportni_index_2019-Q1_data.xlsx]faktory pro recesi v ČR'!$A$3:$A$6</c:f>
              <c:strCache>
                <c:ptCount val="4"/>
                <c:pt idx="0">
                  <c:v>Uvalení vysokých cel na dovoz aut a náhradních dílů do USA</c:v>
                </c:pt>
                <c:pt idx="1">
                  <c:v>Nedosažení obchodního smíru mezi Čínou a USA</c:v>
                </c:pt>
                <c:pt idx="2">
                  <c:v>Divoký brexit</c:v>
                </c:pt>
                <c:pt idx="3">
                  <c:v>Opakovaně odkládaný brexit</c:v>
                </c:pt>
              </c:strCache>
            </c:strRef>
          </c:cat>
          <c:val>
            <c:numRef>
              <c:f>'[exportni_index_2019-Q1_data.xlsx]faktory pro recesi v ČR'!$B$3:$B$6</c:f>
              <c:numCache>
                <c:formatCode>0%</c:formatCode>
                <c:ptCount val="4"/>
                <c:pt idx="0">
                  <c:v>0.47619047619047616</c:v>
                </c:pt>
                <c:pt idx="1">
                  <c:v>0.33333333333333331</c:v>
                </c:pt>
                <c:pt idx="2">
                  <c:v>0.14285714285714285</c:v>
                </c:pt>
                <c:pt idx="3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8-4AC8-94B6-D930ECA43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8471424"/>
        <c:axId val="428472960"/>
      </c:barChart>
      <c:catAx>
        <c:axId val="428471424"/>
        <c:scaling>
          <c:orientation val="minMax"/>
        </c:scaling>
        <c:delete val="0"/>
        <c:axPos val="b"/>
        <c:numFmt formatCode="mm\-yy" sourceLinked="0"/>
        <c:majorTickMark val="out"/>
        <c:minorTickMark val="none"/>
        <c:tickLblPos val="low"/>
        <c:spPr>
          <a:ln>
            <a:solidFill>
              <a:sysClr val="windowText" lastClr="000000"/>
            </a:solidFill>
          </a:ln>
        </c:spPr>
        <c:txPr>
          <a:bodyPr rot="0"/>
          <a:lstStyle/>
          <a:p>
            <a:pPr>
              <a:defRPr/>
            </a:pPr>
            <a:endParaRPr lang="cs-CZ"/>
          </a:p>
        </c:txPr>
        <c:crossAx val="428472960"/>
        <c:crossesAt val="-500"/>
        <c:auto val="1"/>
        <c:lblAlgn val="ctr"/>
        <c:lblOffset val="100"/>
        <c:noMultiLvlLbl val="0"/>
      </c:catAx>
      <c:valAx>
        <c:axId val="42847296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28471424"/>
        <c:crosses val="autoZero"/>
        <c:crossBetween val="between"/>
        <c:majorUnit val="0.1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FuturaTEE" pitchFamily="2" charset="0"/>
        </a:defRPr>
      </a:pPr>
      <a:endParaRPr lang="cs-CZ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3.63184E-7</cdr:y>
    </cdr:from>
    <cdr:to>
      <cdr:x>1</cdr:x>
      <cdr:y>0.14183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"/>
          <a:ext cx="10114093" cy="390524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 w="9525">
          <a:solidFill>
            <a:srgbClr val="FFFF00"/>
          </a:solidFill>
        </a:ln>
      </cdr:spPr>
      <cdr:txBody>
        <a:bodyPr xmlns:a="http://schemas.openxmlformats.org/drawingml/2006/main" vertOverflow="clip" wrap="square" lIns="108000" tIns="144000" rIns="108000" bIns="0" rtlCol="0">
          <a:noAutofit/>
        </a:bodyPr>
        <a:lstStyle xmlns:a="http://schemas.openxmlformats.org/drawingml/2006/main"/>
        <a:p xmlns:a="http://schemas.openxmlformats.org/drawingml/2006/main">
          <a:pPr algn="l" rtl="0">
            <a:defRPr sz="16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cs-CZ" sz="1600" smtClean="0"/>
            <a:t>Index Exportu: výročí šestiletých minim </a:t>
          </a:r>
          <a:r>
            <a:rPr lang="en-US" sz="1600" smtClean="0"/>
            <a:t>   </a:t>
          </a:r>
          <a:endParaRPr lang="cs-CZ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0.10909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0" y="0"/>
          <a:ext cx="1800000" cy="216000"/>
        </a:xfrm>
        <a:prstGeom xmlns:a="http://schemas.openxmlformats.org/drawingml/2006/main" prst="rect">
          <a:avLst/>
        </a:prstGeom>
        <a:solidFill xmlns:a="http://schemas.openxmlformats.org/drawingml/2006/main">
          <a:srgbClr val="FEF202"/>
        </a:solidFill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b="1" i="0" baseline="0">
              <a:effectLst/>
              <a:latin typeface="FuturaTEE" pitchFamily="2" charset="0"/>
              <a:ea typeface="+mn-ea"/>
              <a:cs typeface="+mn-cs"/>
            </a:rPr>
            <a:t>Možný spouštěč recese v Čechách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08.04.2019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08/04/2019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08/04/2019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6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08/04/2019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65055"/>
            <a:ext cx="9928976" cy="430887"/>
          </a:xfrm>
        </p:spPr>
        <p:txBody>
          <a:bodyPr/>
          <a:lstStyle/>
          <a:p>
            <a:r>
              <a:rPr lang="cs-CZ" sz="2800" dirty="0" smtClean="0"/>
              <a:t>Index Exportu</a:t>
            </a:r>
            <a:r>
              <a:rPr lang="cs-CZ" sz="2800" dirty="0"/>
              <a:t>: výročí šestiletých minim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90273"/>
            <a:ext cx="10693400" cy="5480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5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 smtClean="0"/>
              <a:t>IE: </a:t>
            </a:r>
            <a:r>
              <a:rPr lang="cs-CZ" dirty="0"/>
              <a:t>výročí šestiletých minim</a:t>
            </a:r>
            <a:r>
              <a:rPr lang="cs-CZ" sz="2400" dirty="0" smtClean="0"/>
              <a:t> 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</a:t>
            </a:r>
            <a:r>
              <a:rPr lang="cs-CZ" sz="1000" i="1" dirty="0" err="1"/>
              <a:t>Raiffeisenbank</a:t>
            </a:r>
            <a:r>
              <a:rPr lang="cs-CZ" sz="1000" i="1" dirty="0"/>
              <a:t> ve spolupráci s Asociací Exportérů, data k 8</a:t>
            </a:r>
            <a:r>
              <a:rPr lang="cs-CZ" sz="1000" i="1" dirty="0" smtClean="0"/>
              <a:t>. 4. 2019</a:t>
            </a:r>
            <a:r>
              <a:rPr lang="cs-CZ" sz="1000" i="1" dirty="0"/>
              <a:t>. </a:t>
            </a:r>
            <a:br>
              <a:rPr lang="cs-CZ" sz="1000" i="1" dirty="0"/>
            </a:br>
            <a:r>
              <a:rPr lang="cs-CZ" sz="1000" i="1" dirty="0"/>
              <a:t>Pozn.: Údaje do února 2019 odpovídají zveřejněné statistice národního vývozu ČSÚ, od března 2019 prognóza IE.</a:t>
            </a:r>
            <a:endParaRPr lang="cs-CZ" sz="1000" dirty="0"/>
          </a:p>
        </p:txBody>
      </p:sp>
      <p:sp>
        <p:nvSpPr>
          <p:cNvPr id="2" name="Rectangle 1"/>
          <p:cNvSpPr/>
          <p:nvPr/>
        </p:nvSpPr>
        <p:spPr>
          <a:xfrm>
            <a:off x="206264" y="680162"/>
            <a:ext cx="10366485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 smtClean="0"/>
          </a:p>
          <a:p>
            <a:r>
              <a:rPr lang="cs-CZ" sz="1400" dirty="0" smtClean="0"/>
              <a:t>Přírůstek </a:t>
            </a:r>
            <a:r>
              <a:rPr lang="cs-CZ" sz="1400" dirty="0"/>
              <a:t>českého exportu na začátku roku nejnižší lednové tempo od roku 2013, únor přinesl mírné zlepšení. </a:t>
            </a:r>
            <a:r>
              <a:rPr lang="cs-CZ" sz="1400" dirty="0" smtClean="0"/>
              <a:t> Jak trvalé?</a:t>
            </a:r>
          </a:p>
          <a:p>
            <a:endParaRPr lang="cs-CZ" sz="11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b="1" dirty="0"/>
              <a:t>EXPORT = ZAHRANIČNÍ POPTÁVKA </a:t>
            </a:r>
            <a:r>
              <a:rPr lang="en-US" sz="1400" b="1" dirty="0"/>
              <a:t>&amp;</a:t>
            </a:r>
            <a:r>
              <a:rPr lang="cs-CZ" sz="1400" b="1" dirty="0"/>
              <a:t> KURZ</a:t>
            </a:r>
            <a:r>
              <a:rPr lang="en-US" sz="1400" b="1" dirty="0"/>
              <a:t> &amp; DOMAC</a:t>
            </a:r>
            <a:r>
              <a:rPr lang="cs-CZ" sz="1400" b="1" dirty="0"/>
              <a:t>Í VÝROBNÍ KAPACITA</a:t>
            </a:r>
          </a:p>
          <a:p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sz="1400" dirty="0"/>
              <a:t>c</a:t>
            </a:r>
            <a:r>
              <a:rPr lang="cs-CZ" sz="1400" dirty="0" err="1" smtClean="0"/>
              <a:t>itelně</a:t>
            </a:r>
            <a:r>
              <a:rPr lang="cs-CZ" sz="1400" dirty="0" smtClean="0"/>
              <a:t> slábne poptávka z Německa (v lednu na rozdíl od ostatních EU zemí vývoz do SRN meziročně klesl)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sz="1400" dirty="0"/>
              <a:t>p</a:t>
            </a:r>
            <a:r>
              <a:rPr lang="cs-CZ" sz="1400" dirty="0" err="1" smtClean="0"/>
              <a:t>ředstihové</a:t>
            </a:r>
            <a:r>
              <a:rPr lang="cs-CZ" sz="1400" dirty="0" smtClean="0"/>
              <a:t> indikátory (PMI, IFO index, …) </a:t>
            </a:r>
            <a:r>
              <a:rPr lang="cs-CZ" sz="1400" dirty="0" smtClean="0">
                <a:sym typeface="Symbol" panose="05050102010706020507" pitchFamily="18" charset="2"/>
              </a:rPr>
              <a:t>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cs-CZ" sz="1400" dirty="0" smtClean="0"/>
              <a:t>l</a:t>
            </a:r>
            <a:r>
              <a:rPr lang="en-US" sz="1400" dirty="0" err="1" smtClean="0"/>
              <a:t>ednov</a:t>
            </a:r>
            <a:r>
              <a:rPr lang="cs-CZ" sz="1400" dirty="0" smtClean="0"/>
              <a:t>ý přírůstek nových zakázek pro český průmysl nejnižší za </a:t>
            </a:r>
            <a:r>
              <a:rPr lang="cs-CZ" sz="1400" dirty="0"/>
              <a:t>posledních šest </a:t>
            </a:r>
            <a:r>
              <a:rPr lang="cs-CZ" sz="1400" dirty="0" smtClean="0"/>
              <a:t>let</a:t>
            </a:r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cs-CZ" sz="1400" dirty="0" smtClean="0"/>
              <a:t>stále </a:t>
            </a:r>
            <a:r>
              <a:rPr lang="cs-CZ" sz="1400" dirty="0"/>
              <a:t>vysátý trh práce, na kterém mnohé firmy stále beznadějně hledají nové </a:t>
            </a:r>
            <a:r>
              <a:rPr lang="cs-CZ" sz="1400" dirty="0" smtClean="0"/>
              <a:t>zaměstnance </a:t>
            </a:r>
            <a:endParaRPr lang="en-US" sz="1400" dirty="0" smtClean="0"/>
          </a:p>
          <a:p>
            <a:r>
              <a:rPr lang="cs-CZ" sz="1400" dirty="0" smtClean="0">
                <a:sym typeface="Wingdings" panose="05000000000000000000" pitchFamily="2" charset="2"/>
              </a:rPr>
              <a:t> </a:t>
            </a:r>
            <a:r>
              <a:rPr lang="cs-CZ" sz="1400" dirty="0" smtClean="0">
                <a:sym typeface="Wingdings" panose="05000000000000000000" pitchFamily="2" charset="2"/>
              </a:rPr>
              <a:t>  slábnoucí </a:t>
            </a:r>
            <a:r>
              <a:rPr lang="cs-CZ" sz="1400" dirty="0" smtClean="0">
                <a:sym typeface="Wingdings" panose="05000000000000000000" pitchFamily="2" charset="2"/>
              </a:rPr>
              <a:t>CZK</a:t>
            </a:r>
            <a:endParaRPr lang="cs-CZ" sz="1400" dirty="0" smtClean="0"/>
          </a:p>
          <a:p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 smtClean="0"/>
              <a:t>Podle Indexu </a:t>
            </a:r>
            <a:r>
              <a:rPr lang="cs-CZ" sz="1400" dirty="0"/>
              <a:t>Exportu, který zohledňuje i situaci na českém trhu práce, dojde v letošním </a:t>
            </a:r>
            <a:r>
              <a:rPr lang="cs-CZ" sz="1400" dirty="0" smtClean="0"/>
              <a:t>2Q</a:t>
            </a:r>
            <a:r>
              <a:rPr lang="en-US" sz="1400" dirty="0" smtClean="0"/>
              <a:t>’19</a:t>
            </a:r>
            <a:r>
              <a:rPr lang="cs-CZ" sz="1400" dirty="0" smtClean="0"/>
              <a:t> </a:t>
            </a:r>
            <a:r>
              <a:rPr lang="cs-CZ" sz="1400" b="1" dirty="0"/>
              <a:t>k dalšímu zpomalení růstu českého </a:t>
            </a:r>
            <a:r>
              <a:rPr lang="cs-CZ" sz="1400" b="1" dirty="0" smtClean="0"/>
              <a:t>exportu</a:t>
            </a:r>
            <a:endParaRPr lang="cs-CZ" sz="1400" dirty="0" smtClean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sz="1400" dirty="0" smtClean="0"/>
              <a:t>Odhaduji, že</a:t>
            </a:r>
            <a:r>
              <a:rPr lang="en-US" sz="1400" dirty="0" smtClean="0"/>
              <a:t> </a:t>
            </a:r>
            <a:r>
              <a:rPr lang="cs-CZ" sz="1400" b="1" dirty="0" smtClean="0"/>
              <a:t>l</a:t>
            </a:r>
            <a:r>
              <a:rPr lang="en-US" sz="1400" b="1" dirty="0" err="1" smtClean="0"/>
              <a:t>eto</a:t>
            </a:r>
            <a:r>
              <a:rPr lang="cs-CZ" sz="1400" b="1" dirty="0" err="1" smtClean="0"/>
              <a:t>šní</a:t>
            </a:r>
            <a:r>
              <a:rPr lang="cs-CZ" sz="1400" b="1" dirty="0" smtClean="0"/>
              <a:t> přírůstek </a:t>
            </a:r>
            <a:r>
              <a:rPr lang="cs-CZ" sz="1400" b="1" dirty="0"/>
              <a:t>českého exportu </a:t>
            </a:r>
            <a:r>
              <a:rPr lang="cs-CZ" sz="1400" dirty="0"/>
              <a:t>v národním </a:t>
            </a:r>
            <a:r>
              <a:rPr lang="cs-CZ" sz="1400" dirty="0" smtClean="0"/>
              <a:t>pojetí klesne na </a:t>
            </a:r>
            <a:r>
              <a:rPr lang="cs-CZ" sz="1400" b="1" dirty="0" smtClean="0"/>
              <a:t>6leté minimum </a:t>
            </a:r>
            <a:endParaRPr lang="cs-CZ" sz="1400" b="1" dirty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sz="1400" dirty="0" smtClean="0"/>
              <a:t>Pokud </a:t>
            </a:r>
            <a:r>
              <a:rPr lang="cs-CZ" sz="1400" dirty="0"/>
              <a:t>nedojde na krajní variantu tj. na neřízený </a:t>
            </a:r>
            <a:r>
              <a:rPr lang="cs-CZ" sz="1400" dirty="0" err="1"/>
              <a:t>brexit</a:t>
            </a:r>
            <a:r>
              <a:rPr lang="cs-CZ" sz="1400" dirty="0"/>
              <a:t>, český export se letos setrvalému poklesu ještě </a:t>
            </a:r>
            <a:r>
              <a:rPr lang="cs-CZ" sz="1400" dirty="0" smtClean="0"/>
              <a:t>vyhne</a:t>
            </a:r>
            <a:endParaRPr lang="cs-CZ" sz="11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303165597"/>
              </p:ext>
            </p:extLst>
          </p:nvPr>
        </p:nvGraphicFramePr>
        <p:xfrm>
          <a:off x="289653" y="4201609"/>
          <a:ext cx="10114093" cy="282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30. 8. – 19. 9.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</a:t>
            </a:r>
            <a:r>
              <a:rPr lang="cs-CZ" sz="1100" i="1" dirty="0" smtClean="0"/>
              <a:t>. a  </a:t>
            </a:r>
            <a:r>
              <a:rPr lang="cs-CZ" sz="1100" i="1" dirty="0"/>
              <a:t>Asociace exportérů. </a:t>
            </a:r>
            <a:endParaRPr lang="cs-CZ" sz="1100" dirty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685878149"/>
              </p:ext>
            </p:extLst>
          </p:nvPr>
        </p:nvGraphicFramePr>
        <p:xfrm>
          <a:off x="2557565" y="3093542"/>
          <a:ext cx="7241173" cy="196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125152739"/>
              </p:ext>
            </p:extLst>
          </p:nvPr>
        </p:nvGraphicFramePr>
        <p:xfrm>
          <a:off x="2688589" y="5079435"/>
          <a:ext cx="7110149" cy="205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Anketa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891304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dirty="0" smtClean="0"/>
              <a:t>Spouštěč případné recese</a:t>
            </a:r>
            <a:endParaRPr lang="cs-CZ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 smtClean="0"/>
              <a:t>Zdroj</a:t>
            </a:r>
            <a:r>
              <a:rPr lang="cs-CZ" sz="1100" i="1" dirty="0"/>
              <a:t>: Šetření mezi exportéry v termínu 12. 3. – 4. 4. 2019.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</a:t>
            </a:r>
            <a:r>
              <a:rPr lang="cs-CZ" sz="1100" i="1" dirty="0" smtClean="0"/>
              <a:t>. </a:t>
            </a:r>
            <a:endParaRPr lang="cs-CZ" sz="1100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115462007"/>
              </p:ext>
            </p:extLst>
          </p:nvPr>
        </p:nvGraphicFramePr>
        <p:xfrm>
          <a:off x="370523" y="3506009"/>
          <a:ext cx="8106728" cy="3525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4"/>
          <p:cNvSpPr/>
          <p:nvPr/>
        </p:nvSpPr>
        <p:spPr>
          <a:xfrm>
            <a:off x="10442774" y="3181350"/>
            <a:ext cx="914400" cy="914400"/>
          </a:xfrm>
          <a:prstGeom prst="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35" y="1476709"/>
            <a:ext cx="82772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/>
              <a:t>8</a:t>
            </a:r>
            <a:r>
              <a:rPr lang="cs-CZ" sz="1400" dirty="0" smtClean="0"/>
              <a:t>. </a:t>
            </a:r>
            <a:r>
              <a:rPr lang="cs-CZ" sz="1400" smtClean="0"/>
              <a:t>dubna </a:t>
            </a:r>
            <a:r>
              <a:rPr lang="cs-CZ" sz="1400" dirty="0" smtClean="0"/>
              <a:t>2019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23022-32C5-45FE-9C38-B3E16CC9AD8A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8a242853-43d6-460e-83d1-ae32e22d03ab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8220</TotalTime>
  <Words>333</Words>
  <Application>Microsoft Office PowerPoint</Application>
  <PresentationFormat>Vlastní</PresentationFormat>
  <Paragraphs>54</Paragraphs>
  <Slides>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FuturaTEE</vt:lpstr>
      <vt:lpstr>Symbol</vt:lpstr>
      <vt:lpstr>Wingdings</vt:lpstr>
      <vt:lpstr>Presentace IE žlutá</vt:lpstr>
      <vt:lpstr>think-cell Slide</vt:lpstr>
      <vt:lpstr>Prezentace aplikace PowerPoint</vt:lpstr>
      <vt:lpstr>IE: výročí šestiletých minim 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221</cp:revision>
  <cp:lastPrinted>2018-07-09T10:23:09Z</cp:lastPrinted>
  <dcterms:created xsi:type="dcterms:W3CDTF">2016-04-01T12:44:41Z</dcterms:created>
  <dcterms:modified xsi:type="dcterms:W3CDTF">2019-04-08T11:10:11Z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