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128" y="84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prosinec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 dirty="0"/>
              <a:t>Index Exportu - export se brání zpomalení, ale neubrání </a:t>
            </a:r>
            <a:r>
              <a:rPr lang="en-US" sz="1400" dirty="0"/>
              <a:t>   </a:t>
            </a:r>
            <a:endParaRPr lang="cs-CZ" sz="1400" dirty="0"/>
          </a:p>
        </c:rich>
      </c:tx>
      <c:layout>
        <c:manualLayout>
          <c:xMode val="edge"/>
          <c:yMode val="edge"/>
          <c:x val="0.29883318252663593"/>
          <c:y val="9.717267618416000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988468156626313E-2"/>
          <c:y val="0.14321163042340049"/>
          <c:w val="0.90082898941615963"/>
          <c:h val="0.62824321965862684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'Původní model (M 1)'!$B$3:$B$148</c:f>
              <c:numCache>
                <c:formatCode>0.00</c:formatCode>
                <c:ptCount val="146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-16.224442166359786</c:v>
                </c:pt>
                <c:pt idx="29">
                  <c:v>-12.618135846354994</c:v>
                </c:pt>
                <c:pt idx="30">
                  <c:v>2.3493955656139098</c:v>
                </c:pt>
                <c:pt idx="31">
                  <c:v>-15.004855539954598</c:v>
                </c:pt>
                <c:pt idx="32">
                  <c:v>-12.623577291853483</c:v>
                </c:pt>
                <c:pt idx="33">
                  <c:v>-7.0542021856381361</c:v>
                </c:pt>
                <c:pt idx="34">
                  <c:v>-8.3592323547111764</c:v>
                </c:pt>
                <c:pt idx="35">
                  <c:v>0.79167152642813932</c:v>
                </c:pt>
                <c:pt idx="36">
                  <c:v>-2.7620217599586216</c:v>
                </c:pt>
                <c:pt idx="37">
                  <c:v>2.9085807225923022</c:v>
                </c:pt>
                <c:pt idx="38">
                  <c:v>12.568243797352618</c:v>
                </c:pt>
                <c:pt idx="39">
                  <c:v>17.042997924936198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5.3720751346120421</c:v>
                </c:pt>
                <c:pt idx="65">
                  <c:v>8.5448660837876176</c:v>
                </c:pt>
                <c:pt idx="66">
                  <c:v>-5.0562182915125931E-2</c:v>
                </c:pt>
                <c:pt idx="67">
                  <c:v>14.159768131676387</c:v>
                </c:pt>
                <c:pt idx="68">
                  <c:v>4.4213205299447722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-4.0008899856388673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4.505846247847578</c:v>
                </c:pt>
                <c:pt idx="137">
                  <c:v>9.4762112001767207E-3</c:v>
                </c:pt>
                <c:pt idx="138">
                  <c:v>-6.9112240628811055</c:v>
                </c:pt>
                <c:pt idx="139">
                  <c:v>6.0470966439857055</c:v>
                </c:pt>
                <c:pt idx="140">
                  <c:v>-1.3857335402321591</c:v>
                </c:pt>
                <c:pt idx="141">
                  <c:v>1.8848775755099911</c:v>
                </c:pt>
                <c:pt idx="142">
                  <c:v>11.897860765214929</c:v>
                </c:pt>
                <c:pt idx="143">
                  <c:v>4.6272428424543488</c:v>
                </c:pt>
                <c:pt idx="144">
                  <c:v>1.7142413900093079</c:v>
                </c:pt>
                <c:pt idx="145">
                  <c:v>8.9731501578844011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BE-40C3-BACF-EDB9C6C53FE2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'Původní model (M 1)'!$C$3:$C$153</c:f>
              <c:numCache>
                <c:formatCode>General</c:formatCode>
                <c:ptCount val="151"/>
                <c:pt idx="145" formatCode="0.00">
                  <c:v>8.9731501578844011</c:v>
                </c:pt>
                <c:pt idx="146" formatCode="0.00">
                  <c:v>7.8562880683665499</c:v>
                </c:pt>
                <c:pt idx="147" formatCode="0.00">
                  <c:v>6.3033455198950499</c:v>
                </c:pt>
                <c:pt idx="148" formatCode="0.00">
                  <c:v>4.8972828851867298</c:v>
                </c:pt>
                <c:pt idx="149" formatCode="0.00">
                  <c:v>3.6872594149165501</c:v>
                </c:pt>
                <c:pt idx="150" formatCode="0.00">
                  <c:v>7.1263156026471801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BE-40C3-BACF-EDB9C6C53FE2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'Model s trhem práce (M 2a)'!$C$3:$C$153</c:f>
              <c:numCache>
                <c:formatCode>General</c:formatCode>
                <c:ptCount val="151"/>
                <c:pt idx="145" formatCode="0.00">
                  <c:v>8.9731501578844011</c:v>
                </c:pt>
                <c:pt idx="146" formatCode="0.00">
                  <c:v>6.7961695897605097</c:v>
                </c:pt>
                <c:pt idx="147" formatCode="0.00">
                  <c:v>6.77571146131642</c:v>
                </c:pt>
                <c:pt idx="148" formatCode="0.00">
                  <c:v>6.5599680416281503</c:v>
                </c:pt>
                <c:pt idx="149" formatCode="0.00">
                  <c:v>4.9947429459276398</c:v>
                </c:pt>
                <c:pt idx="150" formatCode="0.00">
                  <c:v>8.8892017439824595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BE-40C3-BACF-EDB9C6C53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1)'!$A$3:$A$153</c15:sqref>
                        </c15:formulaRef>
                      </c:ext>
                    </c:extLst>
                    <c:numCache>
                      <c:formatCode>m/d/yyyy</c:formatCode>
                      <c:ptCount val="151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  <c:pt idx="145" formatCode="0.00">
                        <c:v>8.9731501578844011</c:v>
                      </c:pt>
                      <c:pt idx="146" formatCode="0.00">
                        <c:v>7.4376615992347599</c:v>
                      </c:pt>
                      <c:pt idx="147" formatCode="0.00">
                        <c:v>7.6209860175410604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95BE-40C3-BACF-EDB9C6C53FE2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in val="42430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7150633948534214E-3"/>
              <c:y val="0.27728221251495505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At val="42095"/>
        <c:crossBetween val="between"/>
      </c:valAx>
    </c:plotArea>
    <c:legend>
      <c:legendPos val="b"/>
      <c:layout>
        <c:manualLayout>
          <c:xMode val="edge"/>
          <c:yMode val="edge"/>
          <c:x val="3.5213074335331981E-2"/>
          <c:y val="0.83732809579335832"/>
          <c:w val="0.92801062016030256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55414528038226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079B-4066-91CA-DD1B0A08422B}"/>
              </c:ext>
            </c:extLst>
          </c:dPt>
          <c:dLbls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Sheet1!$B$4:$B$14</c:f>
              <c:numCache>
                <c:formatCode>0.0</c:formatCode>
                <c:ptCount val="11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79B-4066-91CA-DD1B0A08422B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Sheet1!$I$4:$I$14</c:f>
              <c:numCache>
                <c:formatCode>0.00</c:formatCode>
                <c:ptCount val="11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79B-4066-91CA-DD1B0A084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cs-CZ"/>
          </a:p>
        </c:txPr>
        <c:crossAx val="173173376"/>
        <c:crosses val="autoZero"/>
        <c:auto val="1"/>
        <c:lblAlgn val="ctr"/>
        <c:lblOffset val="100"/>
        <c:noMultiLvlLbl val="0"/>
      </c:catAx>
      <c:valAx>
        <c:axId val="17317337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7.6657699037620319E-2"/>
          <c:y val="0.79275795598128018"/>
          <c:w val="0.89875546806649165"/>
          <c:h val="0.1924202086371331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7900286940814514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5770-467A-BCDE-B79BD31AEC0D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70-467A-BCDE-B79BD31AEC0D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70-467A-BCDE-B79BD31AEC0D}"/>
                </c:ext>
              </c:extLst>
            </c:dLbl>
            <c:dLbl>
              <c:idx val="3"/>
              <c:layout>
                <c:manualLayout>
                  <c:x val="-5.6333333333333332E-2"/>
                  <c:y val="0.1391423990437898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70-467A-BCDE-B79BD31AEC0D}"/>
                </c:ext>
              </c:extLst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70-467A-BCDE-B79BD31AEC0D}"/>
                </c:ext>
              </c:extLst>
            </c:dLbl>
            <c:dLbl>
              <c:idx val="7"/>
              <c:layout>
                <c:manualLayout>
                  <c:x val="-4.8180446194225721E-2"/>
                  <c:y val="0.138096544219143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70-467A-BCDE-B79BD31AEC0D}"/>
                </c:ext>
              </c:extLst>
            </c:dLbl>
            <c:dLbl>
              <c:idx val="9"/>
              <c:layout>
                <c:manualLayout>
                  <c:x val="-5.3555555555555655E-2"/>
                  <c:y val="8.3503368366124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70-467A-BCDE-B79BD31AEC0D}"/>
                </c:ext>
              </c:extLst>
            </c:dLbl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Sheet1!$C$4:$C$14</c:f>
              <c:numCache>
                <c:formatCode>0.0</c:formatCode>
                <c:ptCount val="11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5770-467A-BCDE-B79BD31AEC0D}"/>
            </c:ext>
          </c:extLst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10"/>
              <c:layout>
                <c:manualLayout>
                  <c:x val="-1.5510061242344707E-2"/>
                  <c:y val="-0.1118239574343776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70-467A-BCDE-B79BD31AEC0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Sheet1!$J$4:$J$14</c:f>
              <c:numCache>
                <c:formatCode>0.00</c:formatCode>
                <c:ptCount val="11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5770-467A-BCDE-B79BD31AE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3347584"/>
        <c:crosses val="autoZero"/>
        <c:auto val="1"/>
        <c:lblAlgn val="ctr"/>
        <c:lblOffset val="100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6.8324386128811851E-2"/>
          <c:y val="0.85409676506829946"/>
          <c:w val="0.90501771653543306"/>
          <c:h val="0.120854924938310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08.01.2019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08/01/2019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08/01/2019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4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08/01/2019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/>
              <a:t>Index Exportu: export se brání zpomalení, ale neubrání 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9757" y="2501016"/>
            <a:ext cx="4867911" cy="10075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500"/>
              </a:spcBef>
            </a:pPr>
            <a:r>
              <a:rPr lang="cs-CZ" sz="1100" dirty="0">
                <a:sym typeface="Wingdings" panose="05000000000000000000" pitchFamily="2" charset="2"/>
              </a:rPr>
              <a:t>  </a:t>
            </a:r>
            <a:r>
              <a:rPr lang="cs-CZ" sz="1100" dirty="0"/>
              <a:t>výpadek ve vývozu osobních automobilů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nedostatek lidí na českém trhu práce</a:t>
            </a:r>
            <a:endParaRPr lang="en-US" sz="1100" dirty="0"/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prohlubující se nejistota v souvislosti s </a:t>
            </a:r>
            <a:r>
              <a:rPr lang="cs-CZ" sz="1100" dirty="0" err="1"/>
              <a:t>brexitem</a:t>
            </a:r>
            <a:endParaRPr lang="cs-CZ" sz="1100" dirty="0"/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zpomalující německá ekonomika</a:t>
            </a: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2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/>
              <a:t>IE: export se brání zpomalení, ale neubrání 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27. 12. 2018. </a:t>
            </a:r>
            <a:br>
              <a:rPr lang="cs-CZ" sz="1000" i="1" dirty="0"/>
            </a:br>
            <a:r>
              <a:rPr lang="cs-CZ" sz="1000" i="1" dirty="0"/>
              <a:t>Pozn.: Údaje do října 2018 odpovídají zveřejněné statistice národního vývozu ČSÚ, od listopadu 2018 prognóza IE.</a:t>
            </a:r>
            <a:endParaRPr lang="cs-CZ" sz="1000" dirty="0"/>
          </a:p>
        </p:txBody>
      </p:sp>
      <p:sp>
        <p:nvSpPr>
          <p:cNvPr id="2" name="Rectangle 1"/>
          <p:cNvSpPr/>
          <p:nvPr/>
        </p:nvSpPr>
        <p:spPr>
          <a:xfrm>
            <a:off x="206264" y="680162"/>
            <a:ext cx="1036648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Tempo růstu exportu </a:t>
            </a:r>
            <a:r>
              <a:rPr lang="cs-CZ" sz="1200" dirty="0"/>
              <a:t>bude dle Indexu Exportu </a:t>
            </a:r>
            <a:r>
              <a:rPr lang="cs-CZ" sz="1200" b="1" dirty="0"/>
              <a:t>zpomalovat.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Říjnový rekord v </a:t>
            </a:r>
            <a:r>
              <a:rPr lang="cs-CZ" sz="1200" dirty="0"/>
              <a:t>(měsíční) </a:t>
            </a:r>
            <a:r>
              <a:rPr lang="cs-CZ" sz="1200" b="1" dirty="0"/>
              <a:t>hodnotě vyvezeného zboží </a:t>
            </a:r>
            <a:r>
              <a:rPr lang="cs-CZ" sz="1200" dirty="0"/>
              <a:t>(344,4 miliardy Kč dle národní metodiky) </a:t>
            </a:r>
            <a:r>
              <a:rPr lang="cs-CZ" sz="1200" b="1" dirty="0"/>
              <a:t>nebude</a:t>
            </a:r>
            <a:r>
              <a:rPr lang="cs-CZ" sz="1200" dirty="0"/>
              <a:t>, kam až Index Exportu dohlédne, </a:t>
            </a:r>
            <a:r>
              <a:rPr lang="cs-CZ" sz="1200" b="1" dirty="0"/>
              <a:t>překonán.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Celoroční hodnota vývozu za rok 2018 </a:t>
            </a:r>
            <a:r>
              <a:rPr lang="cs-CZ" sz="1200" dirty="0"/>
              <a:t>dosáhne </a:t>
            </a:r>
            <a:r>
              <a:rPr lang="cs-CZ" sz="1200" b="1" dirty="0"/>
              <a:t>nového historického rekordu ve výši zhruba 3,6 biliónů korun i přes řadu nepříznivých faktorů.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Přebytek obchodní bilance </a:t>
            </a:r>
            <a:r>
              <a:rPr lang="cs-CZ" sz="1200" dirty="0"/>
              <a:t>v národním pojetí poklesne ze 163,5 miliardy korun k hranici 120 miliard a v roce 2020 dokonce pod hranici 100 miliard =</a:t>
            </a:r>
            <a:r>
              <a:rPr lang="en-US" sz="1200" dirty="0"/>
              <a:t>&gt;</a:t>
            </a:r>
            <a:r>
              <a:rPr lang="cs-CZ" sz="1200" dirty="0"/>
              <a:t> postupné </a:t>
            </a:r>
            <a:r>
              <a:rPr lang="cs-CZ" sz="1200" b="1" dirty="0"/>
              <a:t>zpomalování české ekonomiky </a:t>
            </a:r>
            <a:r>
              <a:rPr lang="cs-CZ" sz="1200" dirty="0"/>
              <a:t>ke 2,7 %, respektive 2,5 % v roce 2020.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 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Mírné oživení růstu exportu v březnu 2019</a:t>
            </a:r>
            <a:r>
              <a:rPr lang="cs-CZ" sz="1200" dirty="0"/>
              <a:t> vlivem nízké srovnávací základny, než oživení poptávky a nového trendu. Naopak předstihové ukazatele doma a v klíčových ekonomikách světa a nové odhady růstu světové ekonomiky i zahraničního obchodu hovoří jedním hlasem o zpomalení. Do tohoto scénáře zapadá i stále pravděpodobnější varianta tzv. </a:t>
            </a:r>
            <a:r>
              <a:rPr lang="cs-CZ" sz="1200" b="1" dirty="0"/>
              <a:t>odloženého </a:t>
            </a:r>
            <a:r>
              <a:rPr lang="cs-CZ" sz="1200" b="1" dirty="0" err="1"/>
              <a:t>brexitu</a:t>
            </a:r>
            <a:r>
              <a:rPr lang="cs-CZ" sz="12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9757" y="2146188"/>
            <a:ext cx="9641473" cy="377310"/>
          </a:xfrm>
          <a:prstGeom prst="rect">
            <a:avLst/>
          </a:prstGeom>
          <a:solidFill>
            <a:schemeClr val="bg1">
              <a:lumMod val="85000"/>
              <a:alpha val="44000"/>
            </a:schemeClr>
          </a:solidFill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200" b="1" dirty="0">
                <a:latin typeface="Century Gothic" pitchFamily="34" charset="0"/>
              </a:rPr>
              <a:t>Nepříznivé faktory                                                                                                           Příznivé faktory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352866957"/>
              </p:ext>
            </p:extLst>
          </p:nvPr>
        </p:nvGraphicFramePr>
        <p:xfrm>
          <a:off x="599757" y="4183523"/>
          <a:ext cx="9498915" cy="286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95429" y="2480655"/>
            <a:ext cx="3836822" cy="1027893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setrvačnost ekonomiky i samotného exportu 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předchozí investice do nových produktů, trhů,…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neposilující kurz české koruny</a:t>
            </a:r>
          </a:p>
        </p:txBody>
      </p:sp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exportérů. </a:t>
            </a:r>
            <a:endParaRPr lang="cs-CZ" sz="1100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478645734"/>
              </p:ext>
            </p:extLst>
          </p:nvPr>
        </p:nvGraphicFramePr>
        <p:xfrm>
          <a:off x="2585324" y="2847069"/>
          <a:ext cx="7451722" cy="2243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88412239"/>
              </p:ext>
            </p:extLst>
          </p:nvPr>
        </p:nvGraphicFramePr>
        <p:xfrm>
          <a:off x="2725335" y="4945383"/>
          <a:ext cx="7171700" cy="2219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891304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dirty="0"/>
              <a:t>Jste na rok 2019 zajištěni proti kurzovému riziku (proměnlivosti měnových kurzů)?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29. 11. – 12. 12.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exportérů. </a:t>
            </a:r>
            <a:endParaRPr lang="cs-CZ" sz="11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0" y="1932780"/>
            <a:ext cx="10683791" cy="45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</a:t>
            </a:r>
            <a:r>
              <a:rPr lang="cs-CZ" sz="1400" dirty="0"/>
              <a:t>8. </a:t>
            </a:r>
            <a:r>
              <a:rPr lang="cs-CZ" sz="1400" dirty="0" smtClean="0"/>
              <a:t>lednu </a:t>
            </a:r>
            <a:r>
              <a:rPr lang="cs-CZ" sz="1400" dirty="0"/>
              <a:t>2019</a:t>
            </a:r>
            <a:r>
              <a:rPr lang="cs-CZ" sz="1400" dirty="0">
                <a:latin typeface="Century Gothic" pitchFamily="34" charset="0"/>
              </a:rPr>
              <a:t> 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8a242853-43d6-460e-83d1-ae32e22d03ab"/>
    <ds:schemaRef ds:uri="http://schemas.microsoft.com/sharepoint/v3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8042</TotalTime>
  <Words>286</Words>
  <Application>Microsoft Office PowerPoint</Application>
  <PresentationFormat>Vlastní</PresentationFormat>
  <Paragraphs>56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IE: export se brání zpomalení, ale neubrání 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209</cp:revision>
  <cp:lastPrinted>2018-07-09T10:23:09Z</cp:lastPrinted>
  <dcterms:created xsi:type="dcterms:W3CDTF">2016-04-01T12:44:41Z</dcterms:created>
  <dcterms:modified xsi:type="dcterms:W3CDTF">2019-01-08T18:15:09Z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