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92" r:id="rId4"/>
    <p:sldId id="309" r:id="rId5"/>
    <p:sldId id="311" r:id="rId6"/>
    <p:sldId id="273" r:id="rId7"/>
    <p:sldId id="301" r:id="rId8"/>
    <p:sldId id="299" r:id="rId9"/>
    <p:sldId id="310" r:id="rId10"/>
    <p:sldId id="288" r:id="rId11"/>
    <p:sldId id="308" r:id="rId12"/>
    <p:sldId id="312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Asociace%20export&#233;r&#367;\Exportn&#237;%20indexy\IAE\TK%202017-0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\Exporty%20x%20Index&#367;m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&#344;EDITEL&#201;\&#344;AS\&#344;&#237;zen&#237;%20rizik\Nezam&#283;stnanost%20&#268;R%2099-16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ata\Atas\Asociace%20export&#233;r&#367;\Exportn&#237;%20indexy\IAE\Exporty%20x%20Index&#367;m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Asociace%20export&#233;r&#367;\Exportn&#237;%20indexy\IAE\TK%202017-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Asociace%20export&#233;r&#367;\Exportn&#237;%20indexy\IAE\TK%202017-0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Asociace%20export&#233;r&#367;\Zahrani&#269;n&#237;%20obchod%20&#268;R\Export%20&#268;R\Export%20p&#345;eshr%20a%20n&#225;r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Atas\Asociace%20export&#233;r&#367;\Zahrani&#269;n&#237;%20obchod%20&#268;R\Export%20&#268;R\Export%20p&#345;eshr%20a%20n&#225;r.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00B0F0"/>
              </a:solidFill>
            </a:ln>
          </c:spPr>
          <c:marker>
            <c:symbol val="none"/>
          </c:marker>
          <c:trendline>
            <c:spPr>
              <a:ln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List2!$A$2:$A$40</c:f>
              <c:strCache>
                <c:ptCount val="39"/>
                <c:pt idx="0">
                  <c:v>14/01</c:v>
                </c:pt>
                <c:pt idx="1">
                  <c:v>14/02</c:v>
                </c:pt>
                <c:pt idx="2">
                  <c:v>14/03</c:v>
                </c:pt>
                <c:pt idx="3">
                  <c:v>14/04</c:v>
                </c:pt>
                <c:pt idx="4">
                  <c:v>14/05</c:v>
                </c:pt>
                <c:pt idx="5">
                  <c:v>14/06</c:v>
                </c:pt>
                <c:pt idx="6">
                  <c:v>14/07</c:v>
                </c:pt>
                <c:pt idx="7">
                  <c:v>14/08</c:v>
                </c:pt>
                <c:pt idx="8">
                  <c:v>14/09</c:v>
                </c:pt>
                <c:pt idx="9">
                  <c:v>14/10</c:v>
                </c:pt>
                <c:pt idx="10">
                  <c:v>14/11</c:v>
                </c:pt>
                <c:pt idx="11">
                  <c:v>14/12</c:v>
                </c:pt>
                <c:pt idx="12">
                  <c:v>15/01</c:v>
                </c:pt>
                <c:pt idx="13">
                  <c:v>15/02</c:v>
                </c:pt>
                <c:pt idx="14">
                  <c:v>15/03</c:v>
                </c:pt>
                <c:pt idx="15">
                  <c:v>15/04</c:v>
                </c:pt>
                <c:pt idx="16">
                  <c:v>15/05</c:v>
                </c:pt>
                <c:pt idx="17">
                  <c:v>15/06</c:v>
                </c:pt>
                <c:pt idx="18">
                  <c:v>15/07</c:v>
                </c:pt>
                <c:pt idx="19">
                  <c:v>15/08</c:v>
                </c:pt>
                <c:pt idx="20">
                  <c:v>15/09</c:v>
                </c:pt>
                <c:pt idx="21">
                  <c:v>15/10</c:v>
                </c:pt>
                <c:pt idx="22">
                  <c:v>15/11</c:v>
                </c:pt>
                <c:pt idx="23">
                  <c:v>15/12</c:v>
                </c:pt>
                <c:pt idx="24">
                  <c:v>16/01</c:v>
                </c:pt>
                <c:pt idx="25">
                  <c:v>16/02</c:v>
                </c:pt>
                <c:pt idx="26">
                  <c:v>16/03</c:v>
                </c:pt>
                <c:pt idx="27">
                  <c:v>16/04</c:v>
                </c:pt>
                <c:pt idx="28">
                  <c:v>16/05</c:v>
                </c:pt>
                <c:pt idx="29">
                  <c:v>16/06</c:v>
                </c:pt>
                <c:pt idx="30">
                  <c:v>16/07</c:v>
                </c:pt>
                <c:pt idx="31">
                  <c:v>16/08</c:v>
                </c:pt>
                <c:pt idx="32">
                  <c:v>16/09</c:v>
                </c:pt>
                <c:pt idx="33">
                  <c:v>16/10</c:v>
                </c:pt>
                <c:pt idx="34">
                  <c:v>16/11</c:v>
                </c:pt>
                <c:pt idx="35">
                  <c:v>16/12</c:v>
                </c:pt>
                <c:pt idx="36">
                  <c:v>17/01</c:v>
                </c:pt>
                <c:pt idx="37">
                  <c:v>17/02</c:v>
                </c:pt>
                <c:pt idx="38">
                  <c:v>17/03</c:v>
                </c:pt>
              </c:strCache>
            </c:strRef>
          </c:cat>
          <c:val>
            <c:numRef>
              <c:f>List2!$B$2:$B$40</c:f>
              <c:numCache>
                <c:formatCode>0.0</c:formatCode>
                <c:ptCount val="39"/>
                <c:pt idx="0">
                  <c:v>18.213158762303902</c:v>
                </c:pt>
                <c:pt idx="1">
                  <c:v>16.576317558951001</c:v>
                </c:pt>
                <c:pt idx="2">
                  <c:v>17.1466787848648</c:v>
                </c:pt>
                <c:pt idx="3">
                  <c:v>12.734196884592301</c:v>
                </c:pt>
                <c:pt idx="4">
                  <c:v>11.5459409004088</c:v>
                </c:pt>
                <c:pt idx="5">
                  <c:v>16.4308206917277</c:v>
                </c:pt>
                <c:pt idx="6">
                  <c:v>20.336748783441401</c:v>
                </c:pt>
                <c:pt idx="7">
                  <c:v>2.5019524841606078</c:v>
                </c:pt>
                <c:pt idx="8">
                  <c:v>16.128190720821966</c:v>
                </c:pt>
                <c:pt idx="9">
                  <c:v>11.170121113029886</c:v>
                </c:pt>
                <c:pt idx="10">
                  <c:v>4.3048820283981826</c:v>
                </c:pt>
                <c:pt idx="11">
                  <c:v>10.488956048056108</c:v>
                </c:pt>
                <c:pt idx="12">
                  <c:v>3.4816455645771738</c:v>
                </c:pt>
                <c:pt idx="13">
                  <c:v>7.6438695100460974</c:v>
                </c:pt>
                <c:pt idx="14">
                  <c:v>11.274491864711944</c:v>
                </c:pt>
                <c:pt idx="15">
                  <c:v>5.8719631834837749</c:v>
                </c:pt>
                <c:pt idx="16">
                  <c:v>2.606111791232113</c:v>
                </c:pt>
                <c:pt idx="17">
                  <c:v>11.569855306669051</c:v>
                </c:pt>
                <c:pt idx="18">
                  <c:v>3.2428759218412262</c:v>
                </c:pt>
                <c:pt idx="19">
                  <c:v>4.5756407655372922</c:v>
                </c:pt>
                <c:pt idx="20">
                  <c:v>2.3100451018680079</c:v>
                </c:pt>
                <c:pt idx="21">
                  <c:v>4.5647583981152762</c:v>
                </c:pt>
                <c:pt idx="22">
                  <c:v>7.8531593441573344</c:v>
                </c:pt>
                <c:pt idx="23">
                  <c:v>6.1935957721628077</c:v>
                </c:pt>
                <c:pt idx="24">
                  <c:v>0.59559330255909426</c:v>
                </c:pt>
                <c:pt idx="25">
                  <c:v>5.2097691486177267</c:v>
                </c:pt>
                <c:pt idx="26">
                  <c:v>-2.2844025231696152</c:v>
                </c:pt>
                <c:pt idx="27">
                  <c:v>3.0676745220097779</c:v>
                </c:pt>
                <c:pt idx="28">
                  <c:v>7.4974230793918073</c:v>
                </c:pt>
                <c:pt idx="29">
                  <c:v>0.32422138251753108</c:v>
                </c:pt>
                <c:pt idx="30">
                  <c:v>3.5152157353892499</c:v>
                </c:pt>
                <c:pt idx="31">
                  <c:v>6.7000203539755301</c:v>
                </c:pt>
                <c:pt idx="32">
                  <c:v>6.4410671937297304</c:v>
                </c:pt>
                <c:pt idx="33">
                  <c:v>-3.1098299794277802</c:v>
                </c:pt>
                <c:pt idx="34">
                  <c:v>9.9632459164939995</c:v>
                </c:pt>
                <c:pt idx="35">
                  <c:v>4.2724569219076596</c:v>
                </c:pt>
                <c:pt idx="36">
                  <c:v>10.8878200095787</c:v>
                </c:pt>
                <c:pt idx="37">
                  <c:v>8.39032226495533</c:v>
                </c:pt>
                <c:pt idx="38">
                  <c:v>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54058608"/>
        <c:axId val="-1554058064"/>
      </c:lineChart>
      <c:catAx>
        <c:axId val="-1554058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54058064"/>
        <c:crosses val="autoZero"/>
        <c:auto val="1"/>
        <c:lblAlgn val="ctr"/>
        <c:lblOffset val="100"/>
        <c:noMultiLvlLbl val="0"/>
      </c:catAx>
      <c:valAx>
        <c:axId val="-15540580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1554058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List1!$C$21</c:f>
              <c:strCache>
                <c:ptCount val="1"/>
                <c:pt idx="0">
                  <c:v>Y/Y mil.Kč</c:v>
                </c:pt>
              </c:strCache>
            </c:strRef>
          </c:tx>
          <c:spPr>
            <a:solidFill>
              <a:srgbClr val="00B0F0"/>
            </a:solidFill>
            <a:ln w="15875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List1!$D$20:$E$20</c:f>
              <c:strCache>
                <c:ptCount val="2"/>
                <c:pt idx="0">
                  <c:v>Přeshr.</c:v>
                </c:pt>
                <c:pt idx="1">
                  <c:v>Nár.</c:v>
                </c:pt>
              </c:strCache>
            </c:strRef>
          </c:cat>
          <c:val>
            <c:numRef>
              <c:f>List1!$D$21:$E$21</c:f>
              <c:numCache>
                <c:formatCode>#,##0</c:formatCode>
                <c:ptCount val="2"/>
                <c:pt idx="0">
                  <c:v>77</c:v>
                </c:pt>
                <c:pt idx="1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6266400"/>
        <c:axId val="-1526272384"/>
      </c:barChart>
      <c:catAx>
        <c:axId val="-1526266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-1526272384"/>
        <c:crosses val="autoZero"/>
        <c:auto val="1"/>
        <c:lblAlgn val="ctr"/>
        <c:lblOffset val="100"/>
        <c:noMultiLvlLbl val="0"/>
      </c:catAx>
      <c:valAx>
        <c:axId val="-15262723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526266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6264768"/>
        <c:axId val="-1526261504"/>
      </c:barChart>
      <c:catAx>
        <c:axId val="-1526264768"/>
        <c:scaling>
          <c:orientation val="minMax"/>
        </c:scaling>
        <c:delete val="0"/>
        <c:axPos val="b"/>
        <c:majorTickMark val="out"/>
        <c:minorTickMark val="none"/>
        <c:tickLblPos val="nextTo"/>
        <c:crossAx val="-1526261504"/>
        <c:crosses val="autoZero"/>
        <c:auto val="1"/>
        <c:lblAlgn val="ctr"/>
        <c:lblOffset val="100"/>
        <c:noMultiLvlLbl val="0"/>
      </c:catAx>
      <c:valAx>
        <c:axId val="-1526261504"/>
        <c:scaling>
          <c:orientation val="minMax"/>
          <c:max val="160000"/>
          <c:min val="3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5262647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cat>
            <c:strRef>
              <c:f>Nez3!$A$86:$A$214</c:f>
              <c:strCache>
                <c:ptCount val="129"/>
                <c:pt idx="0">
                  <c:v>6,01</c:v>
                </c:pt>
                <c:pt idx="1">
                  <c:v>6,02</c:v>
                </c:pt>
                <c:pt idx="2">
                  <c:v>6,03</c:v>
                </c:pt>
                <c:pt idx="3">
                  <c:v>6,04</c:v>
                </c:pt>
                <c:pt idx="4">
                  <c:v>6,05</c:v>
                </c:pt>
                <c:pt idx="5">
                  <c:v>6,06</c:v>
                </c:pt>
                <c:pt idx="6">
                  <c:v>6,07</c:v>
                </c:pt>
                <c:pt idx="7">
                  <c:v>6,08</c:v>
                </c:pt>
                <c:pt idx="8">
                  <c:v>6,09</c:v>
                </c:pt>
                <c:pt idx="9">
                  <c:v>6,10</c:v>
                </c:pt>
                <c:pt idx="10">
                  <c:v>6,11</c:v>
                </c:pt>
                <c:pt idx="11">
                  <c:v>6,12</c:v>
                </c:pt>
                <c:pt idx="12">
                  <c:v>7,01</c:v>
                </c:pt>
                <c:pt idx="13">
                  <c:v>7,02</c:v>
                </c:pt>
                <c:pt idx="14">
                  <c:v>7,03</c:v>
                </c:pt>
                <c:pt idx="15">
                  <c:v>7,04</c:v>
                </c:pt>
                <c:pt idx="16">
                  <c:v>7,05</c:v>
                </c:pt>
                <c:pt idx="17">
                  <c:v>7,06</c:v>
                </c:pt>
                <c:pt idx="18">
                  <c:v>7,07</c:v>
                </c:pt>
                <c:pt idx="19">
                  <c:v>7,08</c:v>
                </c:pt>
                <c:pt idx="20">
                  <c:v>7,09</c:v>
                </c:pt>
                <c:pt idx="21">
                  <c:v>7,10</c:v>
                </c:pt>
                <c:pt idx="22">
                  <c:v>7,11</c:v>
                </c:pt>
                <c:pt idx="23">
                  <c:v>7,12</c:v>
                </c:pt>
                <c:pt idx="24">
                  <c:v>8,01</c:v>
                </c:pt>
                <c:pt idx="25">
                  <c:v>8,02</c:v>
                </c:pt>
                <c:pt idx="26">
                  <c:v>8,03</c:v>
                </c:pt>
                <c:pt idx="27">
                  <c:v>8,04</c:v>
                </c:pt>
                <c:pt idx="28">
                  <c:v>8,05</c:v>
                </c:pt>
                <c:pt idx="29">
                  <c:v>8,06</c:v>
                </c:pt>
                <c:pt idx="30">
                  <c:v>8,07</c:v>
                </c:pt>
                <c:pt idx="31">
                  <c:v>8,08</c:v>
                </c:pt>
                <c:pt idx="32">
                  <c:v>8,09</c:v>
                </c:pt>
                <c:pt idx="33">
                  <c:v>8,10</c:v>
                </c:pt>
                <c:pt idx="34">
                  <c:v>8,11</c:v>
                </c:pt>
                <c:pt idx="35">
                  <c:v>8,12</c:v>
                </c:pt>
                <c:pt idx="36">
                  <c:v>9,01</c:v>
                </c:pt>
                <c:pt idx="37">
                  <c:v>9,02</c:v>
                </c:pt>
                <c:pt idx="38">
                  <c:v>9,03</c:v>
                </c:pt>
                <c:pt idx="39">
                  <c:v>9,04</c:v>
                </c:pt>
                <c:pt idx="40">
                  <c:v>9,05</c:v>
                </c:pt>
                <c:pt idx="41">
                  <c:v>9,06</c:v>
                </c:pt>
                <c:pt idx="42">
                  <c:v>9,07</c:v>
                </c:pt>
                <c:pt idx="43">
                  <c:v>9,08</c:v>
                </c:pt>
                <c:pt idx="44">
                  <c:v>9,09</c:v>
                </c:pt>
                <c:pt idx="45">
                  <c:v>9,10</c:v>
                </c:pt>
                <c:pt idx="46">
                  <c:v>9,11</c:v>
                </c:pt>
                <c:pt idx="47">
                  <c:v>9,12</c:v>
                </c:pt>
                <c:pt idx="48">
                  <c:v>10,01</c:v>
                </c:pt>
                <c:pt idx="49">
                  <c:v>10,02</c:v>
                </c:pt>
                <c:pt idx="50">
                  <c:v>10,03</c:v>
                </c:pt>
                <c:pt idx="51">
                  <c:v>10,04</c:v>
                </c:pt>
                <c:pt idx="52">
                  <c:v>10,05</c:v>
                </c:pt>
                <c:pt idx="53">
                  <c:v>10,06</c:v>
                </c:pt>
                <c:pt idx="54">
                  <c:v>10,07</c:v>
                </c:pt>
                <c:pt idx="55">
                  <c:v>10,08</c:v>
                </c:pt>
                <c:pt idx="56">
                  <c:v>10,09</c:v>
                </c:pt>
                <c:pt idx="57">
                  <c:v>10,10</c:v>
                </c:pt>
                <c:pt idx="58">
                  <c:v>10,11</c:v>
                </c:pt>
                <c:pt idx="59">
                  <c:v>10,12</c:v>
                </c:pt>
                <c:pt idx="60">
                  <c:v>11,01</c:v>
                </c:pt>
                <c:pt idx="61">
                  <c:v>11,02</c:v>
                </c:pt>
                <c:pt idx="62">
                  <c:v>11,03</c:v>
                </c:pt>
                <c:pt idx="63">
                  <c:v>11,04</c:v>
                </c:pt>
                <c:pt idx="64">
                  <c:v>11,05</c:v>
                </c:pt>
                <c:pt idx="65">
                  <c:v>11,06</c:v>
                </c:pt>
                <c:pt idx="66">
                  <c:v>11,07</c:v>
                </c:pt>
                <c:pt idx="67">
                  <c:v>11,08</c:v>
                </c:pt>
                <c:pt idx="68">
                  <c:v>11,09</c:v>
                </c:pt>
                <c:pt idx="69">
                  <c:v>11,10</c:v>
                </c:pt>
                <c:pt idx="70">
                  <c:v>11,11</c:v>
                </c:pt>
                <c:pt idx="71">
                  <c:v>11,12</c:v>
                </c:pt>
                <c:pt idx="72">
                  <c:v>12,01</c:v>
                </c:pt>
                <c:pt idx="73">
                  <c:v>12,02</c:v>
                </c:pt>
                <c:pt idx="74">
                  <c:v>12,03</c:v>
                </c:pt>
                <c:pt idx="75">
                  <c:v>12,04</c:v>
                </c:pt>
                <c:pt idx="76">
                  <c:v>12,05</c:v>
                </c:pt>
                <c:pt idx="77">
                  <c:v>12,06</c:v>
                </c:pt>
                <c:pt idx="78">
                  <c:v>12,07</c:v>
                </c:pt>
                <c:pt idx="79">
                  <c:v>12,08</c:v>
                </c:pt>
                <c:pt idx="80">
                  <c:v>12,09</c:v>
                </c:pt>
                <c:pt idx="81">
                  <c:v>12,10</c:v>
                </c:pt>
                <c:pt idx="82">
                  <c:v>12,11</c:v>
                </c:pt>
                <c:pt idx="83">
                  <c:v>12,12</c:v>
                </c:pt>
                <c:pt idx="84">
                  <c:v>13,01</c:v>
                </c:pt>
                <c:pt idx="85">
                  <c:v>13,02</c:v>
                </c:pt>
                <c:pt idx="86">
                  <c:v>13,03</c:v>
                </c:pt>
                <c:pt idx="87">
                  <c:v>13,04</c:v>
                </c:pt>
                <c:pt idx="88">
                  <c:v>13,05</c:v>
                </c:pt>
                <c:pt idx="89">
                  <c:v>13,06</c:v>
                </c:pt>
                <c:pt idx="90">
                  <c:v>13,08</c:v>
                </c:pt>
                <c:pt idx="91">
                  <c:v>13,09</c:v>
                </c:pt>
                <c:pt idx="92">
                  <c:v>13,10</c:v>
                </c:pt>
                <c:pt idx="93">
                  <c:v>13,11</c:v>
                </c:pt>
                <c:pt idx="94">
                  <c:v>13,12</c:v>
                </c:pt>
                <c:pt idx="95">
                  <c:v>14,01</c:v>
                </c:pt>
                <c:pt idx="96">
                  <c:v>14,02</c:v>
                </c:pt>
                <c:pt idx="97">
                  <c:v>14,03</c:v>
                </c:pt>
                <c:pt idx="98">
                  <c:v>14,04</c:v>
                </c:pt>
                <c:pt idx="99">
                  <c:v>14,05</c:v>
                </c:pt>
                <c:pt idx="100">
                  <c:v>14,06</c:v>
                </c:pt>
                <c:pt idx="101">
                  <c:v>14,07</c:v>
                </c:pt>
                <c:pt idx="102">
                  <c:v>14,08</c:v>
                </c:pt>
                <c:pt idx="103">
                  <c:v>14,09</c:v>
                </c:pt>
                <c:pt idx="104">
                  <c:v>14,10</c:v>
                </c:pt>
                <c:pt idx="105">
                  <c:v>14,11</c:v>
                </c:pt>
                <c:pt idx="106">
                  <c:v>14,12</c:v>
                </c:pt>
                <c:pt idx="107">
                  <c:v>15,01</c:v>
                </c:pt>
                <c:pt idx="108">
                  <c:v>15,02</c:v>
                </c:pt>
                <c:pt idx="109">
                  <c:v>15,03</c:v>
                </c:pt>
                <c:pt idx="110">
                  <c:v>15,04</c:v>
                </c:pt>
                <c:pt idx="111">
                  <c:v>15,05</c:v>
                </c:pt>
                <c:pt idx="112">
                  <c:v>15,06</c:v>
                </c:pt>
                <c:pt idx="113">
                  <c:v>15,07</c:v>
                </c:pt>
                <c:pt idx="114">
                  <c:v>15,08</c:v>
                </c:pt>
                <c:pt idx="115">
                  <c:v>15,09</c:v>
                </c:pt>
                <c:pt idx="116">
                  <c:v>15,10</c:v>
                </c:pt>
                <c:pt idx="117">
                  <c:v>15,11</c:v>
                </c:pt>
                <c:pt idx="118">
                  <c:v>15,12</c:v>
                </c:pt>
                <c:pt idx="119">
                  <c:v>16,01</c:v>
                </c:pt>
                <c:pt idx="120">
                  <c:v>16,02</c:v>
                </c:pt>
                <c:pt idx="121">
                  <c:v>16,03</c:v>
                </c:pt>
                <c:pt idx="122">
                  <c:v>16,04</c:v>
                </c:pt>
                <c:pt idx="123">
                  <c:v>16,05</c:v>
                </c:pt>
                <c:pt idx="124">
                  <c:v>16,06</c:v>
                </c:pt>
                <c:pt idx="125">
                  <c:v>16,07</c:v>
                </c:pt>
                <c:pt idx="126">
                  <c:v>16,08</c:v>
                </c:pt>
                <c:pt idx="127">
                  <c:v>16,09</c:v>
                </c:pt>
                <c:pt idx="128">
                  <c:v>16,10</c:v>
                </c:pt>
              </c:strCache>
            </c:strRef>
          </c:cat>
          <c:val>
            <c:numRef>
              <c:f>Nez3!$D$86:$D$214</c:f>
              <c:numCache>
                <c:formatCode>#,##0</c:formatCode>
                <c:ptCount val="129"/>
                <c:pt idx="0">
                  <c:v>52164</c:v>
                </c:pt>
                <c:pt idx="1">
                  <c:v>59359</c:v>
                </c:pt>
                <c:pt idx="2">
                  <c:v>66487</c:v>
                </c:pt>
                <c:pt idx="3">
                  <c:v>70473</c:v>
                </c:pt>
                <c:pt idx="4">
                  <c:v>74148</c:v>
                </c:pt>
                <c:pt idx="5">
                  <c:v>80902</c:v>
                </c:pt>
                <c:pt idx="6">
                  <c:v>85945</c:v>
                </c:pt>
                <c:pt idx="7">
                  <c:v>88217</c:v>
                </c:pt>
                <c:pt idx="8">
                  <c:v>94265</c:v>
                </c:pt>
                <c:pt idx="9">
                  <c:v>97582</c:v>
                </c:pt>
                <c:pt idx="10">
                  <c:v>101139</c:v>
                </c:pt>
                <c:pt idx="11">
                  <c:v>98966</c:v>
                </c:pt>
                <c:pt idx="12">
                  <c:v>93425</c:v>
                </c:pt>
                <c:pt idx="13">
                  <c:v>97896</c:v>
                </c:pt>
                <c:pt idx="14">
                  <c:v>104877</c:v>
                </c:pt>
                <c:pt idx="15">
                  <c:v>107709</c:v>
                </c:pt>
                <c:pt idx="16">
                  <c:v>113895</c:v>
                </c:pt>
                <c:pt idx="17">
                  <c:v>119492</c:v>
                </c:pt>
                <c:pt idx="18">
                  <c:v>123269</c:v>
                </c:pt>
                <c:pt idx="19">
                  <c:v>123951</c:v>
                </c:pt>
                <c:pt idx="20">
                  <c:v>133407</c:v>
                </c:pt>
                <c:pt idx="21">
                  <c:v>137429</c:v>
                </c:pt>
                <c:pt idx="22">
                  <c:v>143467</c:v>
                </c:pt>
                <c:pt idx="23">
                  <c:v>141280</c:v>
                </c:pt>
                <c:pt idx="24">
                  <c:v>141343</c:v>
                </c:pt>
                <c:pt idx="25">
                  <c:v>145921</c:v>
                </c:pt>
                <c:pt idx="26">
                  <c:v>150328</c:v>
                </c:pt>
                <c:pt idx="27">
                  <c:v>151311</c:v>
                </c:pt>
                <c:pt idx="28">
                  <c:v>152267</c:v>
                </c:pt>
                <c:pt idx="29">
                  <c:v>151344</c:v>
                </c:pt>
                <c:pt idx="30">
                  <c:v>151900</c:v>
                </c:pt>
                <c:pt idx="31">
                  <c:v>150240</c:v>
                </c:pt>
                <c:pt idx="32">
                  <c:v>150907</c:v>
                </c:pt>
                <c:pt idx="33">
                  <c:v>139557</c:v>
                </c:pt>
                <c:pt idx="34">
                  <c:v>130124</c:v>
                </c:pt>
                <c:pt idx="35">
                  <c:v>111307</c:v>
                </c:pt>
                <c:pt idx="36">
                  <c:v>91189</c:v>
                </c:pt>
                <c:pt idx="37">
                  <c:v>68494</c:v>
                </c:pt>
                <c:pt idx="38">
                  <c:v>64881</c:v>
                </c:pt>
                <c:pt idx="39">
                  <c:v>55412</c:v>
                </c:pt>
                <c:pt idx="40">
                  <c:v>50517</c:v>
                </c:pt>
                <c:pt idx="41">
                  <c:v>48254</c:v>
                </c:pt>
                <c:pt idx="42">
                  <c:v>43402</c:v>
                </c:pt>
                <c:pt idx="43">
                  <c:v>41763</c:v>
                </c:pt>
                <c:pt idx="44">
                  <c:v>41297</c:v>
                </c:pt>
                <c:pt idx="45">
                  <c:v>38844</c:v>
                </c:pt>
                <c:pt idx="46">
                  <c:v>38803</c:v>
                </c:pt>
                <c:pt idx="47">
                  <c:v>32924</c:v>
                </c:pt>
                <c:pt idx="48">
                  <c:v>30927</c:v>
                </c:pt>
                <c:pt idx="49">
                  <c:v>32120</c:v>
                </c:pt>
                <c:pt idx="50">
                  <c:v>33137</c:v>
                </c:pt>
                <c:pt idx="51">
                  <c:v>32913</c:v>
                </c:pt>
                <c:pt idx="52">
                  <c:v>33105</c:v>
                </c:pt>
                <c:pt idx="53">
                  <c:v>32927</c:v>
                </c:pt>
                <c:pt idx="54">
                  <c:v>33479</c:v>
                </c:pt>
                <c:pt idx="55">
                  <c:v>36567</c:v>
                </c:pt>
                <c:pt idx="56">
                  <c:v>35100</c:v>
                </c:pt>
                <c:pt idx="57">
                  <c:v>33651</c:v>
                </c:pt>
                <c:pt idx="58">
                  <c:v>32337</c:v>
                </c:pt>
                <c:pt idx="59">
                  <c:v>30800</c:v>
                </c:pt>
                <c:pt idx="60">
                  <c:v>31393</c:v>
                </c:pt>
                <c:pt idx="61">
                  <c:v>32164</c:v>
                </c:pt>
                <c:pt idx="62">
                  <c:v>33931</c:v>
                </c:pt>
                <c:pt idx="63">
                  <c:v>36053</c:v>
                </c:pt>
                <c:pt idx="64">
                  <c:v>37649</c:v>
                </c:pt>
                <c:pt idx="65">
                  <c:v>38416</c:v>
                </c:pt>
                <c:pt idx="66">
                  <c:v>38898</c:v>
                </c:pt>
                <c:pt idx="67">
                  <c:v>40758</c:v>
                </c:pt>
                <c:pt idx="68">
                  <c:v>39795</c:v>
                </c:pt>
                <c:pt idx="69">
                  <c:v>38732</c:v>
                </c:pt>
                <c:pt idx="70">
                  <c:v>36832</c:v>
                </c:pt>
                <c:pt idx="71">
                  <c:v>35784</c:v>
                </c:pt>
                <c:pt idx="72">
                  <c:v>34471</c:v>
                </c:pt>
                <c:pt idx="73">
                  <c:v>36671</c:v>
                </c:pt>
                <c:pt idx="74">
                  <c:v>39906</c:v>
                </c:pt>
                <c:pt idx="75">
                  <c:v>41707</c:v>
                </c:pt>
                <c:pt idx="76">
                  <c:v>43665</c:v>
                </c:pt>
                <c:pt idx="77">
                  <c:v>42779</c:v>
                </c:pt>
                <c:pt idx="78">
                  <c:v>41093</c:v>
                </c:pt>
                <c:pt idx="79">
                  <c:v>42559</c:v>
                </c:pt>
                <c:pt idx="80">
                  <c:v>40809</c:v>
                </c:pt>
                <c:pt idx="81">
                  <c:v>40729</c:v>
                </c:pt>
                <c:pt idx="82">
                  <c:v>38806</c:v>
                </c:pt>
                <c:pt idx="83">
                  <c:v>34893</c:v>
                </c:pt>
                <c:pt idx="84">
                  <c:v>33794</c:v>
                </c:pt>
                <c:pt idx="85">
                  <c:v>34635</c:v>
                </c:pt>
                <c:pt idx="86">
                  <c:v>38863</c:v>
                </c:pt>
                <c:pt idx="87">
                  <c:v>39763</c:v>
                </c:pt>
                <c:pt idx="88">
                  <c:v>42632</c:v>
                </c:pt>
                <c:pt idx="89">
                  <c:v>44032</c:v>
                </c:pt>
                <c:pt idx="90">
                  <c:v>40579</c:v>
                </c:pt>
                <c:pt idx="91">
                  <c:v>41422</c:v>
                </c:pt>
                <c:pt idx="92">
                  <c:v>39137</c:v>
                </c:pt>
                <c:pt idx="93">
                  <c:v>37501</c:v>
                </c:pt>
                <c:pt idx="94">
                  <c:v>35178</c:v>
                </c:pt>
                <c:pt idx="95">
                  <c:v>36394</c:v>
                </c:pt>
                <c:pt idx="96">
                  <c:v>38301</c:v>
                </c:pt>
                <c:pt idx="97">
                  <c:v>40808</c:v>
                </c:pt>
                <c:pt idx="98">
                  <c:v>44246</c:v>
                </c:pt>
                <c:pt idx="99">
                  <c:v>48023</c:v>
                </c:pt>
                <c:pt idx="100">
                  <c:v>49479</c:v>
                </c:pt>
                <c:pt idx="101">
                  <c:v>51079</c:v>
                </c:pt>
                <c:pt idx="102">
                  <c:v>54724</c:v>
                </c:pt>
                <c:pt idx="103">
                  <c:v>56556</c:v>
                </c:pt>
                <c:pt idx="104">
                  <c:v>58200</c:v>
                </c:pt>
                <c:pt idx="105">
                  <c:v>59397</c:v>
                </c:pt>
                <c:pt idx="106">
                  <c:v>58739</c:v>
                </c:pt>
                <c:pt idx="107">
                  <c:v>62300</c:v>
                </c:pt>
                <c:pt idx="108">
                  <c:v>68971</c:v>
                </c:pt>
                <c:pt idx="109">
                  <c:v>76050</c:v>
                </c:pt>
                <c:pt idx="110">
                  <c:v>83692</c:v>
                </c:pt>
                <c:pt idx="111">
                  <c:v>92700</c:v>
                </c:pt>
                <c:pt idx="112">
                  <c:v>97000</c:v>
                </c:pt>
                <c:pt idx="113">
                  <c:v>98055</c:v>
                </c:pt>
                <c:pt idx="114">
                  <c:v>103768</c:v>
                </c:pt>
                <c:pt idx="115">
                  <c:v>108600</c:v>
                </c:pt>
                <c:pt idx="116">
                  <c:v>107324</c:v>
                </c:pt>
                <c:pt idx="117">
                  <c:v>105049</c:v>
                </c:pt>
                <c:pt idx="118">
                  <c:v>100000</c:v>
                </c:pt>
                <c:pt idx="119">
                  <c:v>107779</c:v>
                </c:pt>
                <c:pt idx="120">
                  <c:v>114826</c:v>
                </c:pt>
                <c:pt idx="121">
                  <c:v>117335</c:v>
                </c:pt>
                <c:pt idx="122">
                  <c:v>124280</c:v>
                </c:pt>
                <c:pt idx="123">
                  <c:v>129054</c:v>
                </c:pt>
                <c:pt idx="124">
                  <c:v>133939</c:v>
                </c:pt>
                <c:pt idx="125">
                  <c:v>136000</c:v>
                </c:pt>
                <c:pt idx="126">
                  <c:v>139300</c:v>
                </c:pt>
                <c:pt idx="127">
                  <c:v>141000</c:v>
                </c:pt>
                <c:pt idx="128">
                  <c:v>139000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6268576"/>
        <c:axId val="-1526270752"/>
      </c:barChart>
      <c:catAx>
        <c:axId val="-15262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526270752"/>
        <c:crosses val="autoZero"/>
        <c:auto val="1"/>
        <c:lblAlgn val="ctr"/>
        <c:lblOffset val="100"/>
        <c:noMultiLvlLbl val="0"/>
      </c:catAx>
      <c:valAx>
        <c:axId val="-15262707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1526268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15875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List1!$D$20:$E$20</c:f>
              <c:strCache>
                <c:ptCount val="2"/>
                <c:pt idx="0">
                  <c:v>Přeshr.</c:v>
                </c:pt>
                <c:pt idx="1">
                  <c:v>Nár.</c:v>
                </c:pt>
              </c:strCache>
            </c:strRef>
          </c:cat>
          <c:val>
            <c:numRef>
              <c:f>List1!$D$23:$E$23</c:f>
              <c:numCache>
                <c:formatCode>#,##0</c:formatCode>
                <c:ptCount val="2"/>
                <c:pt idx="0">
                  <c:v>152180.36507761525</c:v>
                </c:pt>
                <c:pt idx="1">
                  <c:v>209742.44619999966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6269120"/>
        <c:axId val="-1526270208"/>
      </c:barChart>
      <c:catAx>
        <c:axId val="-1526269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-1526270208"/>
        <c:crosses val="autoZero"/>
        <c:auto val="1"/>
        <c:lblAlgn val="ctr"/>
        <c:lblOffset val="100"/>
        <c:noMultiLvlLbl val="0"/>
      </c:catAx>
      <c:valAx>
        <c:axId val="-15262702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52626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15875">
              <a:solidFill>
                <a:schemeClr val="tx1"/>
              </a:solidFill>
            </a:ln>
          </c:spPr>
          <c:invertIfNegative val="0"/>
          <c:dLbls>
            <c:dLbl>
              <c:idx val="3"/>
              <c:layout>
                <c:manualLayout>
                  <c:x val="5.5555555555555558E-3"/>
                  <c:y val="0.29166666666666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2540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List4!$A$22:$A$30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2016/1Q</c:v>
                </c:pt>
                <c:pt idx="7">
                  <c:v>2016/2Q</c:v>
                </c:pt>
                <c:pt idx="8">
                  <c:v>2016/3Q</c:v>
                </c:pt>
              </c:strCache>
            </c:strRef>
          </c:cat>
          <c:val>
            <c:numRef>
              <c:f>List4!$E$22:$E$30</c:f>
              <c:numCache>
                <c:formatCode>#,##0.0</c:formatCode>
                <c:ptCount val="9"/>
                <c:pt idx="0">
                  <c:v>0.39999999999999991</c:v>
                </c:pt>
                <c:pt idx="1">
                  <c:v>0.30000000000000027</c:v>
                </c:pt>
                <c:pt idx="2">
                  <c:v>0.40000000000000036</c:v>
                </c:pt>
                <c:pt idx="3">
                  <c:v>-1.2999999999999998</c:v>
                </c:pt>
                <c:pt idx="4">
                  <c:v>2.4</c:v>
                </c:pt>
                <c:pt idx="5">
                  <c:v>3.4</c:v>
                </c:pt>
                <c:pt idx="6">
                  <c:v>4.1000000000000005</c:v>
                </c:pt>
                <c:pt idx="7">
                  <c:v>3.8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6264224"/>
        <c:axId val="-1526266944"/>
      </c:barChart>
      <c:catAx>
        <c:axId val="-1526264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-1526266944"/>
        <c:crosses val="autoZero"/>
        <c:auto val="1"/>
        <c:lblAlgn val="ctr"/>
        <c:lblOffset val="100"/>
        <c:noMultiLvlLbl val="0"/>
      </c:catAx>
      <c:valAx>
        <c:axId val="-152626694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-15262642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List1!$E$1</c:f>
              <c:strCache>
                <c:ptCount val="1"/>
                <c:pt idx="0">
                  <c:v>Exp/HDP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List1!$A$3:$A$28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List1!$E$3:$E$28</c:f>
              <c:numCache>
                <c:formatCode>0.0</c:formatCode>
                <c:ptCount val="26"/>
                <c:pt idx="0">
                  <c:v>31.817454843811316</c:v>
                </c:pt>
                <c:pt idx="1">
                  <c:v>26.904707058514589</c:v>
                </c:pt>
                <c:pt idx="2">
                  <c:v>25.453116567866431</c:v>
                </c:pt>
                <c:pt idx="3">
                  <c:v>35.256491201368775</c:v>
                </c:pt>
                <c:pt idx="4">
                  <c:v>33.619194576879195</c:v>
                </c:pt>
                <c:pt idx="5">
                  <c:v>35.830980656471198</c:v>
                </c:pt>
                <c:pt idx="6">
                  <c:v>33.193820884883884</c:v>
                </c:pt>
                <c:pt idx="7">
                  <c:v>36.310710378429242</c:v>
                </c:pt>
                <c:pt idx="8">
                  <c:v>38.935207765192267</c:v>
                </c:pt>
                <c:pt idx="9">
                  <c:v>40.618419523532829</c:v>
                </c:pt>
                <c:pt idx="10">
                  <c:v>47.251316050121588</c:v>
                </c:pt>
                <c:pt idx="11">
                  <c:v>49.504202438151637</c:v>
                </c:pt>
                <c:pt idx="12">
                  <c:v>46.918355932063982</c:v>
                </c:pt>
                <c:pt idx="13">
                  <c:v>48.941457530318658</c:v>
                </c:pt>
                <c:pt idx="14">
                  <c:v>56.339073016620553</c:v>
                </c:pt>
                <c:pt idx="15">
                  <c:v>57.354262099244558</c:v>
                </c:pt>
                <c:pt idx="16">
                  <c:v>61.148939118612901</c:v>
                </c:pt>
                <c:pt idx="17">
                  <c:v>64.70122675418645</c:v>
                </c:pt>
                <c:pt idx="18">
                  <c:v>61.606148013147553</c:v>
                </c:pt>
                <c:pt idx="19">
                  <c:v>54.531293705714198</c:v>
                </c:pt>
                <c:pt idx="20">
                  <c:v>64.062230075441661</c:v>
                </c:pt>
                <c:pt idx="21">
                  <c:v>71.56475146991518</c:v>
                </c:pt>
                <c:pt idx="22">
                  <c:v>76.024158689235222</c:v>
                </c:pt>
                <c:pt idx="23">
                  <c:v>77.434770569047814</c:v>
                </c:pt>
                <c:pt idx="24">
                  <c:v>85.165385790654796</c:v>
                </c:pt>
                <c:pt idx="25">
                  <c:v>86.958855098389989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54056432"/>
        <c:axId val="-1554053168"/>
      </c:lineChart>
      <c:catAx>
        <c:axId val="-155405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554053168"/>
        <c:crosses val="autoZero"/>
        <c:auto val="1"/>
        <c:lblAlgn val="ctr"/>
        <c:lblOffset val="100"/>
        <c:noMultiLvlLbl val="0"/>
      </c:catAx>
      <c:valAx>
        <c:axId val="-15540531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1554056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List1!$G$1</c:f>
              <c:strCache>
                <c:ptCount val="1"/>
                <c:pt idx="0">
                  <c:v>Bil/HDP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List1!$A$3:$A$28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List1!$G$3:$G$28</c:f>
              <c:numCache>
                <c:formatCode>0.0</c:formatCode>
                <c:ptCount val="26"/>
                <c:pt idx="0">
                  <c:v>-2.9399384044615142</c:v>
                </c:pt>
                <c:pt idx="1">
                  <c:v>2.8579359338791197</c:v>
                </c:pt>
                <c:pt idx="2">
                  <c:v>-4.6485255885436896</c:v>
                </c:pt>
                <c:pt idx="3">
                  <c:v>-0.37489201888927304</c:v>
                </c:pt>
                <c:pt idx="4">
                  <c:v>-2.8893416948571398</c:v>
                </c:pt>
                <c:pt idx="5">
                  <c:v>-6.2950797884964107</c:v>
                </c:pt>
                <c:pt idx="6">
                  <c:v>-8.440088446460436</c:v>
                </c:pt>
                <c:pt idx="7">
                  <c:v>-7.7023013744355131</c:v>
                </c:pt>
                <c:pt idx="8">
                  <c:v>-3.7499060714920796</c:v>
                </c:pt>
                <c:pt idx="9">
                  <c:v>-2.8790417020515777</c:v>
                </c:pt>
                <c:pt idx="10">
                  <c:v>-5.0924459355230303</c:v>
                </c:pt>
                <c:pt idx="11">
                  <c:v>-4.5649728272639587</c:v>
                </c:pt>
                <c:pt idx="12">
                  <c:v>-2.6479249123431483</c:v>
                </c:pt>
                <c:pt idx="13">
                  <c:v>-2.4915758204717147</c:v>
                </c:pt>
                <c:pt idx="14">
                  <c:v>-0.86464812961545356</c:v>
                </c:pt>
                <c:pt idx="15">
                  <c:v>1.1855227730625071</c:v>
                </c:pt>
                <c:pt idx="16">
                  <c:v>1.1337187005560947</c:v>
                </c:pt>
                <c:pt idx="17">
                  <c:v>2.2943489762955833</c:v>
                </c:pt>
                <c:pt idx="18">
                  <c:v>1.6735793129658068</c:v>
                </c:pt>
                <c:pt idx="19">
                  <c:v>3.8142172002997574</c:v>
                </c:pt>
                <c:pt idx="20">
                  <c:v>3.0665579738828739</c:v>
                </c:pt>
                <c:pt idx="21">
                  <c:v>4.7507638885263459</c:v>
                </c:pt>
                <c:pt idx="22">
                  <c:v>7.5638173896046377</c:v>
                </c:pt>
                <c:pt idx="23">
                  <c:v>8.6041359208203598</c:v>
                </c:pt>
                <c:pt idx="24">
                  <c:v>10.073022371403505</c:v>
                </c:pt>
                <c:pt idx="25">
                  <c:v>9.6869409660107326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7312208"/>
        <c:axId val="-1527310032"/>
      </c:lineChart>
      <c:catAx>
        <c:axId val="-152731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527310032"/>
        <c:crosses val="autoZero"/>
        <c:auto val="1"/>
        <c:lblAlgn val="ctr"/>
        <c:lblOffset val="100"/>
        <c:noMultiLvlLbl val="0"/>
      </c:catAx>
      <c:valAx>
        <c:axId val="-1527310032"/>
        <c:scaling>
          <c:orientation val="minMax"/>
          <c:max val="12"/>
          <c:min val="-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1527312208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17648"/>
        <c:axId val="-1527304048"/>
      </c:barChart>
      <c:catAx>
        <c:axId val="-152731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-1527304048"/>
        <c:crosses val="autoZero"/>
        <c:auto val="1"/>
        <c:lblAlgn val="ctr"/>
        <c:lblOffset val="100"/>
        <c:noMultiLvlLbl val="0"/>
      </c:catAx>
      <c:valAx>
        <c:axId val="-15273040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15273176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09488"/>
        <c:axId val="-1527308400"/>
      </c:barChart>
      <c:catAx>
        <c:axId val="-152730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-1527308400"/>
        <c:crosses val="autoZero"/>
        <c:auto val="1"/>
        <c:lblAlgn val="ctr"/>
        <c:lblOffset val="100"/>
        <c:noMultiLvlLbl val="0"/>
      </c:catAx>
      <c:valAx>
        <c:axId val="-1527308400"/>
        <c:scaling>
          <c:orientation val="minMax"/>
          <c:min val="15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-1527309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List4!$A$18:$A$29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 odhad</c:v>
                </c:pt>
              </c:strCache>
            </c:strRef>
          </c:cat>
          <c:val>
            <c:numRef>
              <c:f>List4!$B$18:$B$29</c:f>
              <c:numCache>
                <c:formatCode>#,##0</c:formatCode>
                <c:ptCount val="12"/>
                <c:pt idx="0">
                  <c:v>1883.7909999999999</c:v>
                </c:pt>
                <c:pt idx="1">
                  <c:v>2091.0529999999999</c:v>
                </c:pt>
                <c:pt idx="2">
                  <c:v>2314.1579999999999</c:v>
                </c:pt>
                <c:pt idx="3">
                  <c:v>2279.85</c:v>
                </c:pt>
                <c:pt idx="4">
                  <c:v>2033.355</c:v>
                </c:pt>
                <c:pt idx="5">
                  <c:v>2334.8409999999999</c:v>
                </c:pt>
                <c:pt idx="6">
                  <c:v>2570.9409999999998</c:v>
                </c:pt>
                <c:pt idx="7">
                  <c:v>2725.8429999999998</c:v>
                </c:pt>
                <c:pt idx="8">
                  <c:v>2786.23</c:v>
                </c:pt>
                <c:pt idx="9">
                  <c:v>3149.1979999999999</c:v>
                </c:pt>
                <c:pt idx="10">
                  <c:v>3262.9720000000002</c:v>
                </c:pt>
                <c:pt idx="11">
                  <c:v>3306.0790000000002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05680"/>
        <c:axId val="-1527304592"/>
      </c:barChart>
      <c:catAx>
        <c:axId val="-152730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-1527304592"/>
        <c:crosses val="autoZero"/>
        <c:auto val="1"/>
        <c:lblAlgn val="ctr"/>
        <c:lblOffset val="100"/>
        <c:noMultiLvlLbl val="0"/>
      </c:catAx>
      <c:valAx>
        <c:axId val="-1527304592"/>
        <c:scaling>
          <c:orientation val="minMax"/>
          <c:max val="3500"/>
          <c:min val="1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-152730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List4!$A$18:$A$29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 odhad</c:v>
                </c:pt>
              </c:strCache>
            </c:strRef>
          </c:cat>
          <c:val>
            <c:numRef>
              <c:f>List4!$C$18:$C$29</c:f>
              <c:numCache>
                <c:formatCode>#,##0</c:formatCode>
                <c:ptCount val="12"/>
                <c:pt idx="0">
                  <c:v>5.165</c:v>
                </c:pt>
                <c:pt idx="1">
                  <c:v>1.8</c:v>
                </c:pt>
                <c:pt idx="2">
                  <c:v>-21.241</c:v>
                </c:pt>
                <c:pt idx="3">
                  <c:v>-44.332000000000001</c:v>
                </c:pt>
                <c:pt idx="4">
                  <c:v>31.067</c:v>
                </c:pt>
                <c:pt idx="5">
                  <c:v>-20.579000000000001</c:v>
                </c:pt>
                <c:pt idx="6">
                  <c:v>11.977</c:v>
                </c:pt>
                <c:pt idx="7">
                  <c:v>64.411000000000001</c:v>
                </c:pt>
                <c:pt idx="8">
                  <c:v>106.51900000000001</c:v>
                </c:pt>
                <c:pt idx="9">
                  <c:v>146.00899999999999</c:v>
                </c:pt>
                <c:pt idx="10">
                  <c:v>130.977</c:v>
                </c:pt>
                <c:pt idx="11">
                  <c:v>188.95500000000001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02960"/>
        <c:axId val="-1527317104"/>
      </c:barChart>
      <c:catAx>
        <c:axId val="-152730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-1527317104"/>
        <c:crosses val="autoZero"/>
        <c:auto val="1"/>
        <c:lblAlgn val="ctr"/>
        <c:lblOffset val="100"/>
        <c:noMultiLvlLbl val="0"/>
      </c:catAx>
      <c:valAx>
        <c:axId val="-1527317104"/>
        <c:scaling>
          <c:orientation val="minMax"/>
          <c:max val="200"/>
          <c:min val="-5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-1527302960"/>
        <c:crosses val="autoZero"/>
        <c:crossBetween val="between"/>
        <c:majorUnit val="20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16560"/>
        <c:axId val="-1527311664"/>
      </c:barChart>
      <c:catAx>
        <c:axId val="-1527316560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crossAx val="-1527311664"/>
        <c:crosses val="autoZero"/>
        <c:auto val="1"/>
        <c:lblAlgn val="ctr"/>
        <c:lblOffset val="100"/>
        <c:noMultiLvlLbl val="1"/>
      </c:catAx>
      <c:valAx>
        <c:axId val="-15273116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15273165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7306224"/>
        <c:axId val="-1527307312"/>
      </c:barChart>
      <c:catAx>
        <c:axId val="-1527306224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-1527307312"/>
        <c:crosses val="autoZero"/>
        <c:auto val="1"/>
        <c:lblAlgn val="ctr"/>
        <c:lblOffset val="100"/>
        <c:noMultiLvlLbl val="1"/>
      </c:catAx>
      <c:valAx>
        <c:axId val="-1527307312"/>
        <c:scaling>
          <c:orientation val="minMax"/>
          <c:min val="6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-15273062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0.43626</cdr:x>
      <cdr:y>0.53012</cdr:y>
    </cdr:from>
    <cdr:to>
      <cdr:x>0.57143</cdr:x>
      <cdr:y>0.6988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4321629" y="2873828"/>
          <a:ext cx="133894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800" b="1" dirty="0"/>
        </a:p>
      </cdr:txBody>
    </cdr:sp>
  </cdr:relSizeAnchor>
  <cdr:relSizeAnchor xmlns:cdr="http://schemas.openxmlformats.org/drawingml/2006/chartDrawing">
    <cdr:from>
      <cdr:x>0.63626</cdr:x>
      <cdr:y>0.57028</cdr:y>
    </cdr:from>
    <cdr:to>
      <cdr:x>0.72857</cdr:x>
      <cdr:y>0.73896</cdr:y>
    </cdr:to>
    <cdr:sp macro="" textlink="">
      <cdr:nvSpPr>
        <cdr:cNvPr id="7" name="TextovéPole 6"/>
        <cdr:cNvSpPr txBox="1"/>
      </cdr:nvSpPr>
      <cdr:spPr>
        <a:xfrm xmlns:a="http://schemas.openxmlformats.org/drawingml/2006/main">
          <a:off x="6302828" y="30915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</cdr:x>
      <cdr:y>0.61134</cdr:y>
    </cdr:from>
    <cdr:to>
      <cdr:x>0.74485</cdr:x>
      <cdr:y>0.78782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383972" y="3167743"/>
          <a:ext cx="47187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  <cdr:relSizeAnchor xmlns:cdr="http://schemas.openxmlformats.org/drawingml/2006/chartDrawing">
    <cdr:from>
      <cdr:x>0.23973</cdr:x>
      <cdr:y>0.62605</cdr:y>
    </cdr:from>
    <cdr:to>
      <cdr:x>0.81849</cdr:x>
      <cdr:y>0.72269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2286000" y="3243943"/>
          <a:ext cx="5519058" cy="500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600" b="1" dirty="0" smtClean="0">
              <a:solidFill>
                <a:srgbClr val="FFFF00"/>
              </a:solidFill>
            </a:rPr>
            <a:t>+ 3,8 %                                                                 + 6,3 %</a:t>
          </a:r>
          <a:endParaRPr lang="cs-CZ" sz="1600" b="1" dirty="0">
            <a:solidFill>
              <a:srgbClr val="FFFF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D50D-6E5D-4DE0-A57C-3CA23C52F66C}" type="datetimeFigureOut">
              <a:rPr lang="cs-CZ" smtClean="0"/>
              <a:t>9. 1. 2017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025E7-873A-4014-A850-79D4883679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79C2-4AAD-47A8-8199-94DF486CE0F3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1981-11A3-4696-A290-DDA61CE9F0C6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7E2B-29EB-41BE-A707-1300A6B8533F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3DDE-4524-4FB8-8256-8EC29CBF8E4E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6E9F-DCF1-4E38-98D4-E3A41F7E875A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B1E2-E6C5-479B-8FA0-7E3A10D88198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D00-0386-41E7-B751-7FBEAE9863C8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5CE53-ED44-4AFA-AFA3-F781DCF97F76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5A29-FC21-4E8B-8459-F8F715E1549E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6210-046C-4CD6-9F7F-9F53332C1FD3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39F-9B28-4539-962A-45D972107762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2107-C407-43FB-92D5-6620FA99D719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56A9-C61A-4EDF-849C-CCADDDF1E4F3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D3EF-FD68-49A1-9AB6-49952861AA6D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40F-4816-4C5A-B6C2-9A8C3F2F80A8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6756-E951-4166-9FD9-7A85AFFBB42E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89CE-2727-4BFB-8AA0-18E3CA327BBF}" type="datetime1">
              <a:rPr lang="en-US" smtClean="0"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nek@at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3927" y="2279073"/>
            <a:ext cx="8915399" cy="2262781"/>
          </a:xfrm>
        </p:spPr>
        <p:txBody>
          <a:bodyPr/>
          <a:lstStyle/>
          <a:p>
            <a:pPr algn="ctr"/>
            <a:r>
              <a:rPr lang="cs-CZ" b="1" i="1" dirty="0" smtClean="0"/>
              <a:t> </a:t>
            </a:r>
            <a:r>
              <a:rPr lang="cs-CZ" sz="6000" b="1" i="1" dirty="0" smtClean="0"/>
              <a:t>Index exportu 2017-01 </a:t>
            </a:r>
            <a:endParaRPr lang="cs-CZ" sz="6000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254" y="553350"/>
            <a:ext cx="2539657" cy="285711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28" y="183017"/>
            <a:ext cx="3990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9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83229" y="279416"/>
            <a:ext cx="10025743" cy="755118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Vliv intervence ČNB na exportéry a bilanci ZO</a:t>
            </a:r>
            <a:endParaRPr lang="cs-CZ" sz="2000" b="1" dirty="0" smtClean="0"/>
          </a:p>
          <a:p>
            <a:endParaRPr lang="cs-CZ" sz="1100" b="1" u="sng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002971" y="10345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33790" y="804761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555"/>
              </p:ext>
            </p:extLst>
          </p:nvPr>
        </p:nvGraphicFramePr>
        <p:xfrm>
          <a:off x="1796142" y="1127927"/>
          <a:ext cx="9579428" cy="4870101"/>
        </p:xfrm>
        <a:graphic>
          <a:graphicData uri="http://schemas.openxmlformats.org/drawingml/2006/table">
            <a:tbl>
              <a:tblPr/>
              <a:tblGrid>
                <a:gridCol w="2209801"/>
                <a:gridCol w="935065"/>
                <a:gridCol w="1572432"/>
                <a:gridCol w="1655193"/>
                <a:gridCol w="1655193"/>
                <a:gridCol w="1551744"/>
              </a:tblGrid>
              <a:tr h="10587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2013/11-2016/11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mil.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Vývoz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704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přeshraniční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národní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přeshraniční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národní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469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Přínos intervence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656 502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558 108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75 772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25 915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9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Posílení neodneslo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301 917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256 980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36 150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12 877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97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E L K E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958 420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815 088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111 922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38 791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 smtClean="0"/>
          </a:p>
          <a:p>
            <a:endParaRPr lang="cs-CZ" sz="1100" b="1" u="sng" dirty="0" smtClean="0"/>
          </a:p>
          <a:p>
            <a:endParaRPr lang="cs-CZ" sz="1100" b="1" u="sng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959427" y="391885"/>
            <a:ext cx="76642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/>
              <a:t>Vývoj meziroční změny reálné mzdy (%)</a:t>
            </a:r>
            <a:endParaRPr lang="cs-CZ" sz="3000" b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920120"/>
              </p:ext>
            </p:extLst>
          </p:nvPr>
        </p:nvGraphicFramePr>
        <p:xfrm>
          <a:off x="1719943" y="1186543"/>
          <a:ext cx="10003971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40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 smtClean="0"/>
          </a:p>
          <a:p>
            <a:endParaRPr lang="cs-CZ" sz="1100" b="1" u="sng" dirty="0" smtClean="0"/>
          </a:p>
          <a:p>
            <a:endParaRPr lang="cs-CZ" sz="1100" b="1" u="sng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1685582" y="1349829"/>
            <a:ext cx="990416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/>
              <a:t>Děkuji za pozornost</a:t>
            </a:r>
          </a:p>
          <a:p>
            <a:pPr algn="ctr"/>
            <a:r>
              <a:rPr lang="cs-CZ" sz="5400" b="1" dirty="0" smtClean="0"/>
              <a:t>Ing. Otto Daněk</a:t>
            </a:r>
          </a:p>
          <a:p>
            <a:pPr algn="ctr"/>
            <a:r>
              <a:rPr lang="cs-CZ" sz="5400" b="1" dirty="0" err="1" smtClean="0"/>
              <a:t>Místopředs</a:t>
            </a:r>
            <a:r>
              <a:rPr lang="cs-CZ" sz="5400" b="1" dirty="0" smtClean="0"/>
              <a:t>. Asociace </a:t>
            </a:r>
            <a:r>
              <a:rPr lang="cs-CZ" sz="5400" b="1" dirty="0" err="1" smtClean="0"/>
              <a:t>exp</a:t>
            </a:r>
            <a:r>
              <a:rPr lang="cs-CZ" sz="5400" b="1" dirty="0" smtClean="0"/>
              <a:t>. </a:t>
            </a:r>
            <a:r>
              <a:rPr lang="cs-CZ" sz="5400" b="1" dirty="0" smtClean="0">
                <a:hlinkClick r:id="rId2"/>
              </a:rPr>
              <a:t>danek@atas.cz</a:t>
            </a:r>
            <a:endParaRPr lang="cs-CZ" sz="5400" b="1" dirty="0" smtClean="0"/>
          </a:p>
          <a:p>
            <a:pPr algn="ctr"/>
            <a:endParaRPr lang="cs-CZ" sz="2400" b="1" dirty="0" smtClean="0"/>
          </a:p>
          <a:p>
            <a:pPr algn="ctr"/>
            <a:r>
              <a:rPr lang="cs-CZ" sz="4000" b="1" dirty="0" smtClean="0"/>
              <a:t>(všechna data čerpána z ČSÚ)</a:t>
            </a:r>
            <a:endParaRPr lang="cs-CZ" sz="4000" b="1" dirty="0"/>
          </a:p>
          <a:p>
            <a:pPr algn="ctr"/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898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198913" y="381000"/>
            <a:ext cx="7979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Index exportu 2014-2017/03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975013"/>
              </p:ext>
            </p:extLst>
          </p:nvPr>
        </p:nvGraphicFramePr>
        <p:xfrm>
          <a:off x="1719943" y="1295399"/>
          <a:ext cx="9590313" cy="477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1229" y="137901"/>
            <a:ext cx="10798628" cy="656755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Podíl exportu na tvorbě HDP ČR od r. 1990 (%)-</a:t>
            </a:r>
            <a:r>
              <a:rPr lang="cs-CZ" sz="2800" b="1" dirty="0" err="1" smtClean="0"/>
              <a:t>přeshr.pojetí</a:t>
            </a:r>
            <a:endParaRPr lang="cs-CZ" sz="2800" b="1" smtClean="0"/>
          </a:p>
          <a:p>
            <a:endParaRPr lang="cs-CZ" sz="1100" b="1" u="sng" smtClean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570117"/>
              </p:ext>
            </p:extLst>
          </p:nvPr>
        </p:nvGraphicFramePr>
        <p:xfrm>
          <a:off x="1567543" y="947057"/>
          <a:ext cx="9982200" cy="5301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676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4770" y="137901"/>
            <a:ext cx="10863943" cy="656755"/>
          </a:xfrm>
        </p:spPr>
        <p:txBody>
          <a:bodyPr>
            <a:noAutofit/>
          </a:bodyPr>
          <a:lstStyle/>
          <a:p>
            <a:r>
              <a:rPr lang="cs-CZ" sz="2800" b="1" smtClean="0"/>
              <a:t>Podíl bilance ZO na tvorbě HDP ČR od r. 1990 (%)-přeshr.pojetí</a:t>
            </a:r>
          </a:p>
          <a:p>
            <a:endParaRPr lang="cs-CZ" sz="1100" b="1" u="sng" smtClean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713230"/>
              </p:ext>
            </p:extLst>
          </p:nvPr>
        </p:nvGraphicFramePr>
        <p:xfrm>
          <a:off x="1643743" y="979713"/>
          <a:ext cx="9949543" cy="5290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9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6629" y="192329"/>
            <a:ext cx="7173685" cy="656755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Vývoj národního exportu ČR (mld.Kč)</a:t>
            </a:r>
            <a:endParaRPr lang="cs-CZ" sz="1100" b="1" dirty="0" smtClean="0"/>
          </a:p>
          <a:p>
            <a:endParaRPr lang="cs-CZ" sz="1100" b="1" u="sng" dirty="0" smtClean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210490"/>
              </p:ext>
            </p:extLst>
          </p:nvPr>
        </p:nvGraphicFramePr>
        <p:xfrm>
          <a:off x="1730829" y="936171"/>
          <a:ext cx="9938657" cy="5595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116932"/>
              </p:ext>
            </p:extLst>
          </p:nvPr>
        </p:nvGraphicFramePr>
        <p:xfrm>
          <a:off x="1251857" y="925285"/>
          <a:ext cx="10526486" cy="549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710711"/>
              </p:ext>
            </p:extLst>
          </p:nvPr>
        </p:nvGraphicFramePr>
        <p:xfrm>
          <a:off x="1273629" y="903514"/>
          <a:ext cx="10646228" cy="5573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91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05742" y="159672"/>
            <a:ext cx="8033657" cy="656755"/>
          </a:xfrm>
        </p:spPr>
        <p:txBody>
          <a:bodyPr>
            <a:noAutofit/>
          </a:bodyPr>
          <a:lstStyle/>
          <a:p>
            <a:r>
              <a:rPr lang="cs-CZ" sz="3000" b="1" dirty="0"/>
              <a:t>Vývoj </a:t>
            </a:r>
            <a:r>
              <a:rPr lang="cs-CZ" sz="3000" b="1" dirty="0" smtClean="0"/>
              <a:t>bilance ZO </a:t>
            </a:r>
            <a:r>
              <a:rPr lang="cs-CZ" sz="3000" b="1" dirty="0"/>
              <a:t>ČR (</a:t>
            </a:r>
            <a:r>
              <a:rPr lang="cs-CZ" sz="3000" b="1" dirty="0" smtClean="0"/>
              <a:t>mld.Kč)-</a:t>
            </a:r>
            <a:r>
              <a:rPr lang="cs-CZ" sz="3000" b="1" dirty="0" err="1" smtClean="0"/>
              <a:t>nár</a:t>
            </a:r>
            <a:r>
              <a:rPr lang="cs-CZ" sz="3000" b="1" dirty="0" smtClean="0"/>
              <a:t>. pojetí</a:t>
            </a:r>
            <a:endParaRPr lang="cs-CZ" sz="1100" b="1" dirty="0"/>
          </a:p>
          <a:p>
            <a:endParaRPr lang="cs-CZ" sz="1100" b="1" dirty="0" smtClean="0"/>
          </a:p>
          <a:p>
            <a:endParaRPr lang="cs-CZ" sz="1100" b="1" u="sng" dirty="0" smtClean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259798"/>
              </p:ext>
            </p:extLst>
          </p:nvPr>
        </p:nvGraphicFramePr>
        <p:xfrm>
          <a:off x="1654629" y="914399"/>
          <a:ext cx="10058400" cy="5464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805542" y="315686"/>
            <a:ext cx="10994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Odhad změn přeshr. a národ. exportu (mld.Kč)  2016 x 2015 </a:t>
            </a:r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515387"/>
              </p:ext>
            </p:extLst>
          </p:nvPr>
        </p:nvGraphicFramePr>
        <p:xfrm>
          <a:off x="1654628" y="1121229"/>
          <a:ext cx="9840686" cy="542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186982"/>
              </p:ext>
            </p:extLst>
          </p:nvPr>
        </p:nvGraphicFramePr>
        <p:xfrm>
          <a:off x="1589314" y="1099457"/>
          <a:ext cx="10036629" cy="5246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551470"/>
              </p:ext>
            </p:extLst>
          </p:nvPr>
        </p:nvGraphicFramePr>
        <p:xfrm>
          <a:off x="1210962" y="1018757"/>
          <a:ext cx="10589152" cy="5349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861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 smtClean="0"/>
          </a:p>
          <a:p>
            <a:endParaRPr lang="cs-CZ" sz="1100" b="1" u="sng" dirty="0" smtClean="0"/>
          </a:p>
          <a:p>
            <a:endParaRPr lang="cs-CZ" sz="1100" b="1" u="sng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1338942" y="370114"/>
            <a:ext cx="10472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Počet volných pracovních míst v období 2006 – 2016/10</a:t>
            </a:r>
            <a:endParaRPr lang="cs-CZ" sz="2800" b="1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849986"/>
              </p:ext>
            </p:extLst>
          </p:nvPr>
        </p:nvGraphicFramePr>
        <p:xfrm>
          <a:off x="1524000" y="1099457"/>
          <a:ext cx="9905999" cy="542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573"/>
              </p:ext>
            </p:extLst>
          </p:nvPr>
        </p:nvGraphicFramePr>
        <p:xfrm>
          <a:off x="1338941" y="1024617"/>
          <a:ext cx="10221687" cy="524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14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2629" y="127015"/>
            <a:ext cx="10896600" cy="656755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O kolik mohl být export vyšší oproti skutečnosti (mil.Kč)</a:t>
            </a:r>
            <a:endParaRPr lang="cs-CZ" sz="1100" b="1" dirty="0" smtClean="0"/>
          </a:p>
          <a:p>
            <a:endParaRPr lang="cs-CZ" sz="1100" b="1" u="sng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784770" y="4702237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endParaRPr lang="cs-CZ" b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289467"/>
              </p:ext>
            </p:extLst>
          </p:nvPr>
        </p:nvGraphicFramePr>
        <p:xfrm>
          <a:off x="1774371" y="1055914"/>
          <a:ext cx="9535886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4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18417</TotalTime>
  <Words>170</Words>
  <Application>Microsoft Office PowerPoint</Application>
  <PresentationFormat>Širokoúhlá obrazovka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Stébla</vt:lpstr>
      <vt:lpstr> Index exportu 2017-01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závislosti ČR</dc:title>
  <dc:creator>Helena Daňková</dc:creator>
  <cp:lastModifiedBy>Helena Daňková</cp:lastModifiedBy>
  <cp:revision>106</cp:revision>
  <cp:lastPrinted>2016-10-03T16:47:21Z</cp:lastPrinted>
  <dcterms:created xsi:type="dcterms:W3CDTF">2016-01-21T15:33:16Z</dcterms:created>
  <dcterms:modified xsi:type="dcterms:W3CDTF">2017-01-09T22:47:17Z</dcterms:modified>
</cp:coreProperties>
</file>