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notesSlides/notesSlide1.xml" ContentType="application/vnd.openxmlformats-officedocument.presentationml.notesSlide+xml"/>
  <Override PartName="/ppt/charts/chart2.xml" ContentType="application/vnd.openxmlformats-officedocument.drawingml.chart+xml"/>
  <Override PartName="/ppt/theme/themeOverride1.xml" ContentType="application/vnd.openxmlformats-officedocument.themeOverride+xml"/>
  <Override PartName="/ppt/drawings/drawing2.xml" ContentType="application/vnd.openxmlformats-officedocument.drawingml.chartshapes+xml"/>
  <Override PartName="/ppt/notesSlides/notesSlide2.xml" ContentType="application/vnd.openxmlformats-officedocument.presentationml.notesSlide+xml"/>
  <Override PartName="/ppt/charts/chart3.xml" ContentType="application/vnd.openxmlformats-officedocument.drawingml.chart+xml"/>
  <Override PartName="/ppt/drawings/drawing3.xml" ContentType="application/vnd.openxmlformats-officedocument.drawingml.chartshapes+xml"/>
  <Override PartName="/ppt/charts/chart4.xml" ContentType="application/vnd.openxmlformats-officedocument.drawingml.chart+xml"/>
  <Override PartName="/ppt/drawings/drawing4.xml" ContentType="application/vnd.openxmlformats-officedocument.drawingml.chartshapes+xml"/>
  <Override PartName="/ppt/charts/chart5.xml" ContentType="application/vnd.openxmlformats-officedocument.drawingml.chart+xml"/>
  <Override PartName="/ppt/drawings/drawing5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handoutMasterIdLst>
    <p:handoutMasterId r:id="rId13"/>
  </p:handoutMasterIdLst>
  <p:sldIdLst>
    <p:sldId id="256" r:id="rId2"/>
    <p:sldId id="284" r:id="rId3"/>
    <p:sldId id="278" r:id="rId4"/>
    <p:sldId id="292" r:id="rId5"/>
    <p:sldId id="293" r:id="rId6"/>
    <p:sldId id="289" r:id="rId7"/>
    <p:sldId id="291" r:id="rId8"/>
    <p:sldId id="283" r:id="rId9"/>
    <p:sldId id="290" r:id="rId10"/>
    <p:sldId id="288" r:id="rId11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  <p15:guide id="3" orient="horz" pos="2881">
          <p15:clr>
            <a:srgbClr val="A4A3A4"/>
          </p15:clr>
        </p15:guide>
        <p15:guide id="4" pos="216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EE00"/>
    <a:srgbClr val="575757"/>
    <a:srgbClr val="909090"/>
    <a:srgbClr val="C5C5C5"/>
    <a:srgbClr val="EBEBEB"/>
    <a:srgbClr val="303030"/>
    <a:srgbClr val="128834"/>
    <a:srgbClr val="BC8834"/>
    <a:srgbClr val="BB942A"/>
    <a:srgbClr val="F5DB2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6433" autoAdjust="0"/>
  </p:normalViewPr>
  <p:slideViewPr>
    <p:cSldViewPr>
      <p:cViewPr varScale="1">
        <p:scale>
          <a:sx n="113" d="100"/>
          <a:sy n="113" d="100"/>
        </p:scale>
        <p:origin x="-1584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60" d="100"/>
          <a:sy n="60" d="100"/>
        </p:scale>
        <p:origin x="-2490" y="-78"/>
      </p:cViewPr>
      <p:guideLst>
        <p:guide orient="horz" pos="2880"/>
        <p:guide orient="horz" pos="2881"/>
        <p:guide pos="2160"/>
        <p:guide pos="216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file:///\\rb.cz\group\Research\Publikace\AdHocAnal&#253;zy\KonecDlouh&#233;Pr&#225;ce\Analyza%20pracovnych%20hodin%20a%20produktivity,%20krajiny%20s%20mandatorne%20znizenou%20pracovnou%20dobou%20July%2027.xlsx" TargetMode="Externa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2.xml"/><Relationship Id="rId2" Type="http://schemas.openxmlformats.org/officeDocument/2006/relationships/oleObject" Target="file:///\\rb.cz\group\Research\Publikace\AdHocAnal&#253;zy\KonecDlouh&#233;Pr&#225;ce\Analyza%20pracovnych%20hodin%20a%20produktivity,%20krajiny%20s%20mandatorne%20znizenou%20pracovnou%20dobou%20July%2027.xlsx" TargetMode="External"/><Relationship Id="rId1" Type="http://schemas.openxmlformats.org/officeDocument/2006/relationships/themeOverride" Target="../theme/themeOverride1.xm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oleObject" Target="file:///\\rb.cz\group\Research\Publikace\AdHocAnal&#253;zy\KonecDlouh&#233;Pr&#225;ce\Analyza%20pracovnych%20hodin%20a%20produktivity,%20krajiny%20s%20mandatorne%20znizenou%20pracovnou%20dobou%20July%2027.xlsx" TargetMode="Externa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4.xml"/><Relationship Id="rId1" Type="http://schemas.openxmlformats.org/officeDocument/2006/relationships/oleObject" Target="file:///\\rb.cz\group\Research\Publikace\AdHocAnal&#253;zy\KonecDlouh&#233;Pr&#225;ce\Analyza%20pracovnych%20hodin%20a%20produktivity,%20krajiny%20s%20mandatorne%20znizenou%20pracovnou%20dobou%20July%2027.xlsx" TargetMode="External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5.xml"/><Relationship Id="rId1" Type="http://schemas.openxmlformats.org/officeDocument/2006/relationships/oleObject" Target="file:///\\rb.cz\group\Research\Publikace\AdHocAnal&#253;zy\KonecDlouh&#233;Pr&#225;ce\Analyza%20pracovnych%20hodin%20a%20produktivity,%20krajiny%20s%20mandatorne%20znizenou%20pracovnou%20dobou%20July%2027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0013735016109697"/>
          <c:y val="0.1608348484848485"/>
          <c:w val="0.88221711417657844"/>
          <c:h val="0.55929245708810127"/>
        </c:manualLayout>
      </c:layout>
      <c:lineChart>
        <c:grouping val="standard"/>
        <c:varyColors val="0"/>
        <c:ser>
          <c:idx val="1"/>
          <c:order val="0"/>
          <c:spPr>
            <a:ln w="28575" cap="rnd">
              <a:solidFill>
                <a:srgbClr val="00B0F0"/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layout>
                <c:manualLayout>
                  <c:x val="-3.5221545601848162E-2"/>
                  <c:y val="-2.491270744242617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EF08-45E2-9190-35C08C9DEB63}"/>
                </c:ext>
              </c:extLst>
            </c:dLbl>
            <c:dLbl>
              <c:idx val="14"/>
              <c:layout>
                <c:manualLayout>
                  <c:x val="-4.2344146616427689E-3"/>
                  <c:y val="-5.963660287745806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EF08-45E2-9190-35C08C9DEB63}"/>
                </c:ext>
              </c:extLst>
            </c:dLbl>
            <c:dLbl>
              <c:idx val="61"/>
              <c:layout>
                <c:manualLayout>
                  <c:x val="-1.4675875113274017E-2"/>
                  <c:y val="-7.473812232727848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EF08-45E2-9190-35C08C9DEB6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 algn="ctr" rtl="0">
                  <a:defRPr lang="en-GB" sz="1000" b="0" i="0" u="none" strike="noStrike" kern="1200" baseline="0">
                    <a:ln>
                      <a:noFill/>
                    </a:ln>
                    <a:solidFill>
                      <a:sysClr val="windowText" lastClr="000000"/>
                    </a:solidFill>
                    <a:latin typeface="Futuratee"/>
                    <a:ea typeface="+mn-ea"/>
                    <a:cs typeface="+mn-cs"/>
                  </a:defRPr>
                </a:pPr>
                <a:endParaRPr lang="cs-CZ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Sheet1!$E$363:$E$377</c:f>
              <c:numCache>
                <c:formatCode>m/d/yyyy</c:formatCode>
                <c:ptCount val="15"/>
                <c:pt idx="0">
                  <c:v>37986</c:v>
                </c:pt>
                <c:pt idx="1">
                  <c:v>38352</c:v>
                </c:pt>
                <c:pt idx="2">
                  <c:v>38717</c:v>
                </c:pt>
                <c:pt idx="3">
                  <c:v>39082</c:v>
                </c:pt>
                <c:pt idx="4">
                  <c:v>39447</c:v>
                </c:pt>
                <c:pt idx="5">
                  <c:v>39813</c:v>
                </c:pt>
                <c:pt idx="6">
                  <c:v>40178</c:v>
                </c:pt>
                <c:pt idx="7">
                  <c:v>40543</c:v>
                </c:pt>
                <c:pt idx="8">
                  <c:v>40908</c:v>
                </c:pt>
                <c:pt idx="9">
                  <c:v>41274</c:v>
                </c:pt>
                <c:pt idx="10">
                  <c:v>41639</c:v>
                </c:pt>
                <c:pt idx="11">
                  <c:v>42004</c:v>
                </c:pt>
                <c:pt idx="12">
                  <c:v>42369</c:v>
                </c:pt>
                <c:pt idx="13">
                  <c:v>42735</c:v>
                </c:pt>
                <c:pt idx="14">
                  <c:v>43100</c:v>
                </c:pt>
              </c:numCache>
            </c:numRef>
          </c:cat>
          <c:val>
            <c:numRef>
              <c:f>Sheet1!$F$363:$F$377</c:f>
              <c:numCache>
                <c:formatCode>General</c:formatCode>
                <c:ptCount val="15"/>
                <c:pt idx="0">
                  <c:v>42</c:v>
                </c:pt>
                <c:pt idx="1">
                  <c:v>41.9</c:v>
                </c:pt>
                <c:pt idx="2">
                  <c:v>41.8</c:v>
                </c:pt>
                <c:pt idx="3">
                  <c:v>41.8</c:v>
                </c:pt>
                <c:pt idx="4">
                  <c:v>41.7</c:v>
                </c:pt>
                <c:pt idx="5">
                  <c:v>41.7</c:v>
                </c:pt>
                <c:pt idx="6">
                  <c:v>41.3</c:v>
                </c:pt>
                <c:pt idx="7">
                  <c:v>41.2</c:v>
                </c:pt>
                <c:pt idx="8">
                  <c:v>41</c:v>
                </c:pt>
                <c:pt idx="9">
                  <c:v>40.6</c:v>
                </c:pt>
                <c:pt idx="10">
                  <c:v>40.5</c:v>
                </c:pt>
                <c:pt idx="11">
                  <c:v>40.4</c:v>
                </c:pt>
                <c:pt idx="12">
                  <c:v>40.4</c:v>
                </c:pt>
                <c:pt idx="13">
                  <c:v>40.200000000000003</c:v>
                </c:pt>
                <c:pt idx="14">
                  <c:v>40.1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3-EF08-45E2-9190-35C08C9DEB6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76146560"/>
        <c:axId val="76148096"/>
      </c:lineChart>
      <c:dateAx>
        <c:axId val="76146560"/>
        <c:scaling>
          <c:orientation val="minMax"/>
          <c:max val="42736"/>
          <c:min val="37622"/>
        </c:scaling>
        <c:delete val="0"/>
        <c:axPos val="b"/>
        <c:numFmt formatCode="yyyy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en-GB" sz="900" b="0" i="0" u="none" strike="noStrike" kern="1200" baseline="0">
                <a:ln>
                  <a:noFill/>
                </a:ln>
                <a:solidFill>
                  <a:sysClr val="windowText" lastClr="000000"/>
                </a:solidFill>
                <a:latin typeface="Futuratee"/>
                <a:ea typeface="+mn-ea"/>
                <a:cs typeface="+mn-cs"/>
              </a:defRPr>
            </a:pPr>
            <a:endParaRPr lang="cs-CZ"/>
          </a:p>
        </c:txPr>
        <c:crossAx val="76148096"/>
        <c:crosses val="autoZero"/>
        <c:auto val="1"/>
        <c:lblOffset val="100"/>
        <c:baseTimeUnit val="years"/>
        <c:majorUnit val="2"/>
        <c:majorTimeUnit val="years"/>
      </c:dateAx>
      <c:valAx>
        <c:axId val="76148096"/>
        <c:scaling>
          <c:orientation val="minMax"/>
          <c:max val="43"/>
          <c:min val="40"/>
        </c:scaling>
        <c:delete val="0"/>
        <c:axPos val="l"/>
        <c:majorGridlines>
          <c:spPr>
            <a:ln w="9525" cap="flat" cmpd="sng" algn="ctr">
              <a:solidFill>
                <a:schemeClr val="bg1">
                  <a:lumMod val="50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en-GB" sz="1000" b="0" i="0" u="none" strike="noStrike" kern="1200" baseline="0">
                <a:ln>
                  <a:noFill/>
                </a:ln>
                <a:solidFill>
                  <a:sysClr val="windowText" lastClr="000000"/>
                </a:solidFill>
                <a:latin typeface="Futuratee"/>
                <a:ea typeface="+mn-ea"/>
                <a:cs typeface="+mn-cs"/>
              </a:defRPr>
            </a:pPr>
            <a:endParaRPr lang="cs-CZ"/>
          </a:p>
        </c:txPr>
        <c:crossAx val="76146560"/>
        <c:crosses val="autoZero"/>
        <c:crossBetween val="between"/>
        <c:minorUnit val="1"/>
      </c:valAx>
      <c:spPr>
        <a:noFill/>
        <a:ln w="9525">
          <a:solidFill>
            <a:schemeClr val="tx1"/>
          </a:solidFill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 algn="ctr" rtl="0">
        <a:defRPr lang="en-GB" sz="800" b="0" i="0" u="none" strike="noStrike" kern="1200" baseline="0">
          <a:ln>
            <a:noFill/>
          </a:ln>
          <a:solidFill>
            <a:sysClr val="windowText" lastClr="000000"/>
          </a:solidFill>
          <a:latin typeface="Futuratee"/>
          <a:ea typeface="+mn-ea"/>
          <a:cs typeface="+mn-cs"/>
        </a:defRPr>
      </a:pPr>
      <a:endParaRPr lang="cs-CZ"/>
    </a:p>
  </c:txPr>
  <c:externalData r:id="rId1">
    <c:autoUpdate val="0"/>
  </c:externalData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5.8136204930843711E-2"/>
          <c:y val="0.17029343434343433"/>
          <c:w val="0.91354587893686034"/>
          <c:h val="0.56195412956208102"/>
        </c:manualLayout>
      </c:layout>
      <c:lineChart>
        <c:grouping val="standard"/>
        <c:varyColors val="0"/>
        <c:ser>
          <c:idx val="0"/>
          <c:order val="0"/>
          <c:tx>
            <c:v>Francie</c:v>
          </c:tx>
          <c:spPr>
            <a:ln>
              <a:solidFill>
                <a:schemeClr val="accent1"/>
              </a:solidFill>
            </a:ln>
          </c:spPr>
          <c:marker>
            <c:symbol val="none"/>
          </c:marker>
          <c:dLbls>
            <c:dLbl>
              <c:idx val="4"/>
              <c:layout>
                <c:manualLayout>
                  <c:x val="-7.9327083333333354E-2"/>
                  <c:y val="-9.2805050505050501E-2"/>
                </c:manualLayout>
              </c:layout>
              <c:tx>
                <c:rich>
                  <a:bodyPr/>
                  <a:lstStyle/>
                  <a:p>
                    <a:r>
                      <a:rPr lang="en-US" sz="1000" dirty="0">
                        <a:latin typeface="Futuratee"/>
                      </a:rPr>
                      <a:t>FR</a:t>
                    </a:r>
                    <a:r>
                      <a:rPr lang="en-US" sz="1000" baseline="0" dirty="0">
                        <a:latin typeface="Futuratee"/>
                      </a:rPr>
                      <a:t> 1982</a:t>
                    </a:r>
                    <a:endParaRPr lang="en-US" sz="1000" dirty="0">
                      <a:latin typeface="Futuratee"/>
                    </a:endParaRP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EFDC-4FC8-A8AC-260DCF01A7FD}"/>
                </c:ext>
              </c:extLst>
            </c:dLbl>
            <c:dLbl>
              <c:idx val="22"/>
              <c:layout>
                <c:manualLayout>
                  <c:x val="-4.9335806175891825E-2"/>
                  <c:y val="-5.6919161206795091E-2"/>
                </c:manualLayout>
              </c:layout>
              <c:tx>
                <c:rich>
                  <a:bodyPr/>
                  <a:lstStyle/>
                  <a:p>
                    <a:r>
                      <a:rPr lang="en-US" sz="1000" dirty="0"/>
                      <a:t>FR 2000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EFDC-4FC8-A8AC-260DCF01A7F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 algn="ctr" rtl="0">
                  <a:defRPr/>
                </a:pPr>
                <a:endParaRPr lang="cs-CZ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15875">
                      <a:solidFill>
                        <a:schemeClr val="tx2"/>
                      </a:solidFill>
                    </a:ln>
                  </c:spPr>
                </c15:leaderLines>
              </c:ext>
            </c:extLst>
          </c:dLbls>
          <c:cat>
            <c:numRef>
              <c:f>Sheet1!$D$16:$D$56</c:f>
              <c:numCache>
                <c:formatCode>General</c:formatCode>
                <c:ptCount val="41"/>
                <c:pt idx="2" formatCode="m/d/yyyy">
                  <c:v>28491</c:v>
                </c:pt>
                <c:pt idx="3" formatCode="m/d/yyyy">
                  <c:v>28856</c:v>
                </c:pt>
                <c:pt idx="4" formatCode="m/d/yyyy">
                  <c:v>29221</c:v>
                </c:pt>
                <c:pt idx="5" formatCode="m/d/yyyy">
                  <c:v>29587</c:v>
                </c:pt>
                <c:pt idx="6" formatCode="m/d/yyyy">
                  <c:v>29952</c:v>
                </c:pt>
                <c:pt idx="7" formatCode="m/d/yyyy">
                  <c:v>30317</c:v>
                </c:pt>
                <c:pt idx="8" formatCode="m/d/yyyy">
                  <c:v>30682</c:v>
                </c:pt>
                <c:pt idx="9" formatCode="m/d/yyyy">
                  <c:v>31048</c:v>
                </c:pt>
                <c:pt idx="10" formatCode="m/d/yyyy">
                  <c:v>31413</c:v>
                </c:pt>
                <c:pt idx="11" formatCode="m/d/yyyy">
                  <c:v>31778</c:v>
                </c:pt>
                <c:pt idx="12" formatCode="m/d/yyyy">
                  <c:v>32143</c:v>
                </c:pt>
                <c:pt idx="13" formatCode="m/d/yyyy">
                  <c:v>32509</c:v>
                </c:pt>
                <c:pt idx="14" formatCode="m/d/yyyy">
                  <c:v>32874</c:v>
                </c:pt>
                <c:pt idx="15" formatCode="m/d/yyyy">
                  <c:v>33239</c:v>
                </c:pt>
                <c:pt idx="16" formatCode="m/d/yyyy">
                  <c:v>33604</c:v>
                </c:pt>
                <c:pt idx="17" formatCode="m/d/yyyy">
                  <c:v>33970</c:v>
                </c:pt>
                <c:pt idx="18" formatCode="m/d/yyyy">
                  <c:v>34335</c:v>
                </c:pt>
                <c:pt idx="19" formatCode="m/d/yyyy">
                  <c:v>34700</c:v>
                </c:pt>
                <c:pt idx="20" formatCode="m/d/yyyy">
                  <c:v>35065</c:v>
                </c:pt>
                <c:pt idx="21" formatCode="m/d/yyyy">
                  <c:v>35431</c:v>
                </c:pt>
                <c:pt idx="22" formatCode="m/d/yyyy">
                  <c:v>35796</c:v>
                </c:pt>
                <c:pt idx="23" formatCode="m/d/yyyy">
                  <c:v>36161</c:v>
                </c:pt>
                <c:pt idx="24" formatCode="m/d/yyyy">
                  <c:v>36526</c:v>
                </c:pt>
                <c:pt idx="25" formatCode="m/d/yyyy">
                  <c:v>36892</c:v>
                </c:pt>
                <c:pt idx="26" formatCode="m/d/yyyy">
                  <c:v>37257</c:v>
                </c:pt>
                <c:pt idx="27" formatCode="m/d/yyyy">
                  <c:v>37622</c:v>
                </c:pt>
                <c:pt idx="28" formatCode="m/d/yyyy">
                  <c:v>37987</c:v>
                </c:pt>
                <c:pt idx="29" formatCode="m/d/yyyy">
                  <c:v>38353</c:v>
                </c:pt>
                <c:pt idx="30" formatCode="m/d/yyyy">
                  <c:v>38718</c:v>
                </c:pt>
                <c:pt idx="31" formatCode="m/d/yyyy">
                  <c:v>39083</c:v>
                </c:pt>
                <c:pt idx="32" formatCode="m/d/yyyy">
                  <c:v>39448</c:v>
                </c:pt>
                <c:pt idx="33" formatCode="m/d/yyyy">
                  <c:v>39814</c:v>
                </c:pt>
                <c:pt idx="34" formatCode="m/d/yyyy">
                  <c:v>40179</c:v>
                </c:pt>
                <c:pt idx="35" formatCode="m/d/yyyy">
                  <c:v>40544</c:v>
                </c:pt>
                <c:pt idx="36" formatCode="m/d/yyyy">
                  <c:v>40909</c:v>
                </c:pt>
                <c:pt idx="37" formatCode="m/d/yyyy">
                  <c:v>41275</c:v>
                </c:pt>
                <c:pt idx="38" formatCode="m/d/yyyy">
                  <c:v>41640</c:v>
                </c:pt>
                <c:pt idx="39" formatCode="m/d/yyyy">
                  <c:v>42005</c:v>
                </c:pt>
                <c:pt idx="40" formatCode="m/d/yyyy">
                  <c:v>42370</c:v>
                </c:pt>
              </c:numCache>
            </c:numRef>
          </c:cat>
          <c:val>
            <c:numRef>
              <c:f>Sheet1!$F$18:$F$58</c:f>
              <c:numCache>
                <c:formatCode>0.0</c:formatCode>
                <c:ptCount val="41"/>
                <c:pt idx="0">
                  <c:v>35.037027999999999</c:v>
                </c:pt>
                <c:pt idx="1">
                  <c:v>36.093001999999998</c:v>
                </c:pt>
                <c:pt idx="2">
                  <c:v>36.663618</c:v>
                </c:pt>
                <c:pt idx="3">
                  <c:v>37.498888999999998</c:v>
                </c:pt>
                <c:pt idx="4">
                  <c:v>39.968321000000003</c:v>
                </c:pt>
                <c:pt idx="5">
                  <c:v>40.927869000000001</c:v>
                </c:pt>
                <c:pt idx="6">
                  <c:v>41.906968999999997</c:v>
                </c:pt>
                <c:pt idx="7">
                  <c:v>43.577646000000001</c:v>
                </c:pt>
                <c:pt idx="8">
                  <c:v>44.486998999999997</c:v>
                </c:pt>
                <c:pt idx="9">
                  <c:v>44.888907000000003</c:v>
                </c:pt>
                <c:pt idx="10">
                  <c:v>46.298574000000002</c:v>
                </c:pt>
                <c:pt idx="11">
                  <c:v>47.908814</c:v>
                </c:pt>
                <c:pt idx="12">
                  <c:v>48.998767999999998</c:v>
                </c:pt>
                <c:pt idx="13">
                  <c:v>49.581899999999997</c:v>
                </c:pt>
                <c:pt idx="14">
                  <c:v>50.717703</c:v>
                </c:pt>
                <c:pt idx="15">
                  <c:v>51.161436000000002</c:v>
                </c:pt>
                <c:pt idx="16">
                  <c:v>52.165557</c:v>
                </c:pt>
                <c:pt idx="17">
                  <c:v>53.413362999999997</c:v>
                </c:pt>
                <c:pt idx="18">
                  <c:v>53.962957000000003</c:v>
                </c:pt>
                <c:pt idx="19">
                  <c:v>54.847312000000002</c:v>
                </c:pt>
                <c:pt idx="20">
                  <c:v>56.159343999999997</c:v>
                </c:pt>
                <c:pt idx="21">
                  <c:v>56.920777999999999</c:v>
                </c:pt>
                <c:pt idx="22">
                  <c:v>58.396003</c:v>
                </c:pt>
                <c:pt idx="23">
                  <c:v>59.464824</c:v>
                </c:pt>
                <c:pt idx="24">
                  <c:v>61.178162999999998</c:v>
                </c:pt>
                <c:pt idx="25">
                  <c:v>61.486471999999999</c:v>
                </c:pt>
                <c:pt idx="26">
                  <c:v>62.133952000000001</c:v>
                </c:pt>
                <c:pt idx="27">
                  <c:v>62.643174999999999</c:v>
                </c:pt>
                <c:pt idx="28">
                  <c:v>64.137388000000001</c:v>
                </c:pt>
                <c:pt idx="29">
                  <c:v>63.920682999999997</c:v>
                </c:pt>
                <c:pt idx="30">
                  <c:v>63.424536000000003</c:v>
                </c:pt>
                <c:pt idx="31">
                  <c:v>62.937373000000001</c:v>
                </c:pt>
                <c:pt idx="32">
                  <c:v>63.825237000000001</c:v>
                </c:pt>
                <c:pt idx="33">
                  <c:v>64.364649999999997</c:v>
                </c:pt>
                <c:pt idx="34">
                  <c:v>64.518480999999994</c:v>
                </c:pt>
                <c:pt idx="35">
                  <c:v>65.372884999999997</c:v>
                </c:pt>
                <c:pt idx="36">
                  <c:v>65.913358000000002</c:v>
                </c:pt>
                <c:pt idx="37">
                  <c:v>66.450158000000002</c:v>
                </c:pt>
                <c:pt idx="38">
                  <c:v>67.103048999999999</c:v>
                </c:pt>
                <c:pt idx="39" formatCode="General">
                  <c:v>67.210704000000007</c:v>
                </c:pt>
                <c:pt idx="40" formatCode="General">
                  <c:v>67.999824000000004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2-EFDC-4FC8-A8AC-260DCF01A7FD}"/>
            </c:ext>
          </c:extLst>
        </c:ser>
        <c:ser>
          <c:idx val="1"/>
          <c:order val="1"/>
          <c:tx>
            <c:v>Portugalsko</c:v>
          </c:tx>
          <c:spPr>
            <a:ln>
              <a:solidFill>
                <a:srgbClr val="F79646">
                  <a:lumMod val="75000"/>
                </a:srgbClr>
              </a:solidFill>
            </a:ln>
          </c:spPr>
          <c:marker>
            <c:symbol val="none"/>
          </c:marker>
          <c:dLbls>
            <c:dLbl>
              <c:idx val="18"/>
              <c:layout>
                <c:manualLayout>
                  <c:x val="-6.3026303442012377E-2"/>
                  <c:y val="-6.1960474855632636E-2"/>
                </c:manualLayout>
              </c:layout>
              <c:tx>
                <c:rich>
                  <a:bodyPr/>
                  <a:lstStyle/>
                  <a:p>
                    <a:r>
                      <a:rPr lang="en-US" sz="1000" dirty="0"/>
                      <a:t>PT </a:t>
                    </a:r>
                    <a:r>
                      <a:rPr lang="en-US" sz="1000" baseline="0" dirty="0"/>
                      <a:t>1996</a:t>
                    </a:r>
                    <a:endParaRPr lang="en-US" sz="1000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>
                    <c:manualLayout>
                      <c:w val="0.21702574340254902"/>
                      <c:h val="6.6835497923027329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3-EFDC-4FC8-A8AC-260DCF01A7F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 algn="ctr" rtl="0">
                  <a:defRPr/>
                </a:pPr>
                <a:endParaRPr lang="cs-CZ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</c:ext>
            </c:extLst>
          </c:dLbls>
          <c:val>
            <c:numRef>
              <c:f>Sheet1!$J$18:$J$58</c:f>
              <c:numCache>
                <c:formatCode>0.0</c:formatCode>
                <c:ptCount val="41"/>
                <c:pt idx="0">
                  <c:v>18.326511</c:v>
                </c:pt>
                <c:pt idx="1">
                  <c:v>19.261310999999999</c:v>
                </c:pt>
                <c:pt idx="2">
                  <c:v>19.889828999999999</c:v>
                </c:pt>
                <c:pt idx="3">
                  <c:v>20.287452999999999</c:v>
                </c:pt>
                <c:pt idx="4">
                  <c:v>20.937152000000001</c:v>
                </c:pt>
                <c:pt idx="5">
                  <c:v>20.159206999999999</c:v>
                </c:pt>
                <c:pt idx="6">
                  <c:v>19.999943999999999</c:v>
                </c:pt>
                <c:pt idx="7">
                  <c:v>20.807556999999999</c:v>
                </c:pt>
                <c:pt idx="8">
                  <c:v>21.767478000000001</c:v>
                </c:pt>
                <c:pt idx="9">
                  <c:v>22.388318000000002</c:v>
                </c:pt>
                <c:pt idx="10">
                  <c:v>23.688006999999999</c:v>
                </c:pt>
                <c:pt idx="11">
                  <c:v>24.005815999999999</c:v>
                </c:pt>
                <c:pt idx="12">
                  <c:v>24.641999999999999</c:v>
                </c:pt>
                <c:pt idx="13">
                  <c:v>25.772243</c:v>
                </c:pt>
                <c:pt idx="14">
                  <c:v>26.578990999999998</c:v>
                </c:pt>
                <c:pt idx="15">
                  <c:v>27.125315000000001</c:v>
                </c:pt>
                <c:pt idx="16">
                  <c:v>27.626158</c:v>
                </c:pt>
                <c:pt idx="17">
                  <c:v>27.847092</c:v>
                </c:pt>
                <c:pt idx="18">
                  <c:v>28.330566999999999</c:v>
                </c:pt>
                <c:pt idx="19">
                  <c:v>28.902162000000001</c:v>
                </c:pt>
                <c:pt idx="20">
                  <c:v>29.218098999999999</c:v>
                </c:pt>
                <c:pt idx="21">
                  <c:v>29.864115000000002</c:v>
                </c:pt>
                <c:pt idx="22">
                  <c:v>30.173643999999999</c:v>
                </c:pt>
                <c:pt idx="23">
                  <c:v>30.491161000000002</c:v>
                </c:pt>
                <c:pt idx="24">
                  <c:v>30.718094000000001</c:v>
                </c:pt>
                <c:pt idx="25">
                  <c:v>30.841187999999999</c:v>
                </c:pt>
                <c:pt idx="26">
                  <c:v>31.520049</c:v>
                </c:pt>
                <c:pt idx="27">
                  <c:v>31.873649</c:v>
                </c:pt>
                <c:pt idx="28">
                  <c:v>32.444631000000001</c:v>
                </c:pt>
                <c:pt idx="29">
                  <c:v>32.950912000000002</c:v>
                </c:pt>
                <c:pt idx="30">
                  <c:v>33.124267000000003</c:v>
                </c:pt>
                <c:pt idx="31">
                  <c:v>33.034559000000002</c:v>
                </c:pt>
                <c:pt idx="32">
                  <c:v>34.099876000000002</c:v>
                </c:pt>
                <c:pt idx="33">
                  <c:v>34.563813000000003</c:v>
                </c:pt>
                <c:pt idx="34">
                  <c:v>34.913311999999998</c:v>
                </c:pt>
                <c:pt idx="35">
                  <c:v>35.344261000000003</c:v>
                </c:pt>
                <c:pt idx="36">
                  <c:v>35.01735</c:v>
                </c:pt>
                <c:pt idx="37">
                  <c:v>35.015371000000002</c:v>
                </c:pt>
                <c:pt idx="38">
                  <c:v>35.204968000000001</c:v>
                </c:pt>
                <c:pt idx="39" formatCode="General">
                  <c:v>35.033138999999998</c:v>
                </c:pt>
                <c:pt idx="40" formatCode="General">
                  <c:v>35.456595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4-EFDC-4FC8-A8AC-260DCF01A7FD}"/>
            </c:ext>
          </c:extLst>
        </c:ser>
        <c:ser>
          <c:idx val="2"/>
          <c:order val="2"/>
          <c:tx>
            <c:v>Brazílie</c:v>
          </c:tx>
          <c:spPr>
            <a:ln>
              <a:solidFill>
                <a:srgbClr val="860C0C"/>
              </a:solidFill>
            </a:ln>
          </c:spPr>
          <c:marker>
            <c:symbol val="none"/>
          </c:marker>
          <c:dLbls>
            <c:dLbl>
              <c:idx val="10"/>
              <c:layout>
                <c:manualLayout>
                  <c:x val="-1.8877564765347254E-2"/>
                  <c:y val="-5.7206728033014777E-2"/>
                </c:manualLayout>
              </c:layout>
              <c:tx>
                <c:rich>
                  <a:bodyPr/>
                  <a:lstStyle/>
                  <a:p>
                    <a:r>
                      <a:rPr lang="en-US" sz="1000" dirty="0"/>
                      <a:t>BR 1988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EFDC-4FC8-A8AC-260DCF01A7F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 algn="ctr" rtl="0">
                  <a:defRPr/>
                </a:pPr>
                <a:endParaRPr lang="cs-CZ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</c:ext>
            </c:extLst>
          </c:dLbls>
          <c:val>
            <c:numRef>
              <c:f>Sheet1!$N$18:$N$58</c:f>
              <c:numCache>
                <c:formatCode>0.0</c:formatCode>
                <c:ptCount val="41"/>
                <c:pt idx="0">
                  <c:v>12.078492000000001</c:v>
                </c:pt>
                <c:pt idx="1">
                  <c:v>13.281357</c:v>
                </c:pt>
                <c:pt idx="2">
                  <c:v>14.740728000000001</c:v>
                </c:pt>
                <c:pt idx="3">
                  <c:v>13.601775</c:v>
                </c:pt>
                <c:pt idx="4">
                  <c:v>13.049726</c:v>
                </c:pt>
                <c:pt idx="5">
                  <c:v>12.532811000000001</c:v>
                </c:pt>
                <c:pt idx="6">
                  <c:v>12.817736</c:v>
                </c:pt>
                <c:pt idx="7">
                  <c:v>12.951352999999999</c:v>
                </c:pt>
                <c:pt idx="8">
                  <c:v>13.685998</c:v>
                </c:pt>
                <c:pt idx="9">
                  <c:v>13.733629000000001</c:v>
                </c:pt>
                <c:pt idx="10">
                  <c:v>13.317119999999999</c:v>
                </c:pt>
                <c:pt idx="11">
                  <c:v>13.548926</c:v>
                </c:pt>
                <c:pt idx="12">
                  <c:v>12.735404000000001</c:v>
                </c:pt>
                <c:pt idx="13">
                  <c:v>12.908664</c:v>
                </c:pt>
                <c:pt idx="14">
                  <c:v>12.911642000000001</c:v>
                </c:pt>
                <c:pt idx="15">
                  <c:v>13.391807</c:v>
                </c:pt>
                <c:pt idx="16">
                  <c:v>13.957895000000001</c:v>
                </c:pt>
                <c:pt idx="17">
                  <c:v>14.462694000000001</c:v>
                </c:pt>
                <c:pt idx="18">
                  <c:v>15.141257</c:v>
                </c:pt>
                <c:pt idx="19">
                  <c:v>15.450282</c:v>
                </c:pt>
                <c:pt idx="20">
                  <c:v>15.624271999999999</c:v>
                </c:pt>
                <c:pt idx="21">
                  <c:v>15.122475</c:v>
                </c:pt>
                <c:pt idx="22">
                  <c:v>15.119286000000001</c:v>
                </c:pt>
                <c:pt idx="23">
                  <c:v>15.294131999999999</c:v>
                </c:pt>
                <c:pt idx="24">
                  <c:v>15.252978000000001</c:v>
                </c:pt>
                <c:pt idx="25">
                  <c:v>15.240952999999999</c:v>
                </c:pt>
                <c:pt idx="26">
                  <c:v>15.422662000000001</c:v>
                </c:pt>
                <c:pt idx="27">
                  <c:v>15.633445999999999</c:v>
                </c:pt>
                <c:pt idx="28">
                  <c:v>15.853529</c:v>
                </c:pt>
                <c:pt idx="29">
                  <c:v>16.521044</c:v>
                </c:pt>
                <c:pt idx="30">
                  <c:v>17.122091999999999</c:v>
                </c:pt>
                <c:pt idx="31">
                  <c:v>17.002786</c:v>
                </c:pt>
                <c:pt idx="32">
                  <c:v>17.990192</c:v>
                </c:pt>
                <c:pt idx="33">
                  <c:v>18.500505</c:v>
                </c:pt>
                <c:pt idx="34">
                  <c:v>18.661836999999998</c:v>
                </c:pt>
                <c:pt idx="35">
                  <c:v>19.047004000000001</c:v>
                </c:pt>
                <c:pt idx="36">
                  <c:v>18.783121000000001</c:v>
                </c:pt>
                <c:pt idx="37">
                  <c:v>18.349857</c:v>
                </c:pt>
                <c:pt idx="38">
                  <c:v>18.017963999999999</c:v>
                </c:pt>
                <c:pt idx="39" formatCode="General">
                  <c:v>18.202870999999998</c:v>
                </c:pt>
                <c:pt idx="40" formatCode="General">
                  <c:v>18.157557000000001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6-EFDC-4FC8-A8AC-260DCF01A7FD}"/>
            </c:ext>
          </c:extLst>
        </c:ser>
        <c:ser>
          <c:idx val="3"/>
          <c:order val="3"/>
          <c:tx>
            <c:v>Německo</c:v>
          </c:tx>
          <c:marker>
            <c:symbol val="none"/>
          </c:marker>
          <c:dLbls>
            <c:dLbl>
              <c:idx val="21"/>
              <c:layout>
                <c:manualLayout>
                  <c:x val="-0.35233275051423629"/>
                  <c:y val="3.2228172750479803E-2"/>
                </c:manualLayout>
              </c:layout>
              <c:tx>
                <c:rich>
                  <a:bodyPr/>
                  <a:lstStyle/>
                  <a:p>
                    <a:r>
                      <a:rPr lang="en-US" sz="1000" dirty="0"/>
                      <a:t>SRN 1985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EFDC-4FC8-A8AC-260DCF01A7F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 algn="ctr" rtl="0">
                  <a:defRPr/>
                </a:pPr>
                <a:endParaRPr lang="cs-CZ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>
                      <a:solidFill>
                        <a:srgbClr val="7030A0"/>
                      </a:solidFill>
                    </a:ln>
                  </c:spPr>
                </c15:leaderLines>
              </c:ext>
            </c:extLst>
          </c:dLbls>
          <c:val>
            <c:numRef>
              <c:f>Sheet1!$Q$18:$Q$58</c:f>
              <c:numCache>
                <c:formatCode>General</c:formatCode>
                <c:ptCount val="41"/>
                <c:pt idx="0">
                  <c:v>34.360287</c:v>
                </c:pt>
                <c:pt idx="1">
                  <c:v>35.468941000000001</c:v>
                </c:pt>
                <c:pt idx="2">
                  <c:v>35.804805999999999</c:v>
                </c:pt>
                <c:pt idx="3">
                  <c:v>36.346637999999999</c:v>
                </c:pt>
                <c:pt idx="4">
                  <c:v>36.507508000000001</c:v>
                </c:pt>
                <c:pt idx="5">
                  <c:v>37.743929999999999</c:v>
                </c:pt>
                <c:pt idx="6">
                  <c:v>38.948777</c:v>
                </c:pt>
                <c:pt idx="7">
                  <c:v>40.078332000000003</c:v>
                </c:pt>
                <c:pt idx="8">
                  <c:v>41.010361000000003</c:v>
                </c:pt>
                <c:pt idx="9">
                  <c:v>41.96293</c:v>
                </c:pt>
                <c:pt idx="10">
                  <c:v>43.217570000000002</c:v>
                </c:pt>
                <c:pt idx="11">
                  <c:v>44.85615</c:v>
                </c:pt>
                <c:pt idx="12">
                  <c:v>44.315396999999997</c:v>
                </c:pt>
                <c:pt idx="13">
                  <c:v>48.431963000000003</c:v>
                </c:pt>
                <c:pt idx="14">
                  <c:v>49.459721000000002</c:v>
                </c:pt>
                <c:pt idx="15">
                  <c:v>50.363033999999999</c:v>
                </c:pt>
                <c:pt idx="16">
                  <c:v>51.768856999999997</c:v>
                </c:pt>
                <c:pt idx="17">
                  <c:v>52.796790000000001</c:v>
                </c:pt>
                <c:pt idx="18">
                  <c:v>53.854725000000002</c:v>
                </c:pt>
                <c:pt idx="19">
                  <c:v>55.311025999999998</c:v>
                </c:pt>
                <c:pt idx="20">
                  <c:v>55.839711000000001</c:v>
                </c:pt>
                <c:pt idx="21">
                  <c:v>56.526504000000003</c:v>
                </c:pt>
                <c:pt idx="22">
                  <c:v>58.079940999999998</c:v>
                </c:pt>
                <c:pt idx="23">
                  <c:v>59.716909999999999</c:v>
                </c:pt>
                <c:pt idx="24">
                  <c:v>60.469298000000002</c:v>
                </c:pt>
                <c:pt idx="25">
                  <c:v>60.953290000000003</c:v>
                </c:pt>
                <c:pt idx="26">
                  <c:v>61.276626999999998</c:v>
                </c:pt>
                <c:pt idx="27">
                  <c:v>62.313025000000003</c:v>
                </c:pt>
                <c:pt idx="28">
                  <c:v>63.613008000000001</c:v>
                </c:pt>
                <c:pt idx="29">
                  <c:v>64.647957000000005</c:v>
                </c:pt>
                <c:pt idx="30">
                  <c:v>64.596642000000003</c:v>
                </c:pt>
                <c:pt idx="31">
                  <c:v>62.981309000000003</c:v>
                </c:pt>
                <c:pt idx="32">
                  <c:v>64.456964999999997</c:v>
                </c:pt>
                <c:pt idx="33">
                  <c:v>65.818927000000002</c:v>
                </c:pt>
                <c:pt idx="34">
                  <c:v>66.355176</c:v>
                </c:pt>
                <c:pt idx="35">
                  <c:v>66.94314</c:v>
                </c:pt>
                <c:pt idx="36">
                  <c:v>67.451654000000005</c:v>
                </c:pt>
                <c:pt idx="37">
                  <c:v>67.785752000000002</c:v>
                </c:pt>
                <c:pt idx="38">
                  <c:v>68.619078999999999</c:v>
                </c:pt>
                <c:pt idx="39">
                  <c:v>69.549263999999994</c:v>
                </c:pt>
                <c:pt idx="40">
                  <c:v>70.543861000000007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8-EFDC-4FC8-A8AC-260DCF01A7FD}"/>
            </c:ext>
          </c:extLst>
        </c:ser>
        <c:ser>
          <c:idx val="4"/>
          <c:order val="4"/>
          <c:tx>
            <c:v>Švédsko</c:v>
          </c:tx>
          <c:spPr>
            <a:ln>
              <a:solidFill>
                <a:srgbClr val="FFFF00"/>
              </a:solidFill>
            </a:ln>
          </c:spPr>
          <c:marker>
            <c:symbol val="none"/>
          </c:marker>
          <c:val>
            <c:numRef>
              <c:f>Sheet1!$U$18:$U$58</c:f>
              <c:numCache>
                <c:formatCode>General</c:formatCode>
                <c:ptCount val="41"/>
                <c:pt idx="0">
                  <c:v>36.160643</c:v>
                </c:pt>
                <c:pt idx="1">
                  <c:v>37.006464999999999</c:v>
                </c:pt>
                <c:pt idx="2">
                  <c:v>36.812787999999998</c:v>
                </c:pt>
                <c:pt idx="3">
                  <c:v>36.739441999999997</c:v>
                </c:pt>
                <c:pt idx="4">
                  <c:v>36.897612000000002</c:v>
                </c:pt>
                <c:pt idx="5">
                  <c:v>37.241515</c:v>
                </c:pt>
                <c:pt idx="6">
                  <c:v>38.040982</c:v>
                </c:pt>
                <c:pt idx="7">
                  <c:v>38.195664999999998</c:v>
                </c:pt>
                <c:pt idx="8">
                  <c:v>39.034590999999999</c:v>
                </c:pt>
                <c:pt idx="9">
                  <c:v>39.687348999999998</c:v>
                </c:pt>
                <c:pt idx="10">
                  <c:v>39.738064999999999</c:v>
                </c:pt>
                <c:pt idx="11">
                  <c:v>40.400378000000003</c:v>
                </c:pt>
                <c:pt idx="12">
                  <c:v>40.59928</c:v>
                </c:pt>
                <c:pt idx="13">
                  <c:v>41.093749000000003</c:v>
                </c:pt>
                <c:pt idx="14">
                  <c:v>42.031230000000001</c:v>
                </c:pt>
                <c:pt idx="15">
                  <c:v>42.572693999999998</c:v>
                </c:pt>
                <c:pt idx="16">
                  <c:v>43.692495999999998</c:v>
                </c:pt>
                <c:pt idx="17">
                  <c:v>44.586804000000001</c:v>
                </c:pt>
                <c:pt idx="18">
                  <c:v>45.277810000000002</c:v>
                </c:pt>
                <c:pt idx="19">
                  <c:v>47.058073</c:v>
                </c:pt>
                <c:pt idx="20">
                  <c:v>48.281571999999997</c:v>
                </c:pt>
                <c:pt idx="21">
                  <c:v>49.179057</c:v>
                </c:pt>
                <c:pt idx="22">
                  <c:v>50.971299999999999</c:v>
                </c:pt>
                <c:pt idx="23">
                  <c:v>51.449306999999997</c:v>
                </c:pt>
                <c:pt idx="24">
                  <c:v>53.259000999999998</c:v>
                </c:pt>
                <c:pt idx="25">
                  <c:v>55.30706</c:v>
                </c:pt>
                <c:pt idx="26">
                  <c:v>57.238337999999999</c:v>
                </c:pt>
                <c:pt idx="27">
                  <c:v>58.712214000000003</c:v>
                </c:pt>
                <c:pt idx="28">
                  <c:v>60.664769999999997</c:v>
                </c:pt>
                <c:pt idx="29">
                  <c:v>60.845551</c:v>
                </c:pt>
                <c:pt idx="30">
                  <c:v>59.766725999999998</c:v>
                </c:pt>
                <c:pt idx="31">
                  <c:v>58.350889000000002</c:v>
                </c:pt>
                <c:pt idx="32">
                  <c:v>60.286763999999998</c:v>
                </c:pt>
                <c:pt idx="33">
                  <c:v>60.693339999999999</c:v>
                </c:pt>
                <c:pt idx="34">
                  <c:v>60.602477</c:v>
                </c:pt>
                <c:pt idx="35">
                  <c:v>61.136381999999998</c:v>
                </c:pt>
                <c:pt idx="36">
                  <c:v>61.832870999999997</c:v>
                </c:pt>
                <c:pt idx="37">
                  <c:v>63.662205</c:v>
                </c:pt>
                <c:pt idx="38">
                  <c:v>63.963127</c:v>
                </c:pt>
                <c:pt idx="39">
                  <c:v>64.854157999999998</c:v>
                </c:pt>
                <c:pt idx="40">
                  <c:v>65.853586000000007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9-EFDC-4FC8-A8AC-260DCF01A7F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87607168"/>
        <c:axId val="87608704"/>
      </c:lineChart>
      <c:dateAx>
        <c:axId val="87607168"/>
        <c:scaling>
          <c:orientation val="minMax"/>
          <c:max val="43101"/>
        </c:scaling>
        <c:delete val="0"/>
        <c:axPos val="b"/>
        <c:numFmt formatCode="yyyy" sourceLinked="0"/>
        <c:majorTickMark val="none"/>
        <c:minorTickMark val="none"/>
        <c:tickLblPos val="low"/>
        <c:spPr>
          <a:ln w="9525">
            <a:solidFill>
              <a:sysClr val="windowText" lastClr="000000"/>
            </a:solidFill>
          </a:ln>
        </c:spPr>
        <c:txPr>
          <a:bodyPr/>
          <a:lstStyle/>
          <a:p>
            <a:pPr algn="ctr" rtl="0">
              <a:defRPr/>
            </a:pPr>
            <a:endParaRPr lang="cs-CZ"/>
          </a:p>
        </c:txPr>
        <c:crossAx val="87608704"/>
        <c:crosses val="autoZero"/>
        <c:auto val="1"/>
        <c:lblOffset val="100"/>
        <c:baseTimeUnit val="years"/>
        <c:majorUnit val="5"/>
        <c:majorTimeUnit val="years"/>
        <c:minorUnit val="1"/>
        <c:minorTimeUnit val="years"/>
      </c:dateAx>
      <c:valAx>
        <c:axId val="87608704"/>
        <c:scaling>
          <c:orientation val="minMax"/>
        </c:scaling>
        <c:delete val="0"/>
        <c:axPos val="l"/>
        <c:majorGridlines>
          <c:spPr>
            <a:ln w="9525" cmpd="sng">
              <a:solidFill>
                <a:sysClr val="window" lastClr="FFFFFF">
                  <a:lumMod val="50000"/>
                </a:sysClr>
              </a:solidFill>
            </a:ln>
            <a:effectLst/>
          </c:spPr>
        </c:majorGridlines>
        <c:numFmt formatCode="0" sourceLinked="0"/>
        <c:majorTickMark val="out"/>
        <c:minorTickMark val="none"/>
        <c:tickLblPos val="nextTo"/>
        <c:crossAx val="87607168"/>
        <c:crosses val="autoZero"/>
        <c:crossBetween val="between"/>
        <c:majorUnit val="15"/>
      </c:valAx>
      <c:spPr>
        <a:ln w="9525">
          <a:solidFill>
            <a:sysClr val="windowText" lastClr="000000"/>
          </a:solidFill>
        </a:ln>
        <a:scene3d>
          <a:camera prst="orthographicFront"/>
          <a:lightRig rig="threePt" dir="t"/>
        </a:scene3d>
        <a:sp3d>
          <a:bevelT w="0"/>
        </a:sp3d>
      </c:spPr>
    </c:plotArea>
    <c:legend>
      <c:legendPos val="r"/>
      <c:layout>
        <c:manualLayout>
          <c:xMode val="edge"/>
          <c:yMode val="edge"/>
          <c:x val="6.7765914852623826E-3"/>
          <c:y val="0.8063665355694577"/>
          <c:w val="0.98748413313465255"/>
          <c:h val="0.14340013856907058"/>
        </c:manualLayout>
      </c:layout>
      <c:overlay val="0"/>
      <c:txPr>
        <a:bodyPr/>
        <a:lstStyle/>
        <a:p>
          <a:pPr>
            <a:defRPr sz="1100"/>
          </a:pPr>
          <a:endParaRPr lang="cs-CZ"/>
        </a:p>
      </c:txPr>
    </c:legend>
    <c:plotVisOnly val="1"/>
    <c:dispBlanksAs val="gap"/>
    <c:showDLblsOverMax val="0"/>
  </c:chart>
  <c:spPr>
    <a:ln w="9525" cmpd="sng">
      <a:noFill/>
    </a:ln>
  </c:spPr>
  <c:txPr>
    <a:bodyPr anchor="t" anchorCtr="0"/>
    <a:lstStyle/>
    <a:p>
      <a:pPr algn="ctr" rtl="0">
        <a:defRPr lang="en-GB" sz="800" b="0" i="0" u="none" strike="noStrike" kern="1200" baseline="0">
          <a:ln>
            <a:noFill/>
          </a:ln>
          <a:solidFill>
            <a:sysClr val="windowText" lastClr="000000"/>
          </a:solidFill>
          <a:latin typeface="Futuratee"/>
          <a:ea typeface="+mn-ea"/>
          <a:cs typeface="+mn-cs"/>
        </a:defRPr>
      </a:pPr>
      <a:endParaRPr lang="cs-CZ"/>
    </a:p>
  </c:txPr>
  <c:externalData r:id="rId2">
    <c:autoUpdate val="0"/>
  </c:externalData>
  <c:userShapes r:id="rId3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911690789379058E-2"/>
          <c:y val="0.15864174734612183"/>
          <c:w val="0.91607643575404507"/>
          <c:h val="0.56887474747474742"/>
        </c:manualLayout>
      </c:layout>
      <c:lineChart>
        <c:grouping val="standard"/>
        <c:varyColors val="0"/>
        <c:ser>
          <c:idx val="1"/>
          <c:order val="0"/>
          <c:tx>
            <c:v>Růst HDP (levá osa)</c:v>
          </c:tx>
          <c:spPr>
            <a:ln w="28575" cap="rnd">
              <a:solidFill>
                <a:srgbClr val="00B0F0"/>
              </a:solidFill>
              <a:round/>
            </a:ln>
            <a:effectLst/>
          </c:spPr>
          <c:marker>
            <c:symbol val="none"/>
          </c:marker>
          <c:dLbls>
            <c:dLbl>
              <c:idx val="25"/>
              <c:layout>
                <c:manualLayout>
                  <c:x val="-7.893027021143191E-2"/>
                  <c:y val="-8.523670866898837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6848-4AAE-8DEA-64C7D004701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/>
                </a:pPr>
                <a:endParaRPr lang="cs-CZ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Sheet1!$N$265:$N$275</c:f>
              <c:numCache>
                <c:formatCode>m/d/yyyy</c:formatCode>
                <c:ptCount val="11"/>
                <c:pt idx="0">
                  <c:v>35065</c:v>
                </c:pt>
                <c:pt idx="1">
                  <c:v>35431</c:v>
                </c:pt>
                <c:pt idx="2">
                  <c:v>35796</c:v>
                </c:pt>
                <c:pt idx="3">
                  <c:v>36161</c:v>
                </c:pt>
                <c:pt idx="4">
                  <c:v>36526</c:v>
                </c:pt>
                <c:pt idx="5">
                  <c:v>36892</c:v>
                </c:pt>
                <c:pt idx="6">
                  <c:v>37257</c:v>
                </c:pt>
                <c:pt idx="7">
                  <c:v>37622</c:v>
                </c:pt>
                <c:pt idx="8">
                  <c:v>37987</c:v>
                </c:pt>
                <c:pt idx="9">
                  <c:v>38353</c:v>
                </c:pt>
                <c:pt idx="10">
                  <c:v>38718</c:v>
                </c:pt>
              </c:numCache>
            </c:numRef>
          </c:cat>
          <c:val>
            <c:numRef>
              <c:f>Sheet1!$S$265:$S$275</c:f>
              <c:numCache>
                <c:formatCode>General</c:formatCode>
                <c:ptCount val="11"/>
                <c:pt idx="0">
                  <c:v>1.388004</c:v>
                </c:pt>
                <c:pt idx="1">
                  <c:v>2.3373330000000001</c:v>
                </c:pt>
                <c:pt idx="2">
                  <c:v>3.5562010000000002</c:v>
                </c:pt>
                <c:pt idx="3">
                  <c:v>3.4070990000000001</c:v>
                </c:pt>
                <c:pt idx="4">
                  <c:v>3.875162</c:v>
                </c:pt>
                <c:pt idx="5">
                  <c:v>1.9544490000000001</c:v>
                </c:pt>
                <c:pt idx="6">
                  <c:v>1.118457</c:v>
                </c:pt>
                <c:pt idx="7">
                  <c:v>0.81953200000000004</c:v>
                </c:pt>
                <c:pt idx="8">
                  <c:v>2.7864239999999998</c:v>
                </c:pt>
                <c:pt idx="9">
                  <c:v>1.6077140000000001</c:v>
                </c:pt>
                <c:pt idx="10">
                  <c:v>2.3749470000000001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1-6848-4AAE-8DEA-64C7D004701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87621632"/>
        <c:axId val="87623168"/>
      </c:lineChart>
      <c:lineChart>
        <c:grouping val="standard"/>
        <c:varyColors val="0"/>
        <c:ser>
          <c:idx val="0"/>
          <c:order val="1"/>
          <c:tx>
            <c:v>Změna nezaměstnanosti (pravá osa)</c:v>
          </c:tx>
          <c:spPr>
            <a:ln>
              <a:solidFill>
                <a:srgbClr val="FFC000"/>
              </a:solidFill>
            </a:ln>
          </c:spPr>
          <c:marker>
            <c:symbol val="none"/>
          </c:marker>
          <c:cat>
            <c:numRef>
              <c:f>Sheet1!$E$132:$E$142</c:f>
              <c:numCache>
                <c:formatCode>m/d/yyyy</c:formatCode>
                <c:ptCount val="11"/>
                <c:pt idx="0">
                  <c:v>35065</c:v>
                </c:pt>
                <c:pt idx="1">
                  <c:v>35431</c:v>
                </c:pt>
                <c:pt idx="2">
                  <c:v>35796</c:v>
                </c:pt>
                <c:pt idx="3">
                  <c:v>36161</c:v>
                </c:pt>
                <c:pt idx="4">
                  <c:v>36526</c:v>
                </c:pt>
                <c:pt idx="5">
                  <c:v>36892</c:v>
                </c:pt>
                <c:pt idx="6">
                  <c:v>37257</c:v>
                </c:pt>
                <c:pt idx="7">
                  <c:v>37622</c:v>
                </c:pt>
                <c:pt idx="8">
                  <c:v>37987</c:v>
                </c:pt>
                <c:pt idx="9">
                  <c:v>38353</c:v>
                </c:pt>
                <c:pt idx="10">
                  <c:v>38718</c:v>
                </c:pt>
              </c:numCache>
            </c:numRef>
          </c:cat>
          <c:val>
            <c:numRef>
              <c:f>Sheet1!$G$132:$G$142</c:f>
              <c:numCache>
                <c:formatCode>0.0</c:formatCode>
                <c:ptCount val="11"/>
                <c:pt idx="0">
                  <c:v>0.58213099999999995</c:v>
                </c:pt>
                <c:pt idx="1">
                  <c:v>0.78845799999999999</c:v>
                </c:pt>
                <c:pt idx="2">
                  <c:v>1.7643139999999999</c:v>
                </c:pt>
                <c:pt idx="3">
                  <c:v>2.432941</c:v>
                </c:pt>
                <c:pt idx="4">
                  <c:v>2.522853</c:v>
                </c:pt>
                <c:pt idx="5">
                  <c:v>1.3978120000000001</c:v>
                </c:pt>
                <c:pt idx="6">
                  <c:v>0.46079399999999998</c:v>
                </c:pt>
                <c:pt idx="7">
                  <c:v>-3.8219999999999999E-3</c:v>
                </c:pt>
                <c:pt idx="8">
                  <c:v>0.122319</c:v>
                </c:pt>
                <c:pt idx="9">
                  <c:v>0.69102399999999997</c:v>
                </c:pt>
                <c:pt idx="10">
                  <c:v>1.0995680000000001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2-6848-4AAE-8DEA-64C7D004701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87626496"/>
        <c:axId val="87624704"/>
      </c:lineChart>
      <c:dateAx>
        <c:axId val="87621632"/>
        <c:scaling>
          <c:orientation val="minMax"/>
        </c:scaling>
        <c:delete val="0"/>
        <c:axPos val="b"/>
        <c:numFmt formatCode="yyyy" sourceLinked="0"/>
        <c:majorTickMark val="none"/>
        <c:minorTickMark val="none"/>
        <c:tickLblPos val="low"/>
        <c:spPr>
          <a:noFill/>
          <a:ln w="12700" cap="flat" cmpd="sng" algn="ctr">
            <a:solidFill>
              <a:schemeClr val="tx1"/>
            </a:solidFill>
            <a:round/>
          </a:ln>
          <a:effectLst/>
        </c:spPr>
        <c:txPr>
          <a:bodyPr rot="-60000000" vert="horz"/>
          <a:lstStyle/>
          <a:p>
            <a:pPr algn="ctr">
              <a:defRPr sz="900">
                <a:solidFill>
                  <a:schemeClr val="tx1"/>
                </a:solidFill>
              </a:defRPr>
            </a:pPr>
            <a:endParaRPr lang="cs-CZ"/>
          </a:p>
        </c:txPr>
        <c:crossAx val="87623168"/>
        <c:crosses val="autoZero"/>
        <c:auto val="1"/>
        <c:lblOffset val="100"/>
        <c:baseTimeUnit val="years"/>
      </c:dateAx>
      <c:valAx>
        <c:axId val="8762316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bg1">
                  <a:lumMod val="50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vert="horz"/>
          <a:lstStyle/>
          <a:p>
            <a:pPr>
              <a:defRPr sz="1050">
                <a:solidFill>
                  <a:schemeClr val="tx1"/>
                </a:solidFill>
              </a:defRPr>
            </a:pPr>
            <a:endParaRPr lang="cs-CZ"/>
          </a:p>
        </c:txPr>
        <c:crossAx val="87621632"/>
        <c:crosses val="autoZero"/>
        <c:crossBetween val="between"/>
        <c:majorUnit val="1"/>
      </c:valAx>
      <c:valAx>
        <c:axId val="87624704"/>
        <c:scaling>
          <c:orientation val="minMax"/>
          <c:max val="3"/>
        </c:scaling>
        <c:delete val="0"/>
        <c:axPos val="r"/>
        <c:numFmt formatCode="0.0" sourceLinked="1"/>
        <c:majorTickMark val="out"/>
        <c:minorTickMark val="none"/>
        <c:tickLblPos val="nextTo"/>
        <c:txPr>
          <a:bodyPr/>
          <a:lstStyle/>
          <a:p>
            <a:pPr>
              <a:defRPr sz="1050">
                <a:solidFill>
                  <a:schemeClr val="tx1"/>
                </a:solidFill>
              </a:defRPr>
            </a:pPr>
            <a:endParaRPr lang="cs-CZ"/>
          </a:p>
        </c:txPr>
        <c:crossAx val="87626496"/>
        <c:crosses val="max"/>
        <c:crossBetween val="between"/>
      </c:valAx>
      <c:dateAx>
        <c:axId val="87626496"/>
        <c:scaling>
          <c:orientation val="minMax"/>
        </c:scaling>
        <c:delete val="1"/>
        <c:axPos val="b"/>
        <c:numFmt formatCode="m/d/yyyy" sourceLinked="1"/>
        <c:majorTickMark val="out"/>
        <c:minorTickMark val="none"/>
        <c:tickLblPos val="nextTo"/>
        <c:crossAx val="87624704"/>
        <c:crosses val="autoZero"/>
        <c:auto val="1"/>
        <c:lblOffset val="100"/>
        <c:baseTimeUnit val="years"/>
      </c:dateAx>
      <c:spPr>
        <a:noFill/>
        <a:ln w="12700">
          <a:solidFill>
            <a:schemeClr val="tx1"/>
          </a:solidFill>
        </a:ln>
        <a:effectLst/>
      </c:spPr>
    </c:plotArea>
    <c:legend>
      <c:legendPos val="b"/>
      <c:layout>
        <c:manualLayout>
          <c:xMode val="edge"/>
          <c:yMode val="edge"/>
          <c:x val="6.3901620370370366E-2"/>
          <c:y val="0.83842979797979811"/>
          <c:w val="0.92727893518518523"/>
          <c:h val="8.9411111111111108E-2"/>
        </c:manualLayout>
      </c:layout>
      <c:overlay val="0"/>
      <c:spPr>
        <a:noFill/>
        <a:ln>
          <a:noFill/>
        </a:ln>
        <a:effectLst/>
      </c:spPr>
      <c:txPr>
        <a:bodyPr rot="0" vert="horz"/>
        <a:lstStyle/>
        <a:p>
          <a:pPr algn="ctr" rtl="0">
            <a:defRPr sz="1050">
              <a:solidFill>
                <a:schemeClr val="tx1"/>
              </a:solidFill>
            </a:defRPr>
          </a:pPr>
          <a:endParaRPr lang="cs-CZ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 algn="ctr">
        <a:defRPr lang="cs-CZ" sz="800" b="0" i="0" u="none" strike="noStrike" kern="1200" baseline="0">
          <a:solidFill>
            <a:sysClr val="windowText" lastClr="000000">
              <a:lumMod val="65000"/>
              <a:lumOff val="35000"/>
            </a:sysClr>
          </a:solidFill>
          <a:latin typeface="FuturaTEE" pitchFamily="2" charset="0"/>
          <a:ea typeface="+mn-ea"/>
          <a:cs typeface="+mn-cs"/>
        </a:defRPr>
      </a:pPr>
      <a:endParaRPr lang="cs-CZ"/>
    </a:p>
  </c:txPr>
  <c:externalData r:id="rId1">
    <c:autoUpdate val="0"/>
  </c:externalData>
  <c:userShapes r:id="rId2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2543981481481482E-2"/>
          <c:y val="0.16379351851851853"/>
          <c:w val="0.86335925925925927"/>
          <c:h val="0.55002546296296295"/>
        </c:manualLayout>
      </c:layout>
      <c:lineChart>
        <c:grouping val="standard"/>
        <c:varyColors val="0"/>
        <c:ser>
          <c:idx val="1"/>
          <c:order val="0"/>
          <c:tx>
            <c:v>Míra nezaměstnanosti (levá osa)</c:v>
          </c:tx>
          <c:spPr>
            <a:ln w="28575" cap="rnd">
              <a:solidFill>
                <a:srgbClr val="00B0F0"/>
              </a:solidFill>
              <a:round/>
            </a:ln>
            <a:effectLst/>
          </c:spPr>
          <c:marker>
            <c:symbol val="none"/>
          </c:marker>
          <c:cat>
            <c:numRef>
              <c:f>Sheet1!$D$36:$D$46</c:f>
              <c:numCache>
                <c:formatCode>m/d/yyyy</c:formatCode>
                <c:ptCount val="11"/>
                <c:pt idx="0">
                  <c:v>35065</c:v>
                </c:pt>
                <c:pt idx="1">
                  <c:v>35431</c:v>
                </c:pt>
                <c:pt idx="2">
                  <c:v>35796</c:v>
                </c:pt>
                <c:pt idx="3">
                  <c:v>36161</c:v>
                </c:pt>
                <c:pt idx="4">
                  <c:v>36526</c:v>
                </c:pt>
                <c:pt idx="5">
                  <c:v>36892</c:v>
                </c:pt>
                <c:pt idx="6">
                  <c:v>37257</c:v>
                </c:pt>
                <c:pt idx="7">
                  <c:v>37622</c:v>
                </c:pt>
                <c:pt idx="8">
                  <c:v>37987</c:v>
                </c:pt>
                <c:pt idx="9">
                  <c:v>38353</c:v>
                </c:pt>
                <c:pt idx="10">
                  <c:v>38718</c:v>
                </c:pt>
              </c:numCache>
            </c:numRef>
          </c:cat>
          <c:val>
            <c:numRef>
              <c:f>Sheet1!$H$36:$H$46</c:f>
              <c:numCache>
                <c:formatCode>0.0</c:formatCode>
                <c:ptCount val="11"/>
                <c:pt idx="0">
                  <c:v>10.55</c:v>
                </c:pt>
                <c:pt idx="1">
                  <c:v>10.7</c:v>
                </c:pt>
                <c:pt idx="2">
                  <c:v>10.275</c:v>
                </c:pt>
                <c:pt idx="3">
                  <c:v>9.9749999999999996</c:v>
                </c:pt>
                <c:pt idx="4">
                  <c:v>8.5250000000000004</c:v>
                </c:pt>
                <c:pt idx="5">
                  <c:v>7.75</c:v>
                </c:pt>
                <c:pt idx="6">
                  <c:v>7.9</c:v>
                </c:pt>
                <c:pt idx="7">
                  <c:v>8.5</c:v>
                </c:pt>
                <c:pt idx="8">
                  <c:v>8.85</c:v>
                </c:pt>
                <c:pt idx="9">
                  <c:v>8.8666669999999996</c:v>
                </c:pt>
                <c:pt idx="10">
                  <c:v>8.8416669999999993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ED29-4142-B028-FDF0619BC4B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87679360"/>
        <c:axId val="87680896"/>
      </c:lineChart>
      <c:lineChart>
        <c:grouping val="standard"/>
        <c:varyColors val="0"/>
        <c:ser>
          <c:idx val="0"/>
          <c:order val="1"/>
          <c:tx>
            <c:v>Odpracované hodiny (pravá osa)</c:v>
          </c:tx>
          <c:spPr>
            <a:ln>
              <a:solidFill>
                <a:srgbClr val="FFC000"/>
              </a:solidFill>
            </a:ln>
          </c:spPr>
          <c:marker>
            <c:symbol val="none"/>
          </c:marker>
          <c:cat>
            <c:numRef>
              <c:f>Sheet1!$D$36:$D$46</c:f>
              <c:numCache>
                <c:formatCode>m/d/yyyy</c:formatCode>
                <c:ptCount val="11"/>
                <c:pt idx="0">
                  <c:v>35065</c:v>
                </c:pt>
                <c:pt idx="1">
                  <c:v>35431</c:v>
                </c:pt>
                <c:pt idx="2">
                  <c:v>35796</c:v>
                </c:pt>
                <c:pt idx="3">
                  <c:v>36161</c:v>
                </c:pt>
                <c:pt idx="4">
                  <c:v>36526</c:v>
                </c:pt>
                <c:pt idx="5">
                  <c:v>36892</c:v>
                </c:pt>
                <c:pt idx="6">
                  <c:v>37257</c:v>
                </c:pt>
                <c:pt idx="7">
                  <c:v>37622</c:v>
                </c:pt>
                <c:pt idx="8">
                  <c:v>37987</c:v>
                </c:pt>
                <c:pt idx="9">
                  <c:v>38353</c:v>
                </c:pt>
                <c:pt idx="10">
                  <c:v>38718</c:v>
                </c:pt>
              </c:numCache>
            </c:numRef>
          </c:cat>
          <c:val>
            <c:numRef>
              <c:f>Sheet1!$E$36:$E$46</c:f>
              <c:numCache>
                <c:formatCode>0.0</c:formatCode>
                <c:ptCount val="11"/>
                <c:pt idx="0">
                  <c:v>1587.097593</c:v>
                </c:pt>
                <c:pt idx="1">
                  <c:v>1585.503911</c:v>
                </c:pt>
                <c:pt idx="2">
                  <c:v>1575.7279599999999</c:v>
                </c:pt>
                <c:pt idx="3">
                  <c:v>1569.434354</c:v>
                </c:pt>
                <c:pt idx="4">
                  <c:v>1549.9649959999999</c:v>
                </c:pt>
                <c:pt idx="5">
                  <c:v>1530.461716</c:v>
                </c:pt>
                <c:pt idx="6">
                  <c:v>1497.338544</c:v>
                </c:pt>
                <c:pt idx="7">
                  <c:v>1502.09755</c:v>
                </c:pt>
                <c:pt idx="8">
                  <c:v>1525.9966790000001</c:v>
                </c:pt>
                <c:pt idx="9">
                  <c:v>1527.371654</c:v>
                </c:pt>
                <c:pt idx="10">
                  <c:v>1510.607411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1-ED29-4142-B028-FDF0619BC4B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87696512"/>
        <c:axId val="87682432"/>
      </c:lineChart>
      <c:catAx>
        <c:axId val="87679360"/>
        <c:scaling>
          <c:orientation val="minMax"/>
        </c:scaling>
        <c:delete val="0"/>
        <c:axPos val="b"/>
        <c:numFmt formatCode="yyyy" sourceLinked="0"/>
        <c:majorTickMark val="none"/>
        <c:minorTickMark val="none"/>
        <c:tickLblPos val="low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0"/>
          <a:lstStyle/>
          <a:p>
            <a:pPr algn="ctr" rtl="0">
              <a:defRPr sz="900"/>
            </a:pPr>
            <a:endParaRPr lang="cs-CZ"/>
          </a:p>
        </c:txPr>
        <c:crossAx val="87680896"/>
        <c:crosses val="autoZero"/>
        <c:auto val="0"/>
        <c:lblAlgn val="ctr"/>
        <c:lblOffset val="100"/>
        <c:noMultiLvlLbl val="0"/>
      </c:catAx>
      <c:valAx>
        <c:axId val="8768089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bg1">
                  <a:lumMod val="50000"/>
                </a:schemeClr>
              </a:solidFill>
              <a:round/>
            </a:ln>
            <a:effectLst/>
          </c:spPr>
        </c:majorGridlines>
        <c:numFmt formatCode="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vert="horz"/>
          <a:lstStyle/>
          <a:p>
            <a:pPr algn="ctr" rtl="0">
              <a:defRPr/>
            </a:pPr>
            <a:endParaRPr lang="cs-CZ"/>
          </a:p>
        </c:txPr>
        <c:crossAx val="87679360"/>
        <c:crosses val="autoZero"/>
        <c:crossBetween val="between"/>
      </c:valAx>
      <c:valAx>
        <c:axId val="87682432"/>
        <c:scaling>
          <c:orientation val="minMax"/>
        </c:scaling>
        <c:delete val="0"/>
        <c:axPos val="r"/>
        <c:numFmt formatCode="#,##0" sourceLinked="0"/>
        <c:majorTickMark val="out"/>
        <c:minorTickMark val="none"/>
        <c:tickLblPos val="nextTo"/>
        <c:crossAx val="87696512"/>
        <c:crosses val="max"/>
        <c:crossBetween val="between"/>
        <c:majorUnit val="30"/>
      </c:valAx>
      <c:dateAx>
        <c:axId val="87696512"/>
        <c:scaling>
          <c:orientation val="minMax"/>
        </c:scaling>
        <c:delete val="1"/>
        <c:axPos val="b"/>
        <c:numFmt formatCode="m/d/yyyy" sourceLinked="1"/>
        <c:majorTickMark val="out"/>
        <c:minorTickMark val="none"/>
        <c:tickLblPos val="nextTo"/>
        <c:crossAx val="87682432"/>
        <c:crosses val="autoZero"/>
        <c:auto val="1"/>
        <c:lblOffset val="100"/>
        <c:baseTimeUnit val="years"/>
      </c:dateAx>
      <c:spPr>
        <a:noFill/>
        <a:ln w="9525">
          <a:solidFill>
            <a:schemeClr val="tx1"/>
          </a:solidFill>
        </a:ln>
        <a:effectLst/>
      </c:spPr>
    </c:plotArea>
    <c:legend>
      <c:legendPos val="b"/>
      <c:layout>
        <c:manualLayout>
          <c:xMode val="edge"/>
          <c:yMode val="edge"/>
          <c:x val="2.8206944444444444E-2"/>
          <c:y val="0.82840231481481486"/>
          <c:w val="0.9519368055555556"/>
          <c:h val="8.9411111111111108E-2"/>
        </c:manualLayout>
      </c:layout>
      <c:overlay val="0"/>
      <c:spPr>
        <a:noFill/>
        <a:ln>
          <a:noFill/>
        </a:ln>
        <a:effectLst/>
      </c:spPr>
      <c:txPr>
        <a:bodyPr rot="0" vert="horz"/>
        <a:lstStyle/>
        <a:p>
          <a:pPr algn="ctr" rtl="0">
            <a:defRPr sz="900"/>
          </a:pPr>
          <a:endParaRPr lang="cs-CZ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050">
          <a:latin typeface="Arial" panose="020B0604020202020204" pitchFamily="34" charset="0"/>
          <a:cs typeface="Arial" panose="020B0604020202020204" pitchFamily="34" charset="0"/>
        </a:defRPr>
      </a:pPr>
      <a:endParaRPr lang="cs-CZ"/>
    </a:p>
  </c:txPr>
  <c:externalData r:id="rId1">
    <c:autoUpdate val="0"/>
  </c:externalData>
  <c:userShapes r:id="rId2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2543981481481482E-2"/>
          <c:y val="0.16967314814814816"/>
          <c:w val="0.86335925925925927"/>
          <c:h val="0.53248816792912135"/>
        </c:manualLayout>
      </c:layout>
      <c:lineChart>
        <c:grouping val="standard"/>
        <c:varyColors val="0"/>
        <c:ser>
          <c:idx val="1"/>
          <c:order val="0"/>
          <c:tx>
            <c:v>Průměrná mzda (r/r %, běžné ceny)</c:v>
          </c:tx>
          <c:spPr>
            <a:ln w="28575" cap="rnd">
              <a:solidFill>
                <a:srgbClr val="00B0F0"/>
              </a:solidFill>
              <a:round/>
            </a:ln>
            <a:effectLst/>
          </c:spPr>
          <c:marker>
            <c:symbol val="none"/>
          </c:marker>
          <c:cat>
            <c:numRef>
              <c:f>Sheet1!$D$36:$D$57</c:f>
              <c:numCache>
                <c:formatCode>m/d/yyyy</c:formatCode>
                <c:ptCount val="22"/>
                <c:pt idx="0">
                  <c:v>35065</c:v>
                </c:pt>
                <c:pt idx="1">
                  <c:v>35431</c:v>
                </c:pt>
                <c:pt idx="2">
                  <c:v>35796</c:v>
                </c:pt>
                <c:pt idx="3">
                  <c:v>36161</c:v>
                </c:pt>
                <c:pt idx="4">
                  <c:v>36526</c:v>
                </c:pt>
                <c:pt idx="5">
                  <c:v>36892</c:v>
                </c:pt>
                <c:pt idx="6">
                  <c:v>37257</c:v>
                </c:pt>
                <c:pt idx="7">
                  <c:v>37622</c:v>
                </c:pt>
                <c:pt idx="8">
                  <c:v>37987</c:v>
                </c:pt>
                <c:pt idx="9">
                  <c:v>38353</c:v>
                </c:pt>
                <c:pt idx="10">
                  <c:v>38718</c:v>
                </c:pt>
                <c:pt idx="11">
                  <c:v>39083</c:v>
                </c:pt>
                <c:pt idx="12">
                  <c:v>39448</c:v>
                </c:pt>
                <c:pt idx="13">
                  <c:v>39814</c:v>
                </c:pt>
                <c:pt idx="14">
                  <c:v>40179</c:v>
                </c:pt>
                <c:pt idx="15">
                  <c:v>40544</c:v>
                </c:pt>
                <c:pt idx="16">
                  <c:v>40909</c:v>
                </c:pt>
                <c:pt idx="17">
                  <c:v>41275</c:v>
                </c:pt>
                <c:pt idx="18">
                  <c:v>41640</c:v>
                </c:pt>
                <c:pt idx="19">
                  <c:v>42005</c:v>
                </c:pt>
                <c:pt idx="20">
                  <c:v>42370</c:v>
                </c:pt>
                <c:pt idx="21">
                  <c:v>42736</c:v>
                </c:pt>
              </c:numCache>
            </c:numRef>
          </c:cat>
          <c:val>
            <c:numRef>
              <c:f>Sheet1!$J$187:$J$208</c:f>
              <c:numCache>
                <c:formatCode>General</c:formatCode>
                <c:ptCount val="22"/>
                <c:pt idx="0">
                  <c:v>1.7887290637528537</c:v>
                </c:pt>
                <c:pt idx="1">
                  <c:v>1.4603510757520155</c:v>
                </c:pt>
                <c:pt idx="2">
                  <c:v>1.5994085438667724</c:v>
                </c:pt>
                <c:pt idx="3">
                  <c:v>1.8164595745814296</c:v>
                </c:pt>
                <c:pt idx="4">
                  <c:v>2.5479304397628653</c:v>
                </c:pt>
                <c:pt idx="5">
                  <c:v>2.7598822104051948</c:v>
                </c:pt>
                <c:pt idx="6">
                  <c:v>3.5224867453965913</c:v>
                </c:pt>
                <c:pt idx="7">
                  <c:v>2.892434878187828</c:v>
                </c:pt>
                <c:pt idx="8">
                  <c:v>3.4313797833987394</c:v>
                </c:pt>
                <c:pt idx="9">
                  <c:v>3.0541563655645803</c:v>
                </c:pt>
                <c:pt idx="10">
                  <c:v>3.1900361821941061</c:v>
                </c:pt>
                <c:pt idx="11">
                  <c:v>2.4941373944199086</c:v>
                </c:pt>
                <c:pt idx="12">
                  <c:v>2.5997654366157121</c:v>
                </c:pt>
                <c:pt idx="13">
                  <c:v>1.6116421535106014</c:v>
                </c:pt>
                <c:pt idx="14">
                  <c:v>2.8541336525263574</c:v>
                </c:pt>
                <c:pt idx="15">
                  <c:v>2.3231849632922064</c:v>
                </c:pt>
                <c:pt idx="16">
                  <c:v>2.1793649874680625</c:v>
                </c:pt>
                <c:pt idx="17">
                  <c:v>1.8042559719243059</c:v>
                </c:pt>
                <c:pt idx="18">
                  <c:v>1.1730858959352162</c:v>
                </c:pt>
                <c:pt idx="19">
                  <c:v>1.0752796524713233</c:v>
                </c:pt>
                <c:pt idx="20">
                  <c:v>0.8251388658241865</c:v>
                </c:pt>
                <c:pt idx="21">
                  <c:v>1.7276593180824023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E52F-4128-9CE9-3C123D7AECE0}"/>
            </c:ext>
          </c:extLst>
        </c:ser>
        <c:ser>
          <c:idx val="0"/>
          <c:order val="1"/>
          <c:tx>
            <c:v>NJMN (r/r %)</c:v>
          </c:tx>
          <c:spPr>
            <a:ln>
              <a:solidFill>
                <a:srgbClr val="FFC000"/>
              </a:solidFill>
            </a:ln>
          </c:spPr>
          <c:marker>
            <c:symbol val="none"/>
          </c:marker>
          <c:cat>
            <c:numRef>
              <c:f>Sheet1!$D$36:$D$57</c:f>
              <c:numCache>
                <c:formatCode>m/d/yyyy</c:formatCode>
                <c:ptCount val="22"/>
                <c:pt idx="0">
                  <c:v>35065</c:v>
                </c:pt>
                <c:pt idx="1">
                  <c:v>35431</c:v>
                </c:pt>
                <c:pt idx="2">
                  <c:v>35796</c:v>
                </c:pt>
                <c:pt idx="3">
                  <c:v>36161</c:v>
                </c:pt>
                <c:pt idx="4">
                  <c:v>36526</c:v>
                </c:pt>
                <c:pt idx="5">
                  <c:v>36892</c:v>
                </c:pt>
                <c:pt idx="6">
                  <c:v>37257</c:v>
                </c:pt>
                <c:pt idx="7">
                  <c:v>37622</c:v>
                </c:pt>
                <c:pt idx="8">
                  <c:v>37987</c:v>
                </c:pt>
                <c:pt idx="9">
                  <c:v>38353</c:v>
                </c:pt>
                <c:pt idx="10">
                  <c:v>38718</c:v>
                </c:pt>
                <c:pt idx="11">
                  <c:v>39083</c:v>
                </c:pt>
                <c:pt idx="12">
                  <c:v>39448</c:v>
                </c:pt>
                <c:pt idx="13">
                  <c:v>39814</c:v>
                </c:pt>
                <c:pt idx="14">
                  <c:v>40179</c:v>
                </c:pt>
                <c:pt idx="15">
                  <c:v>40544</c:v>
                </c:pt>
                <c:pt idx="16">
                  <c:v>40909</c:v>
                </c:pt>
                <c:pt idx="17">
                  <c:v>41275</c:v>
                </c:pt>
                <c:pt idx="18">
                  <c:v>41640</c:v>
                </c:pt>
                <c:pt idx="19">
                  <c:v>42005</c:v>
                </c:pt>
                <c:pt idx="20">
                  <c:v>42370</c:v>
                </c:pt>
                <c:pt idx="21">
                  <c:v>42736</c:v>
                </c:pt>
              </c:numCache>
            </c:numRef>
          </c:cat>
          <c:val>
            <c:numRef>
              <c:f>Sheet2!$H$11:$H$32</c:f>
              <c:numCache>
                <c:formatCode>General</c:formatCode>
                <c:ptCount val="22"/>
                <c:pt idx="0">
                  <c:v>0.49415448486638525</c:v>
                </c:pt>
                <c:pt idx="1">
                  <c:v>-0.81204773909219341</c:v>
                </c:pt>
                <c:pt idx="2">
                  <c:v>0.57406104074577513</c:v>
                </c:pt>
                <c:pt idx="3">
                  <c:v>0.60840282960946013</c:v>
                </c:pt>
                <c:pt idx="4">
                  <c:v>1.7746259688967712</c:v>
                </c:pt>
                <c:pt idx="5">
                  <c:v>2.3679707497635576</c:v>
                </c:pt>
                <c:pt idx="6">
                  <c:v>2.3070499905998076</c:v>
                </c:pt>
                <c:pt idx="7">
                  <c:v>1.4566685992867434</c:v>
                </c:pt>
                <c:pt idx="8">
                  <c:v>1.0441634520430796</c:v>
                </c:pt>
                <c:pt idx="9">
                  <c:v>2.4918142400377263</c:v>
                </c:pt>
                <c:pt idx="10">
                  <c:v>1.7046595751503162</c:v>
                </c:pt>
                <c:pt idx="11">
                  <c:v>1.0974468123968109</c:v>
                </c:pt>
                <c:pt idx="12">
                  <c:v>3.6721443205169066</c:v>
                </c:pt>
                <c:pt idx="13">
                  <c:v>2.4320458621017025</c:v>
                </c:pt>
                <c:pt idx="14">
                  <c:v>0.52992738849664534</c:v>
                </c:pt>
                <c:pt idx="15">
                  <c:v>1.4797072096493764</c:v>
                </c:pt>
                <c:pt idx="16">
                  <c:v>2.2231718640260283</c:v>
                </c:pt>
                <c:pt idx="17">
                  <c:v>0.65222197070893628</c:v>
                </c:pt>
                <c:pt idx="18">
                  <c:v>0.51708279844389438</c:v>
                </c:pt>
                <c:pt idx="19">
                  <c:v>0.40753199340224455</c:v>
                </c:pt>
                <c:pt idx="20">
                  <c:v>0.32837132349354192</c:v>
                </c:pt>
                <c:pt idx="21">
                  <c:v>0.2761921262712832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1-E52F-4128-9CE9-3C123D7AECE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87741568"/>
        <c:axId val="87743104"/>
      </c:lineChart>
      <c:catAx>
        <c:axId val="87741568"/>
        <c:scaling>
          <c:orientation val="minMax"/>
        </c:scaling>
        <c:delete val="0"/>
        <c:axPos val="b"/>
        <c:numFmt formatCode="yyyy" sourceLinked="0"/>
        <c:majorTickMark val="none"/>
        <c:minorTickMark val="none"/>
        <c:tickLblPos val="low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0"/>
          <a:lstStyle/>
          <a:p>
            <a:pPr algn="ctr" rtl="0">
              <a:defRPr sz="900"/>
            </a:pPr>
            <a:endParaRPr lang="cs-CZ"/>
          </a:p>
        </c:txPr>
        <c:crossAx val="87743104"/>
        <c:crosses val="autoZero"/>
        <c:auto val="0"/>
        <c:lblAlgn val="ctr"/>
        <c:lblOffset val="100"/>
        <c:noMultiLvlLbl val="0"/>
      </c:catAx>
      <c:valAx>
        <c:axId val="87743104"/>
        <c:scaling>
          <c:orientation val="minMax"/>
          <c:max val="3.9"/>
          <c:min val="-1"/>
        </c:scaling>
        <c:delete val="0"/>
        <c:axPos val="l"/>
        <c:majorGridlines>
          <c:spPr>
            <a:ln w="9525" cap="flat" cmpd="sng" algn="ctr">
              <a:solidFill>
                <a:schemeClr val="bg1">
                  <a:lumMod val="50000"/>
                </a:schemeClr>
              </a:solidFill>
              <a:round/>
            </a:ln>
            <a:effectLst/>
          </c:spPr>
        </c:majorGridlines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vert="horz"/>
          <a:lstStyle/>
          <a:p>
            <a:pPr algn="ctr" rtl="0">
              <a:defRPr/>
            </a:pPr>
            <a:endParaRPr lang="cs-CZ"/>
          </a:p>
        </c:txPr>
        <c:crossAx val="87741568"/>
        <c:crosses val="autoZero"/>
        <c:crossBetween val="between"/>
        <c:majorUnit val="1"/>
      </c:valAx>
      <c:spPr>
        <a:noFill/>
        <a:ln w="9525">
          <a:solidFill>
            <a:schemeClr val="tx1"/>
          </a:solidFill>
        </a:ln>
        <a:effectLst/>
      </c:spPr>
    </c:plotArea>
    <c:legend>
      <c:legendPos val="b"/>
      <c:layout>
        <c:manualLayout>
          <c:xMode val="edge"/>
          <c:yMode val="edge"/>
          <c:x val="1.0734345090682518E-2"/>
          <c:y val="0.80518848700032675"/>
          <c:w val="0.89902013888888888"/>
          <c:h val="8.9411111111111108E-2"/>
        </c:manualLayout>
      </c:layout>
      <c:overlay val="0"/>
      <c:spPr>
        <a:noFill/>
        <a:ln>
          <a:noFill/>
        </a:ln>
        <a:effectLst/>
      </c:spPr>
      <c:txPr>
        <a:bodyPr rot="0" vert="horz"/>
        <a:lstStyle/>
        <a:p>
          <a:pPr algn="ctr" rtl="0">
            <a:defRPr sz="1000"/>
          </a:pPr>
          <a:endParaRPr lang="cs-CZ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 algn="ctr" rtl="0">
        <a:defRPr lang="cs-CZ" sz="800" b="0" i="0" u="none" strike="noStrike" kern="1200" baseline="0">
          <a:ln>
            <a:noFill/>
          </a:ln>
          <a:solidFill>
            <a:sysClr val="windowText" lastClr="000000"/>
          </a:solidFill>
          <a:latin typeface="Futuratee"/>
          <a:ea typeface="+mn-ea"/>
          <a:cs typeface="+mn-cs"/>
        </a:defRPr>
      </a:pPr>
      <a:endParaRPr lang="cs-CZ"/>
    </a:p>
  </c:txPr>
  <c:externalData r:id="rId1">
    <c:autoUpdate val="0"/>
  </c:externalData>
  <c:userShapes r:id="rId2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0.00159</cdr:x>
      <cdr:y>0</cdr:y>
    </cdr:from>
    <cdr:to>
      <cdr:x>1</cdr:x>
      <cdr:y>0.10583</cdr:y>
    </cdr:to>
    <cdr:sp macro="" textlink="">
      <cdr:nvSpPr>
        <cdr:cNvPr id="2" name="TextBox 2"/>
        <cdr:cNvSpPr txBox="1"/>
      </cdr:nvSpPr>
      <cdr:spPr>
        <a:xfrm xmlns:a="http://schemas.openxmlformats.org/drawingml/2006/main">
          <a:off x="4417" y="0"/>
          <a:ext cx="2773771" cy="243858"/>
        </a:xfrm>
        <a:prstGeom xmlns:a="http://schemas.openxmlformats.org/drawingml/2006/main" prst="rect">
          <a:avLst/>
        </a:prstGeom>
        <a:solidFill xmlns:a="http://schemas.openxmlformats.org/drawingml/2006/main">
          <a:srgbClr val="FFFF00"/>
        </a:solidFill>
      </cdr:spPr>
      <cdr:txBody>
        <a:bodyPr xmlns:a="http://schemas.openxmlformats.org/drawingml/2006/main" wrap="square" rtlCol="0" anchor="t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rtl="0" eaLnBrk="1" fontAlgn="auto" latinLnBrk="0" hangingPunct="1"/>
          <a:r>
            <a:rPr lang="cs-CZ" sz="1200" b="1" i="0" baseline="0" dirty="0">
              <a:effectLst/>
              <a:latin typeface="FuturaTEE" pitchFamily="2" charset="0"/>
              <a:ea typeface="+mn-ea"/>
              <a:cs typeface="+mn-cs"/>
            </a:rPr>
            <a:t>Týdenní pracovní doba v Česku</a:t>
          </a:r>
          <a:endParaRPr lang="cs-CZ" sz="1000" dirty="0">
            <a:effectLst/>
            <a:latin typeface="FuturaTEE" pitchFamily="2" charset="0"/>
          </a:endParaRPr>
        </a:p>
      </cdr:txBody>
    </cdr:sp>
  </cdr:relSizeAnchor>
  <cdr:relSizeAnchor xmlns:cdr="http://schemas.openxmlformats.org/drawingml/2006/chartDrawing">
    <cdr:from>
      <cdr:x>0.00326</cdr:x>
      <cdr:y>0.87237</cdr:y>
    </cdr:from>
    <cdr:to>
      <cdr:x>0.25594</cdr:x>
      <cdr:y>0.9785</cdr:y>
    </cdr:to>
    <cdr:sp macro="" textlink="">
      <cdr:nvSpPr>
        <cdr:cNvPr id="3" name="TextBox 1"/>
        <cdr:cNvSpPr txBox="1"/>
      </cdr:nvSpPr>
      <cdr:spPr>
        <a:xfrm xmlns:a="http://schemas.openxmlformats.org/drawingml/2006/main">
          <a:off x="14166" y="1721338"/>
          <a:ext cx="1097573" cy="20940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sk-SK" sz="1000" b="0" i="0" u="none" strike="noStrike" kern="1200" baseline="0" dirty="0">
              <a:ln>
                <a:noFill/>
              </a:ln>
              <a:solidFill>
                <a:sysClr val="windowText" lastClr="000000"/>
              </a:solidFill>
              <a:latin typeface="Futuratee"/>
            </a:rPr>
            <a:t>Zdroj: </a:t>
          </a:r>
          <a:r>
            <a:rPr lang="sk-SK" sz="1000" b="0" i="0" u="none" strike="noStrike" kern="1200" baseline="0" dirty="0" err="1">
              <a:ln>
                <a:noFill/>
              </a:ln>
              <a:solidFill>
                <a:sysClr val="windowText" lastClr="000000"/>
              </a:solidFill>
              <a:latin typeface="Futuratee"/>
            </a:rPr>
            <a:t>Macrobond</a:t>
          </a:r>
          <a:r>
            <a:rPr lang="sk-SK" sz="1000" b="0" i="0" u="none" strike="noStrike" kern="1200" baseline="0" dirty="0">
              <a:ln>
                <a:noFill/>
              </a:ln>
              <a:solidFill>
                <a:sysClr val="windowText" lastClr="000000"/>
              </a:solidFill>
              <a:latin typeface="Futuratee"/>
            </a:rPr>
            <a:t>, </a:t>
          </a:r>
          <a:r>
            <a:rPr lang="sk-SK" sz="1000" b="0" i="0" u="none" strike="noStrike" kern="1200" baseline="0" dirty="0" err="1">
              <a:ln>
                <a:noFill/>
              </a:ln>
              <a:solidFill>
                <a:sysClr val="windowText" lastClr="000000"/>
              </a:solidFill>
              <a:latin typeface="Futuratee"/>
            </a:rPr>
            <a:t>Raiffeisenbank</a:t>
          </a:r>
          <a:r>
            <a:rPr lang="sk-SK" sz="1000" baseline="0" dirty="0"/>
            <a:t> </a:t>
          </a:r>
          <a:r>
            <a:rPr lang="sk-SK" sz="1000" b="0" i="0" u="none" strike="noStrike" kern="1200" baseline="0" dirty="0">
              <a:ln>
                <a:noFill/>
              </a:ln>
              <a:solidFill>
                <a:sysClr val="windowText" lastClr="000000"/>
              </a:solidFill>
              <a:latin typeface="Futuratee"/>
            </a:rPr>
            <a:t>a.s</a:t>
          </a:r>
          <a:r>
            <a:rPr lang="sk-SK" sz="1000" baseline="0" dirty="0"/>
            <a:t>.</a:t>
          </a:r>
          <a:endParaRPr lang="en-GB" sz="1000" dirty="0"/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</cdr:x>
      <cdr:y>0</cdr:y>
    </cdr:from>
    <cdr:to>
      <cdr:x>1</cdr:x>
      <cdr:y>0.13659</cdr:y>
    </cdr:to>
    <cdr:sp macro="" textlink="">
      <cdr:nvSpPr>
        <cdr:cNvPr id="9" name="TextBox 2"/>
        <cdr:cNvSpPr txBox="1"/>
      </cdr:nvSpPr>
      <cdr:spPr>
        <a:xfrm xmlns:a="http://schemas.openxmlformats.org/drawingml/2006/main">
          <a:off x="0" y="0"/>
          <a:ext cx="7416824" cy="288032"/>
        </a:xfrm>
        <a:prstGeom xmlns:a="http://schemas.openxmlformats.org/drawingml/2006/main" prst="rect">
          <a:avLst/>
        </a:prstGeom>
        <a:solidFill xmlns:a="http://schemas.openxmlformats.org/drawingml/2006/main">
          <a:srgbClr val="FFFF00"/>
        </a:solidFill>
      </cdr:spPr>
      <cdr:txBody>
        <a:bodyPr xmlns:a="http://schemas.openxmlformats.org/drawingml/2006/main" wrap="square" lIns="72000" rtlCol="0" anchor="t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l" rtl="0">
            <a:defRPr lang="en-GB" sz="800" b="0" i="0" u="none" strike="noStrike" kern="1200" baseline="0">
              <a:ln>
                <a:noFill/>
              </a:ln>
              <a:solidFill>
                <a:sysClr val="windowText" lastClr="000000"/>
              </a:solidFill>
              <a:latin typeface="Futuratee"/>
              <a:ea typeface="+mn-ea"/>
              <a:cs typeface="+mn-cs"/>
            </a:defRPr>
          </a:pPr>
          <a:r>
            <a:rPr lang="cs-CZ" sz="1100" b="1" i="0" u="none" strike="noStrike" kern="1200" baseline="0" dirty="0">
              <a:ln>
                <a:noFill/>
              </a:ln>
              <a:solidFill>
                <a:sysClr val="windowText" lastClr="000000"/>
              </a:solidFill>
              <a:latin typeface="Futuratee"/>
              <a:ea typeface="+mn-ea"/>
              <a:cs typeface="+mn-cs"/>
            </a:rPr>
            <a:t>Produktivita na odpracovanou hodinu</a:t>
          </a:r>
        </a:p>
      </cdr:txBody>
    </cdr:sp>
  </cdr:relSizeAnchor>
  <cdr:relSizeAnchor xmlns:cdr="http://schemas.openxmlformats.org/drawingml/2006/chartDrawing">
    <cdr:from>
      <cdr:x>0.03142</cdr:x>
      <cdr:y>0.90501</cdr:y>
    </cdr:from>
    <cdr:to>
      <cdr:x>0.28666</cdr:x>
      <cdr:y>1</cdr:y>
    </cdr:to>
    <cdr:sp macro="" textlink="">
      <cdr:nvSpPr>
        <cdr:cNvPr id="10" name="TextBox 9"/>
        <cdr:cNvSpPr txBox="1"/>
      </cdr:nvSpPr>
      <cdr:spPr>
        <a:xfrm xmlns:a="http://schemas.openxmlformats.org/drawingml/2006/main">
          <a:off x="135274" y="1785747"/>
          <a:ext cx="1099039" cy="18742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en-GB" sz="1100"/>
        </a:p>
      </cdr:txBody>
    </cdr:sp>
  </cdr:relSizeAnchor>
  <cdr:relSizeAnchor xmlns:cdr="http://schemas.openxmlformats.org/drawingml/2006/chartDrawing">
    <cdr:from>
      <cdr:x>0.00419</cdr:x>
      <cdr:y>0.89387</cdr:y>
    </cdr:from>
    <cdr:to>
      <cdr:x>0.25909</cdr:x>
      <cdr:y>1</cdr:y>
    </cdr:to>
    <cdr:sp macro="" textlink="">
      <cdr:nvSpPr>
        <cdr:cNvPr id="11" name="TextBox 10"/>
        <cdr:cNvSpPr txBox="1"/>
      </cdr:nvSpPr>
      <cdr:spPr>
        <a:xfrm xmlns:a="http://schemas.openxmlformats.org/drawingml/2006/main">
          <a:off x="18044" y="1763769"/>
          <a:ext cx="1097573" cy="20940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sk-SK" sz="900" b="0" i="0" u="none" strike="noStrike" kern="1200" baseline="0" dirty="0">
              <a:ln>
                <a:noFill/>
              </a:ln>
              <a:solidFill>
                <a:sysClr val="windowText" lastClr="000000"/>
              </a:solidFill>
              <a:latin typeface="Futuratee"/>
            </a:rPr>
            <a:t>Zdroj: </a:t>
          </a:r>
          <a:r>
            <a:rPr lang="sk-SK" sz="900" b="0" i="0" u="none" strike="noStrike" kern="1200" baseline="0" dirty="0" err="1">
              <a:ln>
                <a:noFill/>
              </a:ln>
              <a:solidFill>
                <a:sysClr val="windowText" lastClr="000000"/>
              </a:solidFill>
              <a:latin typeface="Futuratee"/>
            </a:rPr>
            <a:t>Macrobond</a:t>
          </a:r>
          <a:r>
            <a:rPr lang="sk-SK" sz="900" b="0" i="0" u="none" strike="noStrike" kern="1200" baseline="0" dirty="0">
              <a:ln>
                <a:noFill/>
              </a:ln>
              <a:solidFill>
                <a:sysClr val="windowText" lastClr="000000"/>
              </a:solidFill>
              <a:latin typeface="Futuratee"/>
            </a:rPr>
            <a:t>, </a:t>
          </a:r>
          <a:r>
            <a:rPr lang="sk-SK" sz="900" b="0" i="0" u="none" strike="noStrike" kern="1200" baseline="0" dirty="0" err="1">
              <a:ln>
                <a:noFill/>
              </a:ln>
              <a:solidFill>
                <a:sysClr val="windowText" lastClr="000000"/>
              </a:solidFill>
              <a:latin typeface="Futuratee"/>
            </a:rPr>
            <a:t>Raiffeisenbank</a:t>
          </a:r>
          <a:r>
            <a:rPr lang="sk-SK" sz="900" baseline="0" dirty="0"/>
            <a:t> </a:t>
          </a:r>
          <a:r>
            <a:rPr lang="sk-SK" sz="900" b="0" i="0" u="none" strike="noStrike" kern="1200" baseline="0" dirty="0">
              <a:ln>
                <a:noFill/>
              </a:ln>
              <a:solidFill>
                <a:sysClr val="windowText" lastClr="000000"/>
              </a:solidFill>
              <a:latin typeface="Futuratee"/>
            </a:rPr>
            <a:t>a.s</a:t>
          </a:r>
          <a:r>
            <a:rPr lang="sk-SK" sz="900" baseline="0" dirty="0"/>
            <a:t>.</a:t>
          </a:r>
          <a:endParaRPr lang="en-GB" sz="900" dirty="0"/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</cdr:x>
      <cdr:y>0</cdr:y>
    </cdr:from>
    <cdr:to>
      <cdr:x>1</cdr:x>
      <cdr:y>0.1</cdr:y>
    </cdr:to>
    <cdr:sp macro="" textlink="">
      <cdr:nvSpPr>
        <cdr:cNvPr id="2" name="TextBox 2"/>
        <cdr:cNvSpPr txBox="1"/>
      </cdr:nvSpPr>
      <cdr:spPr>
        <a:xfrm xmlns:a="http://schemas.openxmlformats.org/drawingml/2006/main">
          <a:off x="0" y="0"/>
          <a:ext cx="4320000" cy="216024"/>
        </a:xfrm>
        <a:prstGeom xmlns:a="http://schemas.openxmlformats.org/drawingml/2006/main" prst="rect">
          <a:avLst/>
        </a:prstGeom>
        <a:solidFill xmlns:a="http://schemas.openxmlformats.org/drawingml/2006/main">
          <a:srgbClr val="FFFF00"/>
        </a:solidFill>
      </cdr:spPr>
      <cdr:txBody>
        <a:bodyPr xmlns:a="http://schemas.openxmlformats.org/drawingml/2006/main" wrap="square" rtlCol="0" anchor="t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marL="0" marR="0" indent="0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sk-SK" sz="1000" b="1" i="0" baseline="0" dirty="0">
              <a:effectLst/>
              <a:latin typeface="FuturaTEE" pitchFamily="2" charset="0"/>
              <a:ea typeface="+mn-ea"/>
              <a:cs typeface="+mn-cs"/>
            </a:rPr>
            <a:t>FR: R</a:t>
          </a:r>
          <a:r>
            <a:rPr lang="en-GB" sz="1000" b="1" i="0" baseline="0" dirty="0">
              <a:effectLst/>
              <a:latin typeface="FuturaTEE" pitchFamily="2" charset="0"/>
              <a:ea typeface="+mn-ea"/>
              <a:cs typeface="+mn-cs"/>
            </a:rPr>
            <a:t>ů</a:t>
          </a:r>
          <a:r>
            <a:rPr lang="sk-SK" sz="1000" b="1" i="0" baseline="0" dirty="0" err="1">
              <a:effectLst/>
              <a:latin typeface="FuturaTEE" pitchFamily="2" charset="0"/>
              <a:ea typeface="+mn-ea"/>
              <a:cs typeface="+mn-cs"/>
            </a:rPr>
            <a:t>st</a:t>
          </a:r>
          <a:r>
            <a:rPr lang="sk-SK" sz="1000" b="1" i="0" baseline="0" dirty="0">
              <a:effectLst/>
              <a:latin typeface="FuturaTEE" pitchFamily="2" charset="0"/>
              <a:ea typeface="+mn-ea"/>
              <a:cs typeface="+mn-cs"/>
            </a:rPr>
            <a:t> HDP</a:t>
          </a:r>
          <a:r>
            <a:rPr lang="cs-CZ" sz="1000" b="1" i="0" baseline="0" dirty="0">
              <a:effectLst/>
              <a:latin typeface="FuturaTEE" pitchFamily="2" charset="0"/>
              <a:ea typeface="+mn-ea"/>
              <a:cs typeface="+mn-cs"/>
            </a:rPr>
            <a:t> a změna nezaměstnanosti </a:t>
          </a:r>
        </a:p>
      </cdr:txBody>
    </cdr:sp>
  </cdr:relSizeAnchor>
  <cdr:relSizeAnchor xmlns:cdr="http://schemas.openxmlformats.org/drawingml/2006/chartDrawing">
    <cdr:from>
      <cdr:x>0.00955</cdr:x>
      <cdr:y>0.89981</cdr:y>
    </cdr:from>
    <cdr:to>
      <cdr:x>0.26264</cdr:x>
      <cdr:y>1</cdr:y>
    </cdr:to>
    <cdr:sp macro="" textlink="">
      <cdr:nvSpPr>
        <cdr:cNvPr id="3" name="TextBox 1"/>
        <cdr:cNvSpPr txBox="1"/>
      </cdr:nvSpPr>
      <cdr:spPr>
        <a:xfrm xmlns:a="http://schemas.openxmlformats.org/drawingml/2006/main">
          <a:off x="41275" y="1943588"/>
          <a:ext cx="1093320" cy="21641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sk-SK" sz="900" b="0" i="0" u="none" strike="noStrike" kern="1200" baseline="0" dirty="0">
              <a:ln>
                <a:noFill/>
              </a:ln>
              <a:solidFill>
                <a:sysClr val="windowText" lastClr="000000"/>
              </a:solidFill>
              <a:latin typeface="Futuratee"/>
            </a:rPr>
            <a:t>Zdroj: </a:t>
          </a:r>
          <a:r>
            <a:rPr lang="sk-SK" sz="900" b="0" i="0" u="none" strike="noStrike" kern="1200" baseline="0" dirty="0" err="1">
              <a:ln>
                <a:noFill/>
              </a:ln>
              <a:solidFill>
                <a:sysClr val="windowText" lastClr="000000"/>
              </a:solidFill>
              <a:latin typeface="Futuratee"/>
            </a:rPr>
            <a:t>Macrobond</a:t>
          </a:r>
          <a:r>
            <a:rPr lang="sk-SK" sz="900" b="0" i="0" u="none" strike="noStrike" kern="1200" baseline="0" dirty="0">
              <a:ln>
                <a:noFill/>
              </a:ln>
              <a:solidFill>
                <a:sysClr val="windowText" lastClr="000000"/>
              </a:solidFill>
              <a:latin typeface="Futuratee"/>
            </a:rPr>
            <a:t>, </a:t>
          </a:r>
          <a:r>
            <a:rPr lang="sk-SK" sz="900" b="0" i="0" u="none" strike="noStrike" kern="1200" baseline="0" dirty="0" err="1">
              <a:ln>
                <a:noFill/>
              </a:ln>
              <a:solidFill>
                <a:sysClr val="windowText" lastClr="000000"/>
              </a:solidFill>
              <a:latin typeface="Futuratee"/>
            </a:rPr>
            <a:t>Raiffeisenbank</a:t>
          </a:r>
          <a:r>
            <a:rPr lang="sk-SK" sz="900" baseline="0" dirty="0"/>
            <a:t> </a:t>
          </a:r>
          <a:r>
            <a:rPr lang="sk-SK" sz="900" b="0" i="0" u="none" strike="noStrike" kern="1200" baseline="0" dirty="0">
              <a:ln>
                <a:noFill/>
              </a:ln>
              <a:solidFill>
                <a:sysClr val="windowText" lastClr="000000"/>
              </a:solidFill>
              <a:latin typeface="Futuratee"/>
            </a:rPr>
            <a:t>a.s</a:t>
          </a:r>
          <a:r>
            <a:rPr lang="sk-SK" sz="900" baseline="0" dirty="0"/>
            <a:t>.</a:t>
          </a:r>
          <a:endParaRPr lang="en-GB" sz="900" dirty="0"/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</cdr:x>
      <cdr:y>0.01429</cdr:y>
    </cdr:from>
    <cdr:to>
      <cdr:x>1</cdr:x>
      <cdr:y>0.11429</cdr:y>
    </cdr:to>
    <cdr:sp macro="" textlink="">
      <cdr:nvSpPr>
        <cdr:cNvPr id="2" name="TextBox 2"/>
        <cdr:cNvSpPr txBox="1"/>
      </cdr:nvSpPr>
      <cdr:spPr>
        <a:xfrm xmlns:a="http://schemas.openxmlformats.org/drawingml/2006/main">
          <a:off x="0" y="33957"/>
          <a:ext cx="4320000" cy="237626"/>
        </a:xfrm>
        <a:prstGeom xmlns:a="http://schemas.openxmlformats.org/drawingml/2006/main" prst="rect">
          <a:avLst/>
        </a:prstGeom>
        <a:solidFill xmlns:a="http://schemas.openxmlformats.org/drawingml/2006/main">
          <a:srgbClr val="FFFF00"/>
        </a:solidFill>
      </cdr:spPr>
      <cdr:txBody>
        <a:bodyPr xmlns:a="http://schemas.openxmlformats.org/drawingml/2006/main" wrap="square" rtlCol="0" anchor="t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marL="0" marR="0" indent="0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cs-CZ" sz="1000" b="1" i="0" baseline="0" dirty="0">
              <a:effectLst/>
              <a:latin typeface="FuturaTEE" pitchFamily="2" charset="0"/>
              <a:ea typeface="+mn-ea"/>
              <a:cs typeface="+mn-cs"/>
            </a:rPr>
            <a:t>FR: Míra </a:t>
          </a:r>
          <a:r>
            <a:rPr lang="sk-SK" sz="1000" b="1" i="0" baseline="0" dirty="0" err="1">
              <a:effectLst/>
              <a:latin typeface="FuturaTEE" pitchFamily="2" charset="0"/>
              <a:ea typeface="+mn-ea"/>
              <a:cs typeface="+mn-cs"/>
            </a:rPr>
            <a:t>nezaměstnanosti</a:t>
          </a:r>
          <a:r>
            <a:rPr lang="sk-SK" sz="1000" b="1" i="0" baseline="0" dirty="0">
              <a:effectLst/>
              <a:latin typeface="FuturaTEE" pitchFamily="2" charset="0"/>
              <a:ea typeface="+mn-ea"/>
              <a:cs typeface="+mn-cs"/>
            </a:rPr>
            <a:t> a roční odpracované hodiny na osobu</a:t>
          </a:r>
          <a:endParaRPr lang="cs-CZ" sz="1000" b="1" i="0" baseline="0" dirty="0">
            <a:effectLst/>
            <a:latin typeface="FuturaTEE" pitchFamily="2" charset="0"/>
            <a:ea typeface="+mn-ea"/>
            <a:cs typeface="+mn-cs"/>
          </a:endParaRPr>
        </a:p>
      </cdr:txBody>
    </cdr:sp>
  </cdr:relSizeAnchor>
  <cdr:relSizeAnchor xmlns:cdr="http://schemas.openxmlformats.org/drawingml/2006/chartDrawing">
    <cdr:from>
      <cdr:x>0.01667</cdr:x>
      <cdr:y>0.89981</cdr:y>
    </cdr:from>
    <cdr:to>
      <cdr:x>0.26976</cdr:x>
      <cdr:y>1</cdr:y>
    </cdr:to>
    <cdr:sp macro="" textlink="">
      <cdr:nvSpPr>
        <cdr:cNvPr id="3" name="TextBox 1"/>
        <cdr:cNvSpPr txBox="1"/>
      </cdr:nvSpPr>
      <cdr:spPr>
        <a:xfrm xmlns:a="http://schemas.openxmlformats.org/drawingml/2006/main">
          <a:off x="72008" y="2073176"/>
          <a:ext cx="1093349" cy="23084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sk-SK" sz="800" b="0" i="0" u="none" strike="noStrike" kern="1200" baseline="0" dirty="0">
              <a:ln>
                <a:noFill/>
              </a:ln>
              <a:solidFill>
                <a:sysClr val="windowText" lastClr="000000"/>
              </a:solidFill>
              <a:latin typeface="Futuratee"/>
              <a:ea typeface="+mn-ea"/>
              <a:cs typeface="+mn-cs"/>
            </a:rPr>
            <a:t>Zdroj: </a:t>
          </a:r>
          <a:r>
            <a:rPr lang="sk-SK" sz="800" b="0" i="0" u="none" strike="noStrike" kern="1200" baseline="0" dirty="0" err="1">
              <a:ln>
                <a:noFill/>
              </a:ln>
              <a:solidFill>
                <a:sysClr val="windowText" lastClr="000000"/>
              </a:solidFill>
              <a:latin typeface="Futuratee"/>
              <a:ea typeface="+mn-ea"/>
              <a:cs typeface="+mn-cs"/>
            </a:rPr>
            <a:t>Macrobond</a:t>
          </a:r>
          <a:r>
            <a:rPr lang="sk-SK" sz="800" b="0" i="0" u="none" strike="noStrike" kern="1200" baseline="0" dirty="0">
              <a:ln>
                <a:noFill/>
              </a:ln>
              <a:solidFill>
                <a:sysClr val="windowText" lastClr="000000"/>
              </a:solidFill>
              <a:latin typeface="Futuratee"/>
              <a:ea typeface="+mn-ea"/>
              <a:cs typeface="+mn-cs"/>
            </a:rPr>
            <a:t>, </a:t>
          </a:r>
          <a:r>
            <a:rPr lang="sk-SK" sz="800" b="0" i="0" u="none" strike="noStrike" kern="1200" baseline="0" dirty="0" err="1">
              <a:ln>
                <a:noFill/>
              </a:ln>
              <a:solidFill>
                <a:sysClr val="windowText" lastClr="000000"/>
              </a:solidFill>
              <a:latin typeface="Futuratee"/>
              <a:ea typeface="+mn-ea"/>
              <a:cs typeface="+mn-cs"/>
            </a:rPr>
            <a:t>Raiffeisenbank</a:t>
          </a:r>
          <a:r>
            <a:rPr lang="sk-SK" sz="800" baseline="0" dirty="0"/>
            <a:t> </a:t>
          </a:r>
          <a:r>
            <a:rPr lang="sk-SK" sz="800" b="0" i="0" u="none" strike="noStrike" kern="1200" baseline="0" dirty="0">
              <a:ln>
                <a:noFill/>
              </a:ln>
              <a:solidFill>
                <a:sysClr val="windowText" lastClr="000000"/>
              </a:solidFill>
              <a:latin typeface="Futuratee"/>
              <a:ea typeface="+mn-ea"/>
              <a:cs typeface="+mn-cs"/>
            </a:rPr>
            <a:t>a.s</a:t>
          </a:r>
          <a:r>
            <a:rPr lang="sk-SK" sz="800" baseline="0" dirty="0"/>
            <a:t>.</a:t>
          </a:r>
          <a:endParaRPr lang="en-GB" sz="800" dirty="0"/>
        </a:p>
      </cdr:txBody>
    </cdr:sp>
  </cdr:relSizeAnchor>
</c:userShapes>
</file>

<file path=ppt/drawings/drawing5.xml><?xml version="1.0" encoding="utf-8"?>
<c:userShapes xmlns:c="http://schemas.openxmlformats.org/drawingml/2006/chart">
  <cdr:relSizeAnchor xmlns:cdr="http://schemas.openxmlformats.org/drawingml/2006/chartDrawing">
    <cdr:from>
      <cdr:x>0</cdr:x>
      <cdr:y>0.01429</cdr:y>
    </cdr:from>
    <cdr:to>
      <cdr:x>1</cdr:x>
      <cdr:y>0.11429</cdr:y>
    </cdr:to>
    <cdr:sp macro="" textlink="">
      <cdr:nvSpPr>
        <cdr:cNvPr id="2" name="TextBox 2"/>
        <cdr:cNvSpPr txBox="1"/>
      </cdr:nvSpPr>
      <cdr:spPr>
        <a:xfrm xmlns:a="http://schemas.openxmlformats.org/drawingml/2006/main">
          <a:off x="0" y="30869"/>
          <a:ext cx="4320000" cy="216000"/>
        </a:xfrm>
        <a:prstGeom xmlns:a="http://schemas.openxmlformats.org/drawingml/2006/main" prst="rect">
          <a:avLst/>
        </a:prstGeom>
        <a:solidFill xmlns:a="http://schemas.openxmlformats.org/drawingml/2006/main">
          <a:srgbClr val="FFFF00"/>
        </a:solidFill>
      </cdr:spPr>
      <cdr:txBody>
        <a:bodyPr xmlns:a="http://schemas.openxmlformats.org/drawingml/2006/main" wrap="square" rtlCol="0" anchor="t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marL="0" marR="0" indent="0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cs-CZ" sz="900" b="1" i="0" baseline="0">
              <a:effectLst/>
              <a:latin typeface="FuturaTEE" pitchFamily="2" charset="0"/>
              <a:ea typeface="+mn-ea"/>
              <a:cs typeface="+mn-cs"/>
            </a:rPr>
            <a:t>Míra </a:t>
          </a:r>
          <a:r>
            <a:rPr lang="sk-SK" sz="900" b="1" i="0" baseline="0">
              <a:effectLst/>
              <a:latin typeface="FuturaTEE" pitchFamily="2" charset="0"/>
              <a:ea typeface="+mn-ea"/>
              <a:cs typeface="+mn-cs"/>
            </a:rPr>
            <a:t>nezaměstnanosti a roční odpracované hodiny na osobu ve Francii</a:t>
          </a:r>
          <a:endParaRPr lang="cs-CZ" sz="900" b="1" i="0" baseline="0">
            <a:effectLst/>
            <a:latin typeface="FuturaTEE" pitchFamily="2" charset="0"/>
            <a:ea typeface="+mn-ea"/>
            <a:cs typeface="+mn-cs"/>
          </a:endParaRPr>
        </a:p>
      </cdr:txBody>
    </cdr:sp>
  </cdr:relSizeAnchor>
  <cdr:relSizeAnchor xmlns:cdr="http://schemas.openxmlformats.org/drawingml/2006/chartDrawing">
    <cdr:from>
      <cdr:x>0</cdr:x>
      <cdr:y>0</cdr:y>
    </cdr:from>
    <cdr:to>
      <cdr:x>1</cdr:x>
      <cdr:y>0.1</cdr:y>
    </cdr:to>
    <cdr:sp macro="" textlink="">
      <cdr:nvSpPr>
        <cdr:cNvPr id="4" name="TextBox 2"/>
        <cdr:cNvSpPr txBox="1"/>
      </cdr:nvSpPr>
      <cdr:spPr>
        <a:xfrm xmlns:a="http://schemas.openxmlformats.org/drawingml/2006/main">
          <a:off x="-198834" y="-4058488"/>
          <a:ext cx="4445730" cy="217883"/>
        </a:xfrm>
        <a:prstGeom xmlns:a="http://schemas.openxmlformats.org/drawingml/2006/main" prst="rect">
          <a:avLst/>
        </a:prstGeom>
        <a:solidFill xmlns:a="http://schemas.openxmlformats.org/drawingml/2006/main">
          <a:srgbClr val="FFFF00"/>
        </a:solidFill>
      </cdr:spPr>
      <cdr:txBody>
        <a:bodyPr xmlns:a="http://schemas.openxmlformats.org/drawingml/2006/main" wrap="square" rtlCol="0" anchor="t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marL="0" marR="0" indent="0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cs-CZ" sz="1050" b="1" i="0" baseline="0" dirty="0">
              <a:effectLst/>
              <a:latin typeface="FuturaTEE" pitchFamily="2" charset="0"/>
              <a:ea typeface="+mn-ea"/>
              <a:cs typeface="+mn-cs"/>
            </a:rPr>
            <a:t>FR: Náklady práce</a:t>
          </a:r>
        </a:p>
      </cdr:txBody>
    </cdr:sp>
  </cdr:relSizeAnchor>
  <cdr:relSizeAnchor xmlns:cdr="http://schemas.openxmlformats.org/drawingml/2006/chartDrawing">
    <cdr:from>
      <cdr:x>0.02103</cdr:x>
      <cdr:y>0.89981</cdr:y>
    </cdr:from>
    <cdr:to>
      <cdr:x>0.27412</cdr:x>
      <cdr:y>1</cdr:y>
    </cdr:to>
    <cdr:sp macro="" textlink="">
      <cdr:nvSpPr>
        <cdr:cNvPr id="5" name="TextBox 1"/>
        <cdr:cNvSpPr txBox="1"/>
      </cdr:nvSpPr>
      <cdr:spPr>
        <a:xfrm xmlns:a="http://schemas.openxmlformats.org/drawingml/2006/main">
          <a:off x="93497" y="1960527"/>
          <a:ext cx="1125170" cy="21829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sk-SK" sz="800" b="0" i="0" u="none" strike="noStrike" kern="1200" baseline="0" dirty="0">
              <a:ln>
                <a:noFill/>
              </a:ln>
              <a:solidFill>
                <a:sysClr val="windowText" lastClr="000000"/>
              </a:solidFill>
              <a:latin typeface="Futuratee"/>
              <a:ea typeface="+mn-ea"/>
              <a:cs typeface="+mn-cs"/>
            </a:rPr>
            <a:t>Zdroj: </a:t>
          </a:r>
          <a:r>
            <a:rPr lang="sk-SK" sz="800" b="0" i="0" u="none" strike="noStrike" kern="1200" baseline="0" dirty="0" err="1">
              <a:ln>
                <a:noFill/>
              </a:ln>
              <a:solidFill>
                <a:sysClr val="windowText" lastClr="000000"/>
              </a:solidFill>
              <a:latin typeface="Futuratee"/>
              <a:ea typeface="+mn-ea"/>
              <a:cs typeface="+mn-cs"/>
            </a:rPr>
            <a:t>Macrobond</a:t>
          </a:r>
          <a:r>
            <a:rPr lang="sk-SK" sz="800" b="0" i="0" u="none" strike="noStrike" kern="1200" baseline="0" dirty="0">
              <a:ln>
                <a:noFill/>
              </a:ln>
              <a:solidFill>
                <a:sysClr val="windowText" lastClr="000000"/>
              </a:solidFill>
              <a:latin typeface="Futuratee"/>
              <a:ea typeface="+mn-ea"/>
              <a:cs typeface="+mn-cs"/>
            </a:rPr>
            <a:t>, </a:t>
          </a:r>
          <a:r>
            <a:rPr lang="sk-SK" sz="800" b="0" i="0" u="none" strike="noStrike" kern="1200" baseline="0" dirty="0" err="1">
              <a:ln>
                <a:noFill/>
              </a:ln>
              <a:solidFill>
                <a:sysClr val="windowText" lastClr="000000"/>
              </a:solidFill>
              <a:latin typeface="Futuratee"/>
              <a:ea typeface="+mn-ea"/>
              <a:cs typeface="+mn-cs"/>
            </a:rPr>
            <a:t>Raiffeisenbank</a:t>
          </a:r>
          <a:r>
            <a:rPr lang="sk-SK" sz="800" baseline="0" dirty="0"/>
            <a:t> </a:t>
          </a:r>
          <a:r>
            <a:rPr lang="sk-SK" sz="800" b="0" i="0" u="none" strike="noStrike" kern="1200" baseline="0" dirty="0">
              <a:ln>
                <a:noFill/>
              </a:ln>
              <a:solidFill>
                <a:sysClr val="windowText" lastClr="000000"/>
              </a:solidFill>
              <a:latin typeface="Futuratee"/>
              <a:ea typeface="+mn-ea"/>
              <a:cs typeface="+mn-cs"/>
            </a:rPr>
            <a:t>a.s</a:t>
          </a:r>
          <a:r>
            <a:rPr lang="sk-SK" sz="800" baseline="0" dirty="0"/>
            <a:t>.</a:t>
          </a:r>
          <a:endParaRPr lang="en-GB" sz="800" dirty="0"/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2971800" cy="457200"/>
          </a:xfrm>
          <a:prstGeom prst="rect">
            <a:avLst/>
          </a:prstGeom>
        </p:spPr>
        <p:txBody>
          <a:bodyPr vert="horz" lIns="91431" tIns="45715" rIns="91431" bIns="45715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84614" y="0"/>
            <a:ext cx="2971800" cy="457200"/>
          </a:xfrm>
          <a:prstGeom prst="rect">
            <a:avLst/>
          </a:prstGeom>
        </p:spPr>
        <p:txBody>
          <a:bodyPr vert="horz" lIns="91431" tIns="45715" rIns="91431" bIns="45715" rtlCol="0"/>
          <a:lstStyle>
            <a:lvl1pPr algn="r">
              <a:defRPr sz="1200"/>
            </a:lvl1pPr>
          </a:lstStyle>
          <a:p>
            <a:fld id="{312F97D1-DF6D-4302-B991-7C2C00D4736A}" type="datetimeFigureOut">
              <a:rPr lang="cs-CZ" smtClean="0"/>
              <a:pPr/>
              <a:t>31.7.2018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2" y="8685214"/>
            <a:ext cx="2971800" cy="457200"/>
          </a:xfrm>
          <a:prstGeom prst="rect">
            <a:avLst/>
          </a:prstGeom>
        </p:spPr>
        <p:txBody>
          <a:bodyPr vert="horz" lIns="91431" tIns="45715" rIns="91431" bIns="45715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84614" y="8685214"/>
            <a:ext cx="2971800" cy="457200"/>
          </a:xfrm>
          <a:prstGeom prst="rect">
            <a:avLst/>
          </a:prstGeom>
        </p:spPr>
        <p:txBody>
          <a:bodyPr vert="horz" lIns="91431" tIns="45715" rIns="91431" bIns="45715" rtlCol="0" anchor="b"/>
          <a:lstStyle>
            <a:lvl1pPr algn="r">
              <a:defRPr sz="1200"/>
            </a:lvl1pPr>
          </a:lstStyle>
          <a:p>
            <a:fld id="{955DD555-0A73-4BAE-A2C9-92EC6EA1559B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6402345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2971800" cy="457200"/>
          </a:xfrm>
          <a:prstGeom prst="rect">
            <a:avLst/>
          </a:prstGeom>
        </p:spPr>
        <p:txBody>
          <a:bodyPr vert="horz" lIns="91431" tIns="45715" rIns="91431" bIns="45715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4" y="0"/>
            <a:ext cx="2971800" cy="457200"/>
          </a:xfrm>
          <a:prstGeom prst="rect">
            <a:avLst/>
          </a:prstGeom>
        </p:spPr>
        <p:txBody>
          <a:bodyPr vert="horz" lIns="91431" tIns="45715" rIns="91431" bIns="45715" rtlCol="0"/>
          <a:lstStyle>
            <a:lvl1pPr algn="r">
              <a:defRPr sz="1200"/>
            </a:lvl1pPr>
          </a:lstStyle>
          <a:p>
            <a:fld id="{13292C8A-CF8C-4532-A877-A3F0628B068A}" type="datetimeFigureOut">
              <a:rPr lang="cs-CZ" smtClean="0"/>
              <a:pPr/>
              <a:t>31.7.2018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3588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31" tIns="45715" rIns="91431" bIns="45715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1" y="4343402"/>
            <a:ext cx="5486400" cy="4114800"/>
          </a:xfrm>
          <a:prstGeom prst="rect">
            <a:avLst/>
          </a:prstGeom>
        </p:spPr>
        <p:txBody>
          <a:bodyPr vert="horz" lIns="91431" tIns="45715" rIns="91431" bIns="45715" rtlCol="0">
            <a:normAutofit/>
          </a:bodyPr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2" y="8685214"/>
            <a:ext cx="2971800" cy="457200"/>
          </a:xfrm>
          <a:prstGeom prst="rect">
            <a:avLst/>
          </a:prstGeom>
        </p:spPr>
        <p:txBody>
          <a:bodyPr vert="horz" lIns="91431" tIns="45715" rIns="91431" bIns="45715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4" y="8685214"/>
            <a:ext cx="2971800" cy="457200"/>
          </a:xfrm>
          <a:prstGeom prst="rect">
            <a:avLst/>
          </a:prstGeom>
        </p:spPr>
        <p:txBody>
          <a:bodyPr vert="horz" lIns="91431" tIns="45715" rIns="91431" bIns="45715" rtlCol="0" anchor="b"/>
          <a:lstStyle>
            <a:lvl1pPr algn="r">
              <a:defRPr sz="1200"/>
            </a:lvl1pPr>
          </a:lstStyle>
          <a:p>
            <a:fld id="{849B5C6E-9187-426E-90DE-B6840C2CEB62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832427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9B5C6E-9187-426E-90DE-B6840C2CEB62}" type="slidenum">
              <a:rPr lang="cs-CZ" smtClean="0"/>
              <a:pPr/>
              <a:t>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384605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9B5C6E-9187-426E-90DE-B6840C2CEB62}" type="slidenum">
              <a:rPr lang="cs-CZ" smtClean="0"/>
              <a:pPr/>
              <a:t>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384605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2.pn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7" descr="C:\Users\Pavla\Desktop\pozadi1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587"/>
            <a:ext cx="9144000" cy="6856413"/>
          </a:xfrm>
          <a:prstGeom prst="rect">
            <a:avLst/>
          </a:prstGeom>
          <a:noFill/>
        </p:spPr>
      </p:pic>
      <p:sp>
        <p:nvSpPr>
          <p:cNvPr id="2" name="Nadpis 1"/>
          <p:cNvSpPr>
            <a:spLocks noGrp="1"/>
          </p:cNvSpPr>
          <p:nvPr>
            <p:ph type="ctrTitle" hasCustomPrompt="1"/>
          </p:nvPr>
        </p:nvSpPr>
        <p:spPr>
          <a:xfrm>
            <a:off x="4139952" y="2247007"/>
            <a:ext cx="4318248" cy="1470025"/>
          </a:xfrm>
        </p:spPr>
        <p:txBody>
          <a:bodyPr anchor="t">
            <a:normAutofit/>
          </a:bodyPr>
          <a:lstStyle>
            <a:lvl1pPr>
              <a:defRPr sz="2400" b="0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cs-CZ" dirty="0"/>
              <a:t>Kliknutím vložíte nadpis.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 hasCustomPrompt="1"/>
          </p:nvPr>
        </p:nvSpPr>
        <p:spPr>
          <a:xfrm>
            <a:off x="4139952" y="3933056"/>
            <a:ext cx="4320480" cy="936104"/>
          </a:xfrm>
        </p:spPr>
        <p:txBody>
          <a:bodyPr>
            <a:normAutofit/>
          </a:bodyPr>
          <a:lstStyle>
            <a:lvl1pPr marL="0" indent="0" algn="l">
              <a:buNone/>
              <a:defRPr sz="1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dirty="0"/>
              <a:t>Kliknutím vložíte podnadpis.</a:t>
            </a:r>
          </a:p>
        </p:txBody>
      </p:sp>
      <p:pic>
        <p:nvPicPr>
          <p:cNvPr id="6" name="Picture 2" descr="C:\Users\Pavla\Documents\Pája\PRACE\PPT_RB\png\RB_PPT_slides-1-2_logo.png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97791" y="260648"/>
            <a:ext cx="1946209" cy="864095"/>
          </a:xfrm>
          <a:prstGeom prst="rect">
            <a:avLst/>
          </a:prstGeom>
          <a:noFill/>
        </p:spPr>
      </p:pic>
      <p:pic>
        <p:nvPicPr>
          <p:cNvPr id="10" name="Picture 8" descr="C:\Users\Pavla\Documents\Pája\PRACE\PPT_RB\png (2)\RB_PPT_slides-1_kriz.png"/>
          <p:cNvPicPr>
            <a:picLocks noChangeAspect="1" noChangeArrowheads="1"/>
          </p:cNvPicPr>
          <p:nvPr userDrawn="1"/>
        </p:nvPicPr>
        <p:blipFill>
          <a:blip r:embed="rId4" cstate="print"/>
          <a:srcRect l="20822"/>
          <a:stretch>
            <a:fillRect/>
          </a:stretch>
        </p:blipFill>
        <p:spPr bwMode="auto">
          <a:xfrm>
            <a:off x="0" y="2852936"/>
            <a:ext cx="3424627" cy="4005064"/>
          </a:xfrm>
          <a:prstGeom prst="rect">
            <a:avLst/>
          </a:prstGeom>
          <a:noFill/>
        </p:spPr>
      </p:pic>
      <p:grpSp>
        <p:nvGrpSpPr>
          <p:cNvPr id="7" name="Skupina 6"/>
          <p:cNvGrpSpPr/>
          <p:nvPr userDrawn="1"/>
        </p:nvGrpSpPr>
        <p:grpSpPr>
          <a:xfrm>
            <a:off x="-11055" y="260743"/>
            <a:ext cx="1947600" cy="864000"/>
            <a:chOff x="218" y="671892"/>
            <a:chExt cx="3022104" cy="1281706"/>
          </a:xfrm>
          <a:solidFill>
            <a:srgbClr val="FFEE00"/>
          </a:solidFill>
        </p:grpSpPr>
        <p:sp>
          <p:nvSpPr>
            <p:cNvPr id="11" name="Rectangle 6"/>
            <p:cNvSpPr/>
            <p:nvPr userDrawn="1"/>
          </p:nvSpPr>
          <p:spPr>
            <a:xfrm>
              <a:off x="218" y="671892"/>
              <a:ext cx="3022104" cy="1281706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2" name="Picture 7"/>
            <p:cNvPicPr>
              <a:picLocks noChangeAspect="1"/>
            </p:cNvPicPr>
            <p:nvPr userDrawn="1"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4647" y="760927"/>
              <a:ext cx="2713245" cy="1059332"/>
            </a:xfrm>
            <a:prstGeom prst="rect">
              <a:avLst/>
            </a:prstGeom>
            <a:grpFill/>
          </p:spPr>
        </p:pic>
      </p:grp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ovnání - logo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 hasCustomPrompt="1"/>
          </p:nvPr>
        </p:nvSpPr>
        <p:spPr>
          <a:xfrm>
            <a:off x="457200" y="404664"/>
            <a:ext cx="6995120" cy="576064"/>
          </a:xfrm>
        </p:spPr>
        <p:txBody>
          <a:bodyPr/>
          <a:lstStyle>
            <a:lvl1pPr>
              <a:defRPr/>
            </a:lvl1pPr>
          </a:lstStyle>
          <a:p>
            <a:r>
              <a:rPr lang="cs-CZ" dirty="0"/>
              <a:t>Kliknutím vložíte nadpis.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 hasCustomPrompt="1"/>
          </p:nvPr>
        </p:nvSpPr>
        <p:spPr>
          <a:xfrm>
            <a:off x="457200" y="1340768"/>
            <a:ext cx="4040188" cy="639762"/>
          </a:xfrm>
        </p:spPr>
        <p:txBody>
          <a:bodyPr anchor="b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5DB2E"/>
              </a:buClr>
              <a:buSzPct val="120000"/>
              <a:buFont typeface="Wingdings" pitchFamily="2" charset="2"/>
              <a:buNone/>
              <a:tabLst/>
              <a:defRPr sz="1600" b="0" cap="all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5DB2E"/>
              </a:buClr>
              <a:buSzPct val="120000"/>
              <a:buFont typeface="Wingdings" pitchFamily="2" charset="2"/>
              <a:buNone/>
              <a:tabLst/>
              <a:defRPr/>
            </a:pPr>
            <a:r>
              <a:rPr lang="cs-CZ" dirty="0"/>
              <a:t>Kliknutím vložíte text.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 hasCustomPrompt="1"/>
          </p:nvPr>
        </p:nvSpPr>
        <p:spPr>
          <a:xfrm>
            <a:off x="457200" y="2060848"/>
            <a:ext cx="4040188" cy="4608512"/>
          </a:xfrm>
        </p:spPr>
        <p:txBody>
          <a:bodyPr/>
          <a:lstStyle>
            <a:lvl1pPr marL="0" marR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5DB2E"/>
              </a:buClr>
              <a:buSzPct val="120000"/>
              <a:buFont typeface="Wingdings" pitchFamily="2" charset="2"/>
              <a:buNone/>
              <a:tabLst/>
              <a:defRPr sz="1600" b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600" b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600" b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600" b="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600" b="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marL="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5DB2E"/>
              </a:buClr>
              <a:buSzPct val="120000"/>
              <a:buFont typeface="Wingdings" pitchFamily="2" charset="2"/>
              <a:buNone/>
              <a:tabLst/>
              <a:defRPr/>
            </a:pPr>
            <a:r>
              <a:rPr lang="cs-CZ" dirty="0"/>
              <a:t>Kliknutím vložíte text.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 hasCustomPrompt="1"/>
          </p:nvPr>
        </p:nvSpPr>
        <p:spPr>
          <a:xfrm>
            <a:off x="4645025" y="1340768"/>
            <a:ext cx="4041775" cy="639762"/>
          </a:xfrm>
        </p:spPr>
        <p:txBody>
          <a:bodyPr anchor="b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5DB2E"/>
              </a:buClr>
              <a:buSzPct val="120000"/>
              <a:buFont typeface="Wingdings" pitchFamily="2" charset="2"/>
              <a:buNone/>
              <a:tabLst/>
              <a:defRPr sz="1600" b="0" cap="all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5DB2E"/>
              </a:buClr>
              <a:buSzPct val="120000"/>
              <a:buFont typeface="Wingdings" pitchFamily="2" charset="2"/>
              <a:buNone/>
              <a:tabLst/>
              <a:defRPr/>
            </a:pPr>
            <a:r>
              <a:rPr lang="cs-CZ" dirty="0"/>
              <a:t>Kliknutím vložíte text.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 hasCustomPrompt="1"/>
          </p:nvPr>
        </p:nvSpPr>
        <p:spPr>
          <a:xfrm>
            <a:off x="4645025" y="2060848"/>
            <a:ext cx="4041775" cy="3528392"/>
          </a:xfrm>
        </p:spPr>
        <p:txBody>
          <a:bodyPr/>
          <a:lstStyle>
            <a:lvl1pPr marL="0" marR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5DB2E"/>
              </a:buClr>
              <a:buSzPct val="120000"/>
              <a:buFont typeface="Wingdings" pitchFamily="2" charset="2"/>
              <a:buNone/>
              <a:tabLst/>
              <a:defRPr sz="1600" b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600" b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600" b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600" b="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600" b="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marL="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5DB2E"/>
              </a:buClr>
              <a:buSzPct val="120000"/>
              <a:buFont typeface="Wingdings" pitchFamily="2" charset="2"/>
              <a:buNone/>
              <a:tabLst/>
              <a:defRPr/>
            </a:pPr>
            <a:r>
              <a:rPr lang="cs-CZ" dirty="0"/>
              <a:t>Kliknutím vložíte text.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16CD87F0-D85C-43F2-901A-A4F4E1D5AF8E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ovnání - logodow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délník 9"/>
          <p:cNvSpPr/>
          <p:nvPr userDrawn="1"/>
        </p:nvSpPr>
        <p:spPr>
          <a:xfrm>
            <a:off x="7668344" y="332656"/>
            <a:ext cx="1475656" cy="7920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" name="Nadpis 1"/>
          <p:cNvSpPr>
            <a:spLocks noGrp="1"/>
          </p:cNvSpPr>
          <p:nvPr>
            <p:ph type="title" hasCustomPrompt="1"/>
          </p:nvPr>
        </p:nvSpPr>
        <p:spPr>
          <a:xfrm>
            <a:off x="457200" y="404664"/>
            <a:ext cx="6995120" cy="576064"/>
          </a:xfrm>
        </p:spPr>
        <p:txBody>
          <a:bodyPr/>
          <a:lstStyle>
            <a:lvl1pPr>
              <a:defRPr/>
            </a:lvl1pPr>
          </a:lstStyle>
          <a:p>
            <a:r>
              <a:rPr lang="cs-CZ" dirty="0"/>
              <a:t>Kliknutím vložíte nadpis.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 hasCustomPrompt="1"/>
          </p:nvPr>
        </p:nvSpPr>
        <p:spPr>
          <a:xfrm>
            <a:off x="457200" y="1340768"/>
            <a:ext cx="4040188" cy="639762"/>
          </a:xfrm>
        </p:spPr>
        <p:txBody>
          <a:bodyPr anchor="b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5DB2E"/>
              </a:buClr>
              <a:buSzPct val="120000"/>
              <a:buFont typeface="Wingdings" pitchFamily="2" charset="2"/>
              <a:buNone/>
              <a:tabLst/>
              <a:defRPr sz="1600" b="0" cap="all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5DB2E"/>
              </a:buClr>
              <a:buSzPct val="120000"/>
              <a:buFont typeface="Wingdings" pitchFamily="2" charset="2"/>
              <a:buNone/>
              <a:tabLst/>
              <a:defRPr/>
            </a:pPr>
            <a:r>
              <a:rPr lang="cs-CZ" dirty="0"/>
              <a:t>Kliknutím vložíte text.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 hasCustomPrompt="1"/>
          </p:nvPr>
        </p:nvSpPr>
        <p:spPr>
          <a:xfrm>
            <a:off x="457200" y="2060848"/>
            <a:ext cx="4040188" cy="4608512"/>
          </a:xfrm>
        </p:spPr>
        <p:txBody>
          <a:bodyPr>
            <a:normAutofit/>
          </a:bodyPr>
          <a:lstStyle>
            <a:lvl1pPr marL="0" marR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5DB2E"/>
              </a:buClr>
              <a:buSzPct val="120000"/>
              <a:buFont typeface="Wingdings" pitchFamily="2" charset="2"/>
              <a:buNone/>
              <a:tabLst/>
              <a:defRPr sz="1600" b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600" b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600" b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600" b="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600" b="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marL="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5DB2E"/>
              </a:buClr>
              <a:buSzPct val="120000"/>
              <a:buFont typeface="Wingdings" pitchFamily="2" charset="2"/>
              <a:buNone/>
              <a:tabLst/>
              <a:defRPr/>
            </a:pPr>
            <a:r>
              <a:rPr lang="cs-CZ" dirty="0"/>
              <a:t>Kliknutím vložíte text.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 hasCustomPrompt="1"/>
          </p:nvPr>
        </p:nvSpPr>
        <p:spPr>
          <a:xfrm>
            <a:off x="4645025" y="1340768"/>
            <a:ext cx="4041775" cy="639762"/>
          </a:xfrm>
        </p:spPr>
        <p:txBody>
          <a:bodyPr anchor="b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5DB2E"/>
              </a:buClr>
              <a:buSzPct val="120000"/>
              <a:buFont typeface="Wingdings" pitchFamily="2" charset="2"/>
              <a:buNone/>
              <a:tabLst/>
              <a:defRPr sz="1600" b="0" cap="all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5DB2E"/>
              </a:buClr>
              <a:buSzPct val="120000"/>
              <a:buFont typeface="Wingdings" pitchFamily="2" charset="2"/>
              <a:buNone/>
              <a:tabLst/>
              <a:defRPr/>
            </a:pPr>
            <a:r>
              <a:rPr lang="cs-CZ" dirty="0"/>
              <a:t>Kliknutím vložíte text.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 hasCustomPrompt="1"/>
          </p:nvPr>
        </p:nvSpPr>
        <p:spPr>
          <a:xfrm>
            <a:off x="4645025" y="2060848"/>
            <a:ext cx="4041775" cy="3528392"/>
          </a:xfrm>
        </p:spPr>
        <p:txBody>
          <a:bodyPr>
            <a:normAutofit/>
          </a:bodyPr>
          <a:lstStyle>
            <a:lvl1pPr marL="0" marR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5DB2E"/>
              </a:buClr>
              <a:buSzPct val="120000"/>
              <a:buFont typeface="Wingdings" pitchFamily="2" charset="2"/>
              <a:buNone/>
              <a:tabLst/>
              <a:defRPr sz="1600" b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600" b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600" b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600" b="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600" b="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marL="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5DB2E"/>
              </a:buClr>
              <a:buSzPct val="120000"/>
              <a:buFont typeface="Wingdings" pitchFamily="2" charset="2"/>
              <a:buNone/>
              <a:tabLst/>
              <a:defRPr/>
            </a:pPr>
            <a:r>
              <a:rPr lang="cs-CZ" dirty="0"/>
              <a:t>Kliknutím vložíte text.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>
          <a:xfrm>
            <a:off x="8192976" y="615603"/>
            <a:ext cx="442392" cy="365125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16CD87F0-D85C-43F2-901A-A4F4E1D5AF8E}" type="slidenum">
              <a:rPr lang="cs-CZ" smtClean="0"/>
              <a:pPr/>
              <a:t>‹#›</a:t>
            </a:fld>
            <a:endParaRPr lang="cs-CZ"/>
          </a:p>
        </p:txBody>
      </p:sp>
      <p:pic>
        <p:nvPicPr>
          <p:cNvPr id="8" name="Picture 2" descr="C:\Users\Pavla\Documents\Pája\PRACE\PPT_RB\png\RB_PPT_slides-1-2_logo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84344" y="5805264"/>
            <a:ext cx="1459656" cy="648071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obsah s obrázkem - logo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 hasCustomPrompt="1"/>
          </p:nvPr>
        </p:nvSpPr>
        <p:spPr>
          <a:xfrm>
            <a:off x="457200" y="404664"/>
            <a:ext cx="6995120" cy="576064"/>
          </a:xfrm>
        </p:spPr>
        <p:txBody>
          <a:bodyPr/>
          <a:lstStyle>
            <a:lvl1pPr>
              <a:defRPr/>
            </a:lvl1pPr>
          </a:lstStyle>
          <a:p>
            <a:r>
              <a:rPr lang="cs-CZ" dirty="0"/>
              <a:t>Kliknutím vložíte nadpis.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 hasCustomPrompt="1"/>
          </p:nvPr>
        </p:nvSpPr>
        <p:spPr>
          <a:xfrm>
            <a:off x="4644008" y="1340768"/>
            <a:ext cx="4042792" cy="639762"/>
          </a:xfrm>
        </p:spPr>
        <p:txBody>
          <a:bodyPr anchor="b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5DB2E"/>
              </a:buClr>
              <a:buSzPct val="120000"/>
              <a:buFont typeface="Wingdings" pitchFamily="2" charset="2"/>
              <a:buNone/>
              <a:tabLst/>
              <a:defRPr sz="1600" b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5DB2E"/>
              </a:buClr>
              <a:buSzPct val="120000"/>
              <a:buFont typeface="Wingdings" pitchFamily="2" charset="2"/>
              <a:buNone/>
              <a:tabLst/>
              <a:defRPr/>
            </a:pPr>
            <a:r>
              <a:rPr lang="cs-CZ" dirty="0"/>
              <a:t>KLIKNUTÍM VLOŽÍTE TEXT.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 hasCustomPrompt="1"/>
          </p:nvPr>
        </p:nvSpPr>
        <p:spPr>
          <a:xfrm>
            <a:off x="4644008" y="2060848"/>
            <a:ext cx="4042792" cy="3528392"/>
          </a:xfrm>
        </p:spPr>
        <p:txBody>
          <a:bodyPr/>
          <a:lstStyle>
            <a:lvl1pPr marL="0" marR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5DB2E"/>
              </a:buClr>
              <a:buSzPct val="120000"/>
              <a:buFont typeface="Wingdings" pitchFamily="2" charset="2"/>
              <a:buNone/>
              <a:tabLst/>
              <a:defRPr sz="1600" b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600" b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600" b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600" b="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600" b="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marL="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5DB2E"/>
              </a:buClr>
              <a:buSzPct val="120000"/>
              <a:buFont typeface="Wingdings" pitchFamily="2" charset="2"/>
              <a:buNone/>
              <a:tabLst/>
              <a:defRPr/>
            </a:pPr>
            <a:r>
              <a:rPr lang="cs-CZ" dirty="0"/>
              <a:t>Kliknutím vložíte text.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16CD87F0-D85C-43F2-901A-A4F4E1D5AF8E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7" name="Zástupný symbol pro text 4"/>
          <p:cNvSpPr>
            <a:spLocks noGrp="1"/>
          </p:cNvSpPr>
          <p:nvPr>
            <p:ph type="body" sz="quarter" idx="13" hasCustomPrompt="1"/>
          </p:nvPr>
        </p:nvSpPr>
        <p:spPr>
          <a:xfrm>
            <a:off x="457200" y="1340768"/>
            <a:ext cx="1306488" cy="288032"/>
          </a:xfrm>
          <a:solidFill>
            <a:schemeClr val="bg1"/>
          </a:solidFill>
        </p:spPr>
        <p:txBody>
          <a:bodyPr anchor="b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5DB2E"/>
              </a:buClr>
              <a:buSzPct val="120000"/>
              <a:buFont typeface="Wingdings" pitchFamily="2" charset="2"/>
              <a:buNone/>
              <a:tabLst/>
              <a:defRPr sz="800" b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5DB2E"/>
              </a:buClr>
              <a:buSzPct val="120000"/>
              <a:buFont typeface="Wingdings" pitchFamily="2" charset="2"/>
              <a:buNone/>
              <a:tabLst/>
              <a:defRPr/>
            </a:pPr>
            <a:r>
              <a:rPr lang="cs-CZ" dirty="0"/>
              <a:t>KLIKNUTÍM VLOŽTE FOTO.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obsah s obrázkem - logodow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délník 9"/>
          <p:cNvSpPr/>
          <p:nvPr userDrawn="1"/>
        </p:nvSpPr>
        <p:spPr>
          <a:xfrm>
            <a:off x="7668344" y="332656"/>
            <a:ext cx="1475656" cy="7920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" name="Nadpis 1"/>
          <p:cNvSpPr>
            <a:spLocks noGrp="1"/>
          </p:cNvSpPr>
          <p:nvPr>
            <p:ph type="title" hasCustomPrompt="1"/>
          </p:nvPr>
        </p:nvSpPr>
        <p:spPr>
          <a:xfrm>
            <a:off x="457200" y="404664"/>
            <a:ext cx="6995120" cy="576064"/>
          </a:xfrm>
        </p:spPr>
        <p:txBody>
          <a:bodyPr/>
          <a:lstStyle>
            <a:lvl1pPr>
              <a:defRPr/>
            </a:lvl1pPr>
          </a:lstStyle>
          <a:p>
            <a:r>
              <a:rPr lang="cs-CZ" dirty="0"/>
              <a:t>Kliknutím vložíte nadpis.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 hasCustomPrompt="1"/>
          </p:nvPr>
        </p:nvSpPr>
        <p:spPr>
          <a:xfrm>
            <a:off x="4644008" y="1340768"/>
            <a:ext cx="4042792" cy="639762"/>
          </a:xfrm>
        </p:spPr>
        <p:txBody>
          <a:bodyPr anchor="b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5DB2E"/>
              </a:buClr>
              <a:buSzPct val="120000"/>
              <a:buFont typeface="Wingdings" pitchFamily="2" charset="2"/>
              <a:buNone/>
              <a:tabLst/>
              <a:defRPr sz="1600" b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5DB2E"/>
              </a:buClr>
              <a:buSzPct val="120000"/>
              <a:buFont typeface="Wingdings" pitchFamily="2" charset="2"/>
              <a:buNone/>
              <a:tabLst/>
              <a:defRPr/>
            </a:pPr>
            <a:r>
              <a:rPr lang="cs-CZ" dirty="0"/>
              <a:t>KLIKNUTÍM VLOŽÍTE TEXT.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 hasCustomPrompt="1"/>
          </p:nvPr>
        </p:nvSpPr>
        <p:spPr>
          <a:xfrm>
            <a:off x="4644008" y="2060848"/>
            <a:ext cx="4042792" cy="3528392"/>
          </a:xfrm>
        </p:spPr>
        <p:txBody>
          <a:bodyPr>
            <a:normAutofit/>
          </a:bodyPr>
          <a:lstStyle>
            <a:lvl1pPr marL="0" marR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5DB2E"/>
              </a:buClr>
              <a:buSzPct val="120000"/>
              <a:buFont typeface="Wingdings" pitchFamily="2" charset="2"/>
              <a:buNone/>
              <a:tabLst/>
              <a:defRPr sz="1600" b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600" b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600" b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600" b="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600" b="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marL="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5DB2E"/>
              </a:buClr>
              <a:buSzPct val="120000"/>
              <a:buFont typeface="Wingdings" pitchFamily="2" charset="2"/>
              <a:buNone/>
              <a:tabLst/>
              <a:defRPr/>
            </a:pPr>
            <a:r>
              <a:rPr lang="cs-CZ" dirty="0"/>
              <a:t>Kliknutím vložíte text.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>
          <a:xfrm>
            <a:off x="8192976" y="615603"/>
            <a:ext cx="442392" cy="365125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16CD87F0-D85C-43F2-901A-A4F4E1D5AF8E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7" name="Zástupný symbol pro text 4"/>
          <p:cNvSpPr>
            <a:spLocks noGrp="1"/>
          </p:cNvSpPr>
          <p:nvPr>
            <p:ph type="body" sz="quarter" idx="13" hasCustomPrompt="1"/>
          </p:nvPr>
        </p:nvSpPr>
        <p:spPr>
          <a:xfrm>
            <a:off x="457200" y="1340768"/>
            <a:ext cx="1306488" cy="288032"/>
          </a:xfrm>
          <a:solidFill>
            <a:schemeClr val="bg1"/>
          </a:solidFill>
        </p:spPr>
        <p:txBody>
          <a:bodyPr anchor="b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5DB2E"/>
              </a:buClr>
              <a:buSzPct val="120000"/>
              <a:buFont typeface="Wingdings" pitchFamily="2" charset="2"/>
              <a:buNone/>
              <a:tabLst/>
              <a:defRPr sz="800" b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5DB2E"/>
              </a:buClr>
              <a:buSzPct val="120000"/>
              <a:buFont typeface="Wingdings" pitchFamily="2" charset="2"/>
              <a:buNone/>
              <a:tabLst/>
              <a:defRPr/>
            </a:pPr>
            <a:r>
              <a:rPr lang="cs-CZ" dirty="0"/>
              <a:t>KLIKNUTÍM VLOŽTE FOTO.</a:t>
            </a:r>
          </a:p>
        </p:txBody>
      </p:sp>
      <p:pic>
        <p:nvPicPr>
          <p:cNvPr id="8" name="Picture 2" descr="C:\Users\Pavla\Documents\Pája\PRACE\PPT_RB\png\RB_PPT_slides-1-2_logo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84344" y="5805264"/>
            <a:ext cx="1459656" cy="648071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obsah s obrázkem2 - logo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 hasCustomPrompt="1"/>
          </p:nvPr>
        </p:nvSpPr>
        <p:spPr>
          <a:xfrm>
            <a:off x="457200" y="404664"/>
            <a:ext cx="6995120" cy="576064"/>
          </a:xfrm>
        </p:spPr>
        <p:txBody>
          <a:bodyPr/>
          <a:lstStyle/>
          <a:p>
            <a:r>
              <a:rPr lang="cs-CZ" dirty="0"/>
              <a:t>Kliknutím vložíte nadpis.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 hasCustomPrompt="1"/>
          </p:nvPr>
        </p:nvSpPr>
        <p:spPr>
          <a:xfrm>
            <a:off x="457200" y="4869160"/>
            <a:ext cx="6995120" cy="1800200"/>
          </a:xfrm>
        </p:spPr>
        <p:txBody>
          <a:bodyPr>
            <a:normAutofit/>
          </a:bodyPr>
          <a:lstStyle>
            <a:lvl1pPr marL="0" marR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5DB2E"/>
              </a:buClr>
              <a:buSzPct val="120000"/>
              <a:buFont typeface="Wingdings" pitchFamily="2" charset="2"/>
              <a:buNone/>
              <a:tabLst/>
              <a:defRPr sz="1600" b="0"/>
            </a:lvl1pPr>
          </a:lstStyle>
          <a:p>
            <a:pPr marL="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5DB2E"/>
              </a:buClr>
              <a:buSzPct val="120000"/>
              <a:buFont typeface="Wingdings" pitchFamily="2" charset="2"/>
              <a:buNone/>
              <a:tabLst/>
              <a:defRPr/>
            </a:pPr>
            <a:r>
              <a:rPr lang="cs-CZ" dirty="0"/>
              <a:t>Kliknutím vložíte text.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16CD87F0-D85C-43F2-901A-A4F4E1D5AF8E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13" hasCustomPrompt="1"/>
          </p:nvPr>
        </p:nvSpPr>
        <p:spPr>
          <a:xfrm>
            <a:off x="457200" y="1340768"/>
            <a:ext cx="1306488" cy="288032"/>
          </a:xfrm>
          <a:solidFill>
            <a:schemeClr val="bg1"/>
          </a:solidFill>
        </p:spPr>
        <p:txBody>
          <a:bodyPr anchor="b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5DB2E"/>
              </a:buClr>
              <a:buSzPct val="120000"/>
              <a:buFont typeface="Wingdings" pitchFamily="2" charset="2"/>
              <a:buNone/>
              <a:tabLst/>
              <a:defRPr sz="800" b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5DB2E"/>
              </a:buClr>
              <a:buSzPct val="120000"/>
              <a:buFont typeface="Wingdings" pitchFamily="2" charset="2"/>
              <a:buNone/>
              <a:tabLst/>
              <a:defRPr/>
            </a:pPr>
            <a:r>
              <a:rPr lang="cs-CZ" dirty="0"/>
              <a:t>KLIKNUTÍM VLOŽTE FOTO.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obsah s obrázkem2 - logodow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délník 7"/>
          <p:cNvSpPr/>
          <p:nvPr userDrawn="1"/>
        </p:nvSpPr>
        <p:spPr>
          <a:xfrm>
            <a:off x="7668344" y="332656"/>
            <a:ext cx="1475656" cy="7920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" name="Nadpis 1"/>
          <p:cNvSpPr>
            <a:spLocks noGrp="1"/>
          </p:cNvSpPr>
          <p:nvPr>
            <p:ph type="title" hasCustomPrompt="1"/>
          </p:nvPr>
        </p:nvSpPr>
        <p:spPr>
          <a:xfrm>
            <a:off x="457200" y="404664"/>
            <a:ext cx="6995120" cy="576064"/>
          </a:xfrm>
        </p:spPr>
        <p:txBody>
          <a:bodyPr/>
          <a:lstStyle/>
          <a:p>
            <a:r>
              <a:rPr lang="cs-CZ" dirty="0"/>
              <a:t>Kliknutím vložíte nadpis.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 hasCustomPrompt="1"/>
          </p:nvPr>
        </p:nvSpPr>
        <p:spPr>
          <a:xfrm>
            <a:off x="457200" y="4869160"/>
            <a:ext cx="6995120" cy="1800200"/>
          </a:xfrm>
        </p:spPr>
        <p:txBody>
          <a:bodyPr>
            <a:normAutofit/>
          </a:bodyPr>
          <a:lstStyle>
            <a:lvl1pPr marL="0" marR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5DB2E"/>
              </a:buClr>
              <a:buSzPct val="120000"/>
              <a:buFont typeface="Wingdings" pitchFamily="2" charset="2"/>
              <a:buNone/>
              <a:tabLst/>
              <a:defRPr sz="1600" b="0"/>
            </a:lvl1pPr>
          </a:lstStyle>
          <a:p>
            <a:pPr marL="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5DB2E"/>
              </a:buClr>
              <a:buSzPct val="120000"/>
              <a:buFont typeface="Wingdings" pitchFamily="2" charset="2"/>
              <a:buNone/>
              <a:tabLst/>
              <a:defRPr/>
            </a:pPr>
            <a:r>
              <a:rPr lang="cs-CZ" dirty="0"/>
              <a:t>Kliknutím vložíte text.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8192976" y="615603"/>
            <a:ext cx="442392" cy="365125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16CD87F0-D85C-43F2-901A-A4F4E1D5AF8E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13" hasCustomPrompt="1"/>
          </p:nvPr>
        </p:nvSpPr>
        <p:spPr>
          <a:xfrm>
            <a:off x="457200" y="1340768"/>
            <a:ext cx="1306488" cy="288032"/>
          </a:xfrm>
          <a:solidFill>
            <a:schemeClr val="bg1"/>
          </a:solidFill>
        </p:spPr>
        <p:txBody>
          <a:bodyPr anchor="b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5DB2E"/>
              </a:buClr>
              <a:buSzPct val="120000"/>
              <a:buFont typeface="Wingdings" pitchFamily="2" charset="2"/>
              <a:buNone/>
              <a:tabLst/>
              <a:defRPr sz="800" b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5DB2E"/>
              </a:buClr>
              <a:buSzPct val="120000"/>
              <a:buFont typeface="Wingdings" pitchFamily="2" charset="2"/>
              <a:buNone/>
              <a:tabLst/>
              <a:defRPr/>
            </a:pPr>
            <a:r>
              <a:rPr lang="cs-CZ" dirty="0"/>
              <a:t>KLIKNUTÍM VLOŽTE FOTO.</a:t>
            </a:r>
          </a:p>
        </p:txBody>
      </p:sp>
      <p:pic>
        <p:nvPicPr>
          <p:cNvPr id="7" name="Picture 2" descr="C:\Users\Pavla\Documents\Pája\PRACE\PPT_RB\png\RB_PPT_slides-1-2_logo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84344" y="5805264"/>
            <a:ext cx="1459656" cy="648071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sah s titulkem - logo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 hasCustomPrompt="1"/>
          </p:nvPr>
        </p:nvSpPr>
        <p:spPr>
          <a:xfrm>
            <a:off x="457200" y="1340768"/>
            <a:ext cx="3008313" cy="936104"/>
          </a:xfrm>
        </p:spPr>
        <p:txBody>
          <a:bodyPr anchor="b">
            <a:normAutofit/>
          </a:bodyPr>
          <a:lstStyle>
            <a:lvl1pPr algn="l">
              <a:defRPr sz="1600" b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cs-CZ" dirty="0"/>
              <a:t>Kliknutím vložíte nadpis.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 hasCustomPrompt="1"/>
          </p:nvPr>
        </p:nvSpPr>
        <p:spPr>
          <a:xfrm>
            <a:off x="3564706" y="1340768"/>
            <a:ext cx="5111750" cy="4248472"/>
          </a:xfrm>
        </p:spPr>
        <p:txBody>
          <a:bodyPr>
            <a:normAutofit/>
          </a:bodyPr>
          <a:lstStyle>
            <a:lvl1pPr marL="0" marR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5DB2E"/>
              </a:buClr>
              <a:buSzPct val="120000"/>
              <a:buFont typeface="Wingdings" pitchFamily="2" charset="2"/>
              <a:buNone/>
              <a:tabLst/>
              <a:defRPr sz="1600" b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600" b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600" b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600" b="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600" b="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marL="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5DB2E"/>
              </a:buClr>
              <a:buSzPct val="120000"/>
              <a:buFont typeface="Wingdings" pitchFamily="2" charset="2"/>
              <a:buNone/>
              <a:tabLst/>
              <a:defRPr/>
            </a:pPr>
            <a:r>
              <a:rPr lang="cs-CZ" dirty="0"/>
              <a:t>Kliknutím vložíte text.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 hasCustomPrompt="1"/>
          </p:nvPr>
        </p:nvSpPr>
        <p:spPr>
          <a:xfrm>
            <a:off x="457200" y="2276872"/>
            <a:ext cx="3008313" cy="4392488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5DB2E"/>
              </a:buClr>
              <a:buSzPct val="120000"/>
              <a:buFont typeface="Wingdings" pitchFamily="2" charset="2"/>
              <a:buNone/>
              <a:tabLst/>
              <a:defRPr sz="1600" b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5DB2E"/>
              </a:buClr>
              <a:buSzPct val="120000"/>
              <a:buFont typeface="Wingdings" pitchFamily="2" charset="2"/>
              <a:buNone/>
              <a:tabLst/>
              <a:defRPr/>
            </a:pPr>
            <a:r>
              <a:rPr lang="cs-CZ" dirty="0"/>
              <a:t>Kliknutím vložíte text.</a:t>
            </a: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16CD87F0-D85C-43F2-901A-A4F4E1D5AF8E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sah s titulkem - logodow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délník 8"/>
          <p:cNvSpPr/>
          <p:nvPr userDrawn="1"/>
        </p:nvSpPr>
        <p:spPr>
          <a:xfrm>
            <a:off x="7668344" y="332656"/>
            <a:ext cx="1475656" cy="7920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" name="Nadpis 1"/>
          <p:cNvSpPr>
            <a:spLocks noGrp="1"/>
          </p:cNvSpPr>
          <p:nvPr>
            <p:ph type="title" hasCustomPrompt="1"/>
          </p:nvPr>
        </p:nvSpPr>
        <p:spPr>
          <a:xfrm>
            <a:off x="457200" y="1340768"/>
            <a:ext cx="3008313" cy="936104"/>
          </a:xfrm>
        </p:spPr>
        <p:txBody>
          <a:bodyPr anchor="b">
            <a:normAutofit/>
          </a:bodyPr>
          <a:lstStyle>
            <a:lvl1pPr algn="l">
              <a:defRPr sz="1600" b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cs-CZ" dirty="0"/>
              <a:t>Kliknutím vložíte nadpis.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 hasCustomPrompt="1"/>
          </p:nvPr>
        </p:nvSpPr>
        <p:spPr>
          <a:xfrm>
            <a:off x="3564706" y="1340768"/>
            <a:ext cx="5111750" cy="4248472"/>
          </a:xfrm>
        </p:spPr>
        <p:txBody>
          <a:bodyPr>
            <a:normAutofit/>
          </a:bodyPr>
          <a:lstStyle>
            <a:lvl1pPr marL="0" marR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5DB2E"/>
              </a:buClr>
              <a:buSzPct val="120000"/>
              <a:buFont typeface="Wingdings" pitchFamily="2" charset="2"/>
              <a:buNone/>
              <a:tabLst/>
              <a:defRPr sz="1600" b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600" b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600" b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600" b="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600" b="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marL="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5DB2E"/>
              </a:buClr>
              <a:buSzPct val="120000"/>
              <a:buFont typeface="Wingdings" pitchFamily="2" charset="2"/>
              <a:buNone/>
              <a:tabLst/>
              <a:defRPr/>
            </a:pPr>
            <a:r>
              <a:rPr lang="cs-CZ" dirty="0"/>
              <a:t>Kliknutím vložíte text.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 hasCustomPrompt="1"/>
          </p:nvPr>
        </p:nvSpPr>
        <p:spPr>
          <a:xfrm>
            <a:off x="457200" y="2276872"/>
            <a:ext cx="3008313" cy="4392488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5DB2E"/>
              </a:buClr>
              <a:buSzPct val="120000"/>
              <a:buFont typeface="Wingdings" pitchFamily="2" charset="2"/>
              <a:buNone/>
              <a:tabLst/>
              <a:defRPr sz="1600" b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5DB2E"/>
              </a:buClr>
              <a:buSzPct val="120000"/>
              <a:buFont typeface="Wingdings" pitchFamily="2" charset="2"/>
              <a:buNone/>
              <a:tabLst/>
              <a:defRPr/>
            </a:pPr>
            <a:r>
              <a:rPr lang="cs-CZ" dirty="0"/>
              <a:t>Kliknutím vložíte text.</a:t>
            </a: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>
          <a:xfrm>
            <a:off x="8192976" y="615603"/>
            <a:ext cx="442392" cy="365125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16CD87F0-D85C-43F2-901A-A4F4E1D5AF8E}" type="slidenum">
              <a:rPr lang="cs-CZ" smtClean="0"/>
              <a:pPr/>
              <a:t>‹#›</a:t>
            </a:fld>
            <a:endParaRPr lang="cs-CZ" dirty="0"/>
          </a:p>
        </p:txBody>
      </p:sp>
      <p:pic>
        <p:nvPicPr>
          <p:cNvPr id="6" name="Picture 2" descr="C:\Users\Pavla\Documents\Pája\PRACE\PPT_RB\png\RB_PPT_slides-1-2_logo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84344" y="5805264"/>
            <a:ext cx="1459656" cy="648071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 - logo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 hasCustomPrompt="1"/>
          </p:nvPr>
        </p:nvSpPr>
        <p:spPr>
          <a:xfrm>
            <a:off x="457200" y="404664"/>
            <a:ext cx="6995120" cy="576064"/>
          </a:xfrm>
        </p:spPr>
        <p:txBody>
          <a:bodyPr/>
          <a:lstStyle/>
          <a:p>
            <a:r>
              <a:rPr lang="cs-CZ" dirty="0"/>
              <a:t>Kliknutím vložíte nadpis.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16CD87F0-D85C-43F2-901A-A4F4E1D5AF8E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 - logodow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 userDrawn="1"/>
        </p:nvSpPr>
        <p:spPr>
          <a:xfrm>
            <a:off x="7668344" y="332656"/>
            <a:ext cx="1475656" cy="7920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" name="Nadpis 1"/>
          <p:cNvSpPr>
            <a:spLocks noGrp="1"/>
          </p:cNvSpPr>
          <p:nvPr>
            <p:ph type="title" hasCustomPrompt="1"/>
          </p:nvPr>
        </p:nvSpPr>
        <p:spPr>
          <a:xfrm>
            <a:off x="457200" y="404664"/>
            <a:ext cx="6995120" cy="576064"/>
          </a:xfrm>
        </p:spPr>
        <p:txBody>
          <a:bodyPr/>
          <a:lstStyle/>
          <a:p>
            <a:r>
              <a:rPr lang="cs-CZ" dirty="0"/>
              <a:t>Kliknutím vložíte nadpis.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>
          <a:xfrm>
            <a:off x="8192976" y="620688"/>
            <a:ext cx="442392" cy="365125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16CD87F0-D85C-43F2-901A-A4F4E1D5AF8E}" type="slidenum">
              <a:rPr lang="cs-CZ" smtClean="0"/>
              <a:pPr/>
              <a:t>‹#›</a:t>
            </a:fld>
            <a:endParaRPr lang="cs-CZ"/>
          </a:p>
        </p:txBody>
      </p:sp>
      <p:pic>
        <p:nvPicPr>
          <p:cNvPr id="7" name="Picture 2" descr="C:\Users\Pavla\Documents\Pája\PRACE\PPT_RB\png\RB_PPT_slides-1-2_logo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84344" y="5805264"/>
            <a:ext cx="1459656" cy="648071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Úvodní snímek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1" name="Picture 7" descr="C:\Users\Pavla\Desktop\pozadi1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587"/>
            <a:ext cx="9144000" cy="6856413"/>
          </a:xfrm>
          <a:prstGeom prst="rect">
            <a:avLst/>
          </a:prstGeom>
          <a:noFill/>
        </p:spPr>
      </p:pic>
      <p:pic>
        <p:nvPicPr>
          <p:cNvPr id="1032" name="Picture 8" descr="C:\Users\Pavla\Documents\Pája\PRACE\PPT_RB\png (2)\RB_PPT_slides-1_kriz.png"/>
          <p:cNvPicPr>
            <a:picLocks noChangeAspect="1" noChangeArrowheads="1"/>
          </p:cNvPicPr>
          <p:nvPr userDrawn="1"/>
        </p:nvPicPr>
        <p:blipFill>
          <a:blip r:embed="rId3" cstate="print"/>
          <a:srcRect t="2047" r="17126" b="16053"/>
          <a:stretch>
            <a:fillRect/>
          </a:stretch>
        </p:blipFill>
        <p:spPr bwMode="auto">
          <a:xfrm>
            <a:off x="1649666" y="0"/>
            <a:ext cx="7494334" cy="6858000"/>
          </a:xfrm>
          <a:prstGeom prst="rect">
            <a:avLst/>
          </a:prstGeom>
          <a:noFill/>
        </p:spPr>
      </p:pic>
      <p:sp>
        <p:nvSpPr>
          <p:cNvPr id="2" name="Nadpis 1"/>
          <p:cNvSpPr>
            <a:spLocks noGrp="1"/>
          </p:cNvSpPr>
          <p:nvPr>
            <p:ph type="ctrTitle" hasCustomPrompt="1"/>
          </p:nvPr>
        </p:nvSpPr>
        <p:spPr>
          <a:xfrm>
            <a:off x="469776" y="2967087"/>
            <a:ext cx="2806080" cy="1470025"/>
          </a:xfrm>
        </p:spPr>
        <p:txBody>
          <a:bodyPr anchor="t">
            <a:noAutofit/>
          </a:bodyPr>
          <a:lstStyle>
            <a:lvl1pPr algn="l">
              <a:defRPr sz="2400" b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cs-CZ" dirty="0"/>
              <a:t>Kliknutím vložíte nadpis.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 hasCustomPrompt="1"/>
          </p:nvPr>
        </p:nvSpPr>
        <p:spPr>
          <a:xfrm>
            <a:off x="467544" y="4700736"/>
            <a:ext cx="2808312" cy="960512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5DB2E"/>
              </a:buClr>
              <a:buSzPct val="120000"/>
              <a:buFont typeface="Wingdings" pitchFamily="2" charset="2"/>
              <a:buNone/>
              <a:tabLst/>
              <a:defRPr sz="1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5DB2E"/>
              </a:buClr>
              <a:buSzPct val="120000"/>
              <a:buFont typeface="Wingdings" pitchFamily="2" charset="2"/>
              <a:buNone/>
              <a:tabLst/>
              <a:defRPr/>
            </a:pPr>
            <a:r>
              <a:rPr lang="cs-CZ" dirty="0"/>
              <a:t>Kliknutím vložíte podnadpis.</a:t>
            </a:r>
          </a:p>
        </p:txBody>
      </p:sp>
      <p:pic>
        <p:nvPicPr>
          <p:cNvPr id="13" name="Picture 2" descr="C:\Users\Pavla\Documents\Pája\PRACE\PPT_RB\png\RB_PPT_slides-1-2_logo.png"/>
          <p:cNvPicPr>
            <a:picLocks noChangeAspect="1" noChangeArrowheads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197791" y="260648"/>
            <a:ext cx="1946209" cy="864095"/>
          </a:xfrm>
          <a:prstGeom prst="rect">
            <a:avLst/>
          </a:prstGeom>
          <a:noFill/>
        </p:spPr>
      </p:pic>
      <p:grpSp>
        <p:nvGrpSpPr>
          <p:cNvPr id="16" name="Skupina 15"/>
          <p:cNvGrpSpPr/>
          <p:nvPr userDrawn="1"/>
        </p:nvGrpSpPr>
        <p:grpSpPr>
          <a:xfrm>
            <a:off x="6400438" y="5871665"/>
            <a:ext cx="2057762" cy="653680"/>
            <a:chOff x="7953509" y="6739193"/>
            <a:chExt cx="2057762" cy="653680"/>
          </a:xfrm>
        </p:grpSpPr>
        <p:pic>
          <p:nvPicPr>
            <p:cNvPr id="17" name="Obrázek 16"/>
            <p:cNvPicPr>
              <a:picLocks noChangeAspect="1"/>
            </p:cNvPicPr>
            <p:nvPr userDrawn="1"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53509" y="6739193"/>
              <a:ext cx="652008" cy="653680"/>
            </a:xfrm>
            <a:prstGeom prst="rect">
              <a:avLst/>
            </a:prstGeom>
          </p:spPr>
        </p:pic>
        <p:pic>
          <p:nvPicPr>
            <p:cNvPr id="18" name="Obrázek 17"/>
            <p:cNvPicPr>
              <a:picLocks noChangeAspect="1"/>
            </p:cNvPicPr>
            <p:nvPr userDrawn="1"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360099" y="6739193"/>
              <a:ext cx="651172" cy="653680"/>
            </a:xfrm>
            <a:prstGeom prst="rect">
              <a:avLst/>
            </a:prstGeom>
          </p:spPr>
        </p:pic>
        <p:pic>
          <p:nvPicPr>
            <p:cNvPr id="19" name="Obrázek 18"/>
            <p:cNvPicPr>
              <a:picLocks noChangeAspect="1"/>
            </p:cNvPicPr>
            <p:nvPr userDrawn="1"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56804" y="6739193"/>
              <a:ext cx="652008" cy="653680"/>
            </a:xfrm>
            <a:prstGeom prst="rect">
              <a:avLst/>
            </a:prstGeom>
          </p:spPr>
        </p:pic>
      </p:grp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 - logo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16CD87F0-D85C-43F2-901A-A4F4E1D5AF8E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 - logodow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délník 4"/>
          <p:cNvSpPr/>
          <p:nvPr userDrawn="1"/>
        </p:nvSpPr>
        <p:spPr>
          <a:xfrm>
            <a:off x="7668344" y="332656"/>
            <a:ext cx="1475656" cy="7920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>
          <a:xfrm>
            <a:off x="8192976" y="620688"/>
            <a:ext cx="442392" cy="365125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16CD87F0-D85C-43F2-901A-A4F4E1D5AF8E}" type="slidenum">
              <a:rPr lang="cs-CZ" smtClean="0"/>
              <a:pPr/>
              <a:t>‹#›</a:t>
            </a:fld>
            <a:endParaRPr lang="cs-CZ"/>
          </a:p>
        </p:txBody>
      </p:sp>
      <p:pic>
        <p:nvPicPr>
          <p:cNvPr id="3" name="Picture 2" descr="C:\Users\Pavla\Documents\Pája\PRACE\PPT_RB\png\RB_PPT_slides-1-2_logo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84344" y="5805264"/>
            <a:ext cx="1459656" cy="648071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Předělový snímek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1" name="Picture 7" descr="C:\Users\Pavla\Desktop\pozadi1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587"/>
            <a:ext cx="9144000" cy="6856413"/>
          </a:xfrm>
          <a:prstGeom prst="rect">
            <a:avLst/>
          </a:prstGeom>
          <a:noFill/>
        </p:spPr>
      </p:pic>
      <p:sp>
        <p:nvSpPr>
          <p:cNvPr id="2" name="Nadpis 1"/>
          <p:cNvSpPr>
            <a:spLocks noGrp="1"/>
          </p:cNvSpPr>
          <p:nvPr>
            <p:ph type="ctrTitle" hasCustomPrompt="1"/>
          </p:nvPr>
        </p:nvSpPr>
        <p:spPr>
          <a:xfrm>
            <a:off x="467544" y="3471143"/>
            <a:ext cx="3816424" cy="965969"/>
          </a:xfrm>
        </p:spPr>
        <p:txBody>
          <a:bodyPr anchor="t">
            <a:noAutofit/>
          </a:bodyPr>
          <a:lstStyle>
            <a:lvl1pPr algn="l">
              <a:defRPr sz="2400" b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cs-CZ" dirty="0"/>
              <a:t>Kliknutím vložíte nadpis.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 hasCustomPrompt="1"/>
          </p:nvPr>
        </p:nvSpPr>
        <p:spPr>
          <a:xfrm>
            <a:off x="467544" y="4772744"/>
            <a:ext cx="3816424" cy="960512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5DB2E"/>
              </a:buClr>
              <a:buSzPct val="120000"/>
              <a:buFont typeface="Wingdings" pitchFamily="2" charset="2"/>
              <a:buNone/>
              <a:tabLst/>
              <a:defRPr sz="1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5DB2E"/>
              </a:buClr>
              <a:buSzPct val="120000"/>
              <a:buFont typeface="Wingdings" pitchFamily="2" charset="2"/>
              <a:buNone/>
              <a:tabLst/>
              <a:defRPr/>
            </a:pPr>
            <a:r>
              <a:rPr lang="cs-CZ" dirty="0"/>
              <a:t>Kliknutím vložíte podnadpis.</a:t>
            </a:r>
          </a:p>
        </p:txBody>
      </p:sp>
      <p:pic>
        <p:nvPicPr>
          <p:cNvPr id="2050" name="Picture 2" descr="C:\Users\Pavla\Documents\Pája\PRACE\PPT_RB\png (2)\RB_PPT_slides-3-5_kriz.png"/>
          <p:cNvPicPr>
            <a:picLocks noChangeAspect="1" noChangeArrowheads="1"/>
          </p:cNvPicPr>
          <p:nvPr userDrawn="1"/>
        </p:nvPicPr>
        <p:blipFill>
          <a:blip r:embed="rId3" cstate="print"/>
          <a:srcRect r="18961" b="8382"/>
          <a:stretch>
            <a:fillRect/>
          </a:stretch>
        </p:blipFill>
        <p:spPr bwMode="auto">
          <a:xfrm>
            <a:off x="4371476" y="1836182"/>
            <a:ext cx="4772524" cy="5021818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Předělový snímek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Pavla\Desktop\pozadi2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763"/>
            <a:ext cx="9144000" cy="6846887"/>
          </a:xfrm>
          <a:prstGeom prst="rect">
            <a:avLst/>
          </a:prstGeom>
          <a:noFill/>
        </p:spPr>
      </p:pic>
      <p:sp>
        <p:nvSpPr>
          <p:cNvPr id="2" name="Nadpis 1"/>
          <p:cNvSpPr>
            <a:spLocks noGrp="1"/>
          </p:cNvSpPr>
          <p:nvPr>
            <p:ph type="ctrTitle" hasCustomPrompt="1"/>
          </p:nvPr>
        </p:nvSpPr>
        <p:spPr>
          <a:xfrm>
            <a:off x="467544" y="3471143"/>
            <a:ext cx="3816424" cy="965969"/>
          </a:xfrm>
        </p:spPr>
        <p:txBody>
          <a:bodyPr anchor="t">
            <a:noAutofit/>
          </a:bodyPr>
          <a:lstStyle>
            <a:lvl1pPr algn="l">
              <a:defRPr sz="2400" b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cs-CZ" dirty="0"/>
              <a:t>Kliknutím vložíte nadpis.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 hasCustomPrompt="1"/>
          </p:nvPr>
        </p:nvSpPr>
        <p:spPr>
          <a:xfrm>
            <a:off x="467544" y="4772744"/>
            <a:ext cx="3816424" cy="960512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5DB2E"/>
              </a:buClr>
              <a:buSzPct val="120000"/>
              <a:buFont typeface="Wingdings" pitchFamily="2" charset="2"/>
              <a:buNone/>
              <a:tabLst/>
              <a:defRPr sz="1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5DB2E"/>
              </a:buClr>
              <a:buSzPct val="120000"/>
              <a:buFont typeface="Wingdings" pitchFamily="2" charset="2"/>
              <a:buNone/>
              <a:tabLst/>
              <a:defRPr/>
            </a:pPr>
            <a:r>
              <a:rPr lang="cs-CZ" dirty="0"/>
              <a:t>Kliknutím vložíte podnadpis.</a:t>
            </a:r>
          </a:p>
        </p:txBody>
      </p:sp>
      <p:pic>
        <p:nvPicPr>
          <p:cNvPr id="2050" name="Picture 2" descr="C:\Users\Pavla\Documents\Pája\PRACE\PPT_RB\png (2)\RB_PPT_slides-3-5_kriz.png"/>
          <p:cNvPicPr>
            <a:picLocks noChangeAspect="1" noChangeArrowheads="1"/>
          </p:cNvPicPr>
          <p:nvPr userDrawn="1"/>
        </p:nvPicPr>
        <p:blipFill>
          <a:blip r:embed="rId3" cstate="print"/>
          <a:srcRect r="18961" b="8382"/>
          <a:stretch>
            <a:fillRect/>
          </a:stretch>
        </p:blipFill>
        <p:spPr bwMode="auto">
          <a:xfrm>
            <a:off x="4371476" y="1836182"/>
            <a:ext cx="4772524" cy="5021818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Předělový snímek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Pavla\Desktop\pozadi3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8483" y="6350"/>
            <a:ext cx="9152483" cy="6851650"/>
          </a:xfrm>
          <a:prstGeom prst="rect">
            <a:avLst/>
          </a:prstGeom>
          <a:noFill/>
        </p:spPr>
      </p:pic>
      <p:sp>
        <p:nvSpPr>
          <p:cNvPr id="2" name="Nadpis 1"/>
          <p:cNvSpPr>
            <a:spLocks noGrp="1"/>
          </p:cNvSpPr>
          <p:nvPr>
            <p:ph type="ctrTitle" hasCustomPrompt="1"/>
          </p:nvPr>
        </p:nvSpPr>
        <p:spPr>
          <a:xfrm>
            <a:off x="467544" y="3471143"/>
            <a:ext cx="3816424" cy="965969"/>
          </a:xfrm>
        </p:spPr>
        <p:txBody>
          <a:bodyPr anchor="t">
            <a:noAutofit/>
          </a:bodyPr>
          <a:lstStyle>
            <a:lvl1pPr algn="l">
              <a:defRPr sz="2400" b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cs-CZ" dirty="0"/>
              <a:t>Kliknutím vložíte nadpis.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 hasCustomPrompt="1"/>
          </p:nvPr>
        </p:nvSpPr>
        <p:spPr>
          <a:xfrm>
            <a:off x="467544" y="4772744"/>
            <a:ext cx="3816424" cy="960512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5DB2E"/>
              </a:buClr>
              <a:buSzPct val="120000"/>
              <a:buFont typeface="Wingdings" pitchFamily="2" charset="2"/>
              <a:buNone/>
              <a:tabLst/>
              <a:defRPr sz="1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5DB2E"/>
              </a:buClr>
              <a:buSzPct val="120000"/>
              <a:buFont typeface="Wingdings" pitchFamily="2" charset="2"/>
              <a:buNone/>
              <a:tabLst/>
              <a:defRPr/>
            </a:pPr>
            <a:r>
              <a:rPr lang="cs-CZ" dirty="0"/>
              <a:t>Kliknutím vložíte podnadpis.</a:t>
            </a:r>
          </a:p>
        </p:txBody>
      </p:sp>
      <p:pic>
        <p:nvPicPr>
          <p:cNvPr id="2050" name="Picture 2" descr="C:\Users\Pavla\Documents\Pája\PRACE\PPT_RB\png (2)\RB_PPT_slides-3-5_kriz.png"/>
          <p:cNvPicPr>
            <a:picLocks noChangeAspect="1" noChangeArrowheads="1"/>
          </p:cNvPicPr>
          <p:nvPr userDrawn="1"/>
        </p:nvPicPr>
        <p:blipFill>
          <a:blip r:embed="rId3" cstate="print"/>
          <a:srcRect r="18961" b="8382"/>
          <a:stretch>
            <a:fillRect/>
          </a:stretch>
        </p:blipFill>
        <p:spPr bwMode="auto">
          <a:xfrm>
            <a:off x="4371476" y="1836182"/>
            <a:ext cx="4772524" cy="5021818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obsah - logo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 hasCustomPrompt="1"/>
          </p:nvPr>
        </p:nvSpPr>
        <p:spPr>
          <a:xfrm>
            <a:off x="457200" y="404664"/>
            <a:ext cx="6995120" cy="576064"/>
          </a:xfrm>
        </p:spPr>
        <p:txBody>
          <a:bodyPr/>
          <a:lstStyle/>
          <a:p>
            <a:r>
              <a:rPr lang="cs-CZ" dirty="0"/>
              <a:t>Kliknutím vložíte nadpis.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 hasCustomPrompt="1"/>
          </p:nvPr>
        </p:nvSpPr>
        <p:spPr>
          <a:xfrm>
            <a:off x="457200" y="1340768"/>
            <a:ext cx="6995120" cy="5328592"/>
          </a:xfrm>
        </p:spPr>
        <p:txBody>
          <a:bodyPr>
            <a:normAutofit/>
          </a:bodyPr>
          <a:lstStyle>
            <a:lvl1pPr marL="0">
              <a:buFont typeface="Wingdings" pitchFamily="2" charset="2"/>
              <a:buChar char="§"/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cs-CZ" dirty="0"/>
              <a:t>Kliknutím vložíte text.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BD4B5FF-EFB1-4735-9F78-BE0143DE0338}" type="slidenum">
              <a:rPr lang="cs-CZ" smtClean="0"/>
              <a:pPr/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obsah - logodow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délník 4"/>
          <p:cNvSpPr/>
          <p:nvPr userDrawn="1"/>
        </p:nvSpPr>
        <p:spPr>
          <a:xfrm>
            <a:off x="7668344" y="332656"/>
            <a:ext cx="1475656" cy="7920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" name="Nadpis 1"/>
          <p:cNvSpPr>
            <a:spLocks noGrp="1"/>
          </p:cNvSpPr>
          <p:nvPr>
            <p:ph type="title" hasCustomPrompt="1"/>
          </p:nvPr>
        </p:nvSpPr>
        <p:spPr>
          <a:xfrm>
            <a:off x="457200" y="404664"/>
            <a:ext cx="6995120" cy="576064"/>
          </a:xfrm>
        </p:spPr>
        <p:txBody>
          <a:bodyPr/>
          <a:lstStyle/>
          <a:p>
            <a:r>
              <a:rPr lang="cs-CZ" dirty="0"/>
              <a:t>Kliknutím vložíte nadpis.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 hasCustomPrompt="1"/>
          </p:nvPr>
        </p:nvSpPr>
        <p:spPr>
          <a:xfrm>
            <a:off x="457200" y="1340768"/>
            <a:ext cx="6995120" cy="5328592"/>
          </a:xfrm>
        </p:spPr>
        <p:txBody>
          <a:bodyPr>
            <a:normAutofit/>
          </a:bodyPr>
          <a:lstStyle>
            <a:lvl1pPr marL="0">
              <a:buFont typeface="Wingdings" pitchFamily="2" charset="2"/>
              <a:buChar char="§"/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cs-CZ" dirty="0"/>
              <a:t>Kliknutím vložíte text.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8192976" y="615603"/>
            <a:ext cx="442392" cy="365125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BD4B5FF-EFB1-4735-9F78-BE0143DE0338}" type="slidenum">
              <a:rPr lang="cs-CZ" smtClean="0"/>
              <a:pPr/>
              <a:t>‹#›</a:t>
            </a:fld>
            <a:endParaRPr lang="cs-CZ" dirty="0"/>
          </a:p>
        </p:txBody>
      </p:sp>
      <p:pic>
        <p:nvPicPr>
          <p:cNvPr id="7" name="Picture 2" descr="C:\Users\Pavla\Documents\Pája\PRACE\PPT_RB\png\RB_PPT_slides-1-2_logo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84344" y="5805264"/>
            <a:ext cx="1459656" cy="648071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va obsahy - logo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 hasCustomPrompt="1"/>
          </p:nvPr>
        </p:nvSpPr>
        <p:spPr>
          <a:xfrm>
            <a:off x="457200" y="404664"/>
            <a:ext cx="6995120" cy="576064"/>
          </a:xfrm>
        </p:spPr>
        <p:txBody>
          <a:bodyPr/>
          <a:lstStyle/>
          <a:p>
            <a:r>
              <a:rPr lang="cs-CZ" dirty="0"/>
              <a:t>Kliknutím vložíte nadpis.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 hasCustomPrompt="1"/>
          </p:nvPr>
        </p:nvSpPr>
        <p:spPr>
          <a:xfrm>
            <a:off x="457200" y="1340768"/>
            <a:ext cx="4038600" cy="5328592"/>
          </a:xfrm>
        </p:spPr>
        <p:txBody>
          <a:bodyPr>
            <a:normAutofit/>
          </a:bodyPr>
          <a:lstStyle>
            <a:lvl1pPr marL="0" marR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5DB2E"/>
              </a:buClr>
              <a:buSzPct val="120000"/>
              <a:buFont typeface="Wingdings" pitchFamily="2" charset="2"/>
              <a:buNone/>
              <a:tabLst/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marL="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5DB2E"/>
              </a:buClr>
              <a:buSzPct val="120000"/>
              <a:buFont typeface="Wingdings" pitchFamily="2" charset="2"/>
              <a:buNone/>
              <a:tabLst/>
              <a:defRPr/>
            </a:pPr>
            <a:r>
              <a:rPr lang="cs-CZ" dirty="0"/>
              <a:t>KLIKNUTÍM VLOŽÍTE TEXT.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 hasCustomPrompt="1"/>
          </p:nvPr>
        </p:nvSpPr>
        <p:spPr>
          <a:xfrm>
            <a:off x="4648200" y="1340768"/>
            <a:ext cx="4038600" cy="4248472"/>
          </a:xfrm>
        </p:spPr>
        <p:txBody>
          <a:bodyPr>
            <a:normAutofit/>
          </a:bodyPr>
          <a:lstStyle>
            <a:lvl1pPr marL="0" marR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5DB2E"/>
              </a:buClr>
              <a:buSzPct val="120000"/>
              <a:buFont typeface="Wingdings" pitchFamily="2" charset="2"/>
              <a:buNone/>
              <a:tabLst/>
              <a:defRPr sz="1600" baseline="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marL="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5DB2E"/>
              </a:buClr>
              <a:buSzPct val="120000"/>
              <a:buFont typeface="Wingdings" pitchFamily="2" charset="2"/>
              <a:buNone/>
              <a:tabLst/>
              <a:defRPr/>
            </a:pPr>
            <a:r>
              <a:rPr lang="cs-CZ" dirty="0"/>
              <a:t>KLIKNUTÍM VLOŽÍTE TEXT.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16CD87F0-D85C-43F2-901A-A4F4E1D5AF8E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va obsahy - logodow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délník 7"/>
          <p:cNvSpPr/>
          <p:nvPr userDrawn="1"/>
        </p:nvSpPr>
        <p:spPr>
          <a:xfrm>
            <a:off x="7668344" y="332656"/>
            <a:ext cx="1475656" cy="7920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" name="Nadpis 1"/>
          <p:cNvSpPr>
            <a:spLocks noGrp="1"/>
          </p:cNvSpPr>
          <p:nvPr>
            <p:ph type="title" hasCustomPrompt="1"/>
          </p:nvPr>
        </p:nvSpPr>
        <p:spPr>
          <a:xfrm>
            <a:off x="457200" y="404664"/>
            <a:ext cx="6995120" cy="576064"/>
          </a:xfrm>
        </p:spPr>
        <p:txBody>
          <a:bodyPr/>
          <a:lstStyle/>
          <a:p>
            <a:r>
              <a:rPr lang="cs-CZ" dirty="0"/>
              <a:t>Kliknutím vložíte nadpis.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 hasCustomPrompt="1"/>
          </p:nvPr>
        </p:nvSpPr>
        <p:spPr>
          <a:xfrm>
            <a:off x="457200" y="1340768"/>
            <a:ext cx="4038600" cy="5328592"/>
          </a:xfrm>
        </p:spPr>
        <p:txBody>
          <a:bodyPr>
            <a:normAutofit/>
          </a:bodyPr>
          <a:lstStyle>
            <a:lvl1pPr marL="0" marR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5DB2E"/>
              </a:buClr>
              <a:buSzPct val="120000"/>
              <a:buFont typeface="Wingdings" pitchFamily="2" charset="2"/>
              <a:buNone/>
              <a:tabLst/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marL="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5DB2E"/>
              </a:buClr>
              <a:buSzPct val="120000"/>
              <a:buFont typeface="Wingdings" pitchFamily="2" charset="2"/>
              <a:buNone/>
              <a:tabLst/>
              <a:defRPr/>
            </a:pPr>
            <a:r>
              <a:rPr lang="cs-CZ" dirty="0"/>
              <a:t>KLIKNUTÍM VLOŽÍTE TEXT.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 hasCustomPrompt="1"/>
          </p:nvPr>
        </p:nvSpPr>
        <p:spPr>
          <a:xfrm>
            <a:off x="4648200" y="1340768"/>
            <a:ext cx="4038600" cy="4248472"/>
          </a:xfrm>
        </p:spPr>
        <p:txBody>
          <a:bodyPr>
            <a:normAutofit/>
          </a:bodyPr>
          <a:lstStyle>
            <a:lvl1pPr marL="0" marR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5DB2E"/>
              </a:buClr>
              <a:buSzPct val="120000"/>
              <a:buFont typeface="Wingdings" pitchFamily="2" charset="2"/>
              <a:buNone/>
              <a:tabLst/>
              <a:defRPr sz="1600" baseline="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marL="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5DB2E"/>
              </a:buClr>
              <a:buSzPct val="120000"/>
              <a:buFont typeface="Wingdings" pitchFamily="2" charset="2"/>
              <a:buNone/>
              <a:tabLst/>
              <a:defRPr/>
            </a:pPr>
            <a:r>
              <a:rPr lang="cs-CZ" dirty="0"/>
              <a:t>KLIKNUTÍM VLOŽÍTE TEXT.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>
          <a:xfrm>
            <a:off x="8192976" y="620688"/>
            <a:ext cx="442392" cy="365125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16CD87F0-D85C-43F2-901A-A4F4E1D5AF8E}" type="slidenum">
              <a:rPr lang="cs-CZ" smtClean="0"/>
              <a:pPr/>
              <a:t>‹#›</a:t>
            </a:fld>
            <a:endParaRPr lang="cs-CZ"/>
          </a:p>
        </p:txBody>
      </p:sp>
      <p:pic>
        <p:nvPicPr>
          <p:cNvPr id="6" name="Picture 2" descr="C:\Users\Pavla\Documents\Pája\PRACE\PPT_RB\png\RB_PPT_slides-1-2_logo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84344" y="5805264"/>
            <a:ext cx="1459656" cy="648071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image" Target="../media/image2.pn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404664"/>
            <a:ext cx="7067128" cy="5760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dirty="0"/>
              <a:t>Kliknutím vložíte nadpis.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340768"/>
            <a:ext cx="8219256" cy="53285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dirty="0"/>
              <a:t>Kliknutím vložíte text.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192976" y="6160219"/>
            <a:ext cx="44239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  <a:latin typeface="Futura T OT Light" pitchFamily="50" charset="0"/>
              </a:defRPr>
            </a:lvl1pPr>
          </a:lstStyle>
          <a:p>
            <a:fld id="{E9C811BC-350C-4EA0-A5CC-2A369EB90E5C}" type="slidenum">
              <a:rPr lang="cs-CZ" smtClean="0"/>
              <a:pPr/>
              <a:t>‹#›</a:t>
            </a:fld>
            <a:endParaRPr lang="cs-CZ" dirty="0"/>
          </a:p>
        </p:txBody>
      </p:sp>
      <p:pic>
        <p:nvPicPr>
          <p:cNvPr id="7" name="Picture 2" descr="C:\Users\Pavla\Documents\Pája\PRACE\PPT_RB\png\RB_PPT_slides-6_lista.png"/>
          <p:cNvPicPr>
            <a:picLocks noChangeAspect="1" noChangeArrowheads="1"/>
          </p:cNvPicPr>
          <p:nvPr userDrawn="1"/>
        </p:nvPicPr>
        <p:blipFill>
          <a:blip r:embed="rId23" cstate="print"/>
          <a:srcRect/>
          <a:stretch>
            <a:fillRect/>
          </a:stretch>
        </p:blipFill>
        <p:spPr bwMode="auto">
          <a:xfrm>
            <a:off x="467544" y="1205922"/>
            <a:ext cx="8676456" cy="62838"/>
          </a:xfrm>
          <a:prstGeom prst="rect">
            <a:avLst/>
          </a:prstGeom>
          <a:noFill/>
        </p:spPr>
      </p:pic>
      <p:pic>
        <p:nvPicPr>
          <p:cNvPr id="8" name="Picture 2" descr="C:\Users\Pavla\Documents\Pája\PRACE\PPT_RB\png\RB_PPT_slides-1-2_logo.png"/>
          <p:cNvPicPr>
            <a:picLocks noChangeAspect="1" noChangeArrowheads="1"/>
          </p:cNvPicPr>
          <p:nvPr userDrawn="1"/>
        </p:nvPicPr>
        <p:blipFill>
          <a:blip r:embed="rId24" cstate="print"/>
          <a:srcRect/>
          <a:stretch>
            <a:fillRect/>
          </a:stretch>
        </p:blipFill>
        <p:spPr bwMode="auto">
          <a:xfrm>
            <a:off x="7684344" y="404665"/>
            <a:ext cx="1459656" cy="648071"/>
          </a:xfrm>
          <a:prstGeom prst="rect">
            <a:avLst/>
          </a:prstGeom>
          <a:noFill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1" r:id="rId2"/>
    <p:sldLayoutId id="2147483662" r:id="rId3"/>
    <p:sldLayoutId id="2147483663" r:id="rId4"/>
    <p:sldLayoutId id="2147483664" r:id="rId5"/>
    <p:sldLayoutId id="2147483650" r:id="rId6"/>
    <p:sldLayoutId id="2147483665" r:id="rId7"/>
    <p:sldLayoutId id="2147483652" r:id="rId8"/>
    <p:sldLayoutId id="2147483666" r:id="rId9"/>
    <p:sldLayoutId id="2147483668" r:id="rId10"/>
    <p:sldLayoutId id="2147483653" r:id="rId11"/>
    <p:sldLayoutId id="2147483658" r:id="rId12"/>
    <p:sldLayoutId id="2147483669" r:id="rId13"/>
    <p:sldLayoutId id="2147483671" r:id="rId14"/>
    <p:sldLayoutId id="2147483659" r:id="rId15"/>
    <p:sldLayoutId id="2147483656" r:id="rId16"/>
    <p:sldLayoutId id="2147483672" r:id="rId17"/>
    <p:sldLayoutId id="2147483654" r:id="rId18"/>
    <p:sldLayoutId id="2147483673" r:id="rId19"/>
    <p:sldLayoutId id="2147483655" r:id="rId20"/>
    <p:sldLayoutId id="2147483674" r:id="rId21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1800" b="1" kern="1200" cap="all" baseline="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rgbClr val="F5DB2E"/>
        </a:buClr>
        <a:buSzPct val="120000"/>
        <a:buFont typeface="Wingdings" pitchFamily="2" charset="2"/>
        <a:buNone/>
        <a:defRPr sz="1600" b="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Clr>
          <a:srgbClr val="F5DB2E"/>
        </a:buClr>
        <a:buSzPct val="120000"/>
        <a:buFont typeface="Wingdings" pitchFamily="2" charset="2"/>
        <a:buChar char="§"/>
        <a:defRPr sz="1600" b="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Clr>
          <a:srgbClr val="F5DB2E"/>
        </a:buClr>
        <a:buSzPct val="120000"/>
        <a:buFont typeface="Wingdings" pitchFamily="2" charset="2"/>
        <a:buChar char="§"/>
        <a:defRPr sz="1600" b="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Clr>
          <a:srgbClr val="F5DB2E"/>
        </a:buClr>
        <a:buSzPct val="120000"/>
        <a:buFont typeface="Wingdings" pitchFamily="2" charset="2"/>
        <a:buChar char="§"/>
        <a:defRPr sz="1600" b="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Clr>
          <a:srgbClr val="F5DB2E"/>
        </a:buClr>
        <a:buSzPct val="120000"/>
        <a:buFont typeface="Wingdings" pitchFamily="2" charset="2"/>
        <a:buChar char="§"/>
        <a:defRPr sz="1600" b="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 xmlns="">
        <p15:guide id="1" orient="horz" pos="2160" userDrawn="1">
          <p15:clr>
            <a:srgbClr val="F26B43"/>
          </p15:clr>
        </p15:guide>
        <p15:guide id="2" pos="288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s://investice.rb.cz/fileadmin/files/disclaimer_RBroker.pdf" TargetMode="Externa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3.jpeg"/><Relationship Id="rId5" Type="http://schemas.openxmlformats.org/officeDocument/2006/relationships/hyperlink" Target="https://www.google.com/url?sa=i&amp;rct=j&amp;q=&amp;esrc=s&amp;source=images&amp;cd=&amp;cad=rja&amp;uact=8&amp;ved=2ahUKEwjonPqb88TcAhXEVywKHXgmDN0QjRx6BAgBEAU&amp;url=https://www.sportbystep.cz/vlajka-cr-90x60-p13055&amp;psig=AOvVaw3CSqVht0pghpSEN_8g0A9T&amp;ust=1532973917599881" TargetMode="External"/><Relationship Id="rId4" Type="http://schemas.openxmlformats.org/officeDocument/2006/relationships/hyperlink" Target="https://www.google.com/imgres?imgurl=https://www.sportbystep.cz/files/products/images/normal/20581.jpg&amp;imgrefurl=https://www.sportbystep.cz/vlajka-cr-90x60-p13055&amp;docid=GB6BIunAkPzhAM&amp;tbnid=94hLC1g-NzfSiM:&amp;vet=1&amp;w=1024&amp;h=927&amp;safe=active&amp;bih=897&amp;biw=2000&amp;ved=0ahUKEwjAirz_8sTcAhWMjywKHQX0Dw4QMwg3KAYwBg&amp;iact=c&amp;ictx=1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7" Type="http://schemas.openxmlformats.org/officeDocument/2006/relationships/chart" Target="../charts/chart5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9.jpeg"/><Relationship Id="rId5" Type="http://schemas.openxmlformats.org/officeDocument/2006/relationships/hyperlink" Target="https://www.google.com/url?sa=i&amp;rct=j&amp;q=&amp;esrc=s&amp;source=images&amp;cd=&amp;cad=rja&amp;uact=8&amp;ved=2ahUKEwjBwse_msXcAhVBxoUKHRePAUAQjRx6BAgBEAU&amp;url=https://vlajky.heureka.cz/vlajka-francie-150cm-x-90cm/&amp;psig=AOvVaw1gjeyv4TUx6A5WfNgN28Wo&amp;ust=1532984517484276" TargetMode="External"/><Relationship Id="rId4" Type="http://schemas.openxmlformats.org/officeDocument/2006/relationships/chart" Target="../charts/char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sciencedirect.com/science/article/pii/S0014292100000325" TargetMode="External"/><Relationship Id="rId3" Type="http://schemas.openxmlformats.org/officeDocument/2006/relationships/hyperlink" Target="http://www.nber.org/papers/w5724" TargetMode="External"/><Relationship Id="rId7" Type="http://schemas.openxmlformats.org/officeDocument/2006/relationships/hyperlink" Target="ftp://repec.iza.org/RePEc/Discussionpaper/dp3723.pdf" TargetMode="External"/><Relationship Id="rId2" Type="http://schemas.openxmlformats.org/officeDocument/2006/relationships/hyperlink" Target="http://economics.mit.edu/files/3230" TargetMode="External"/><Relationship Id="rId1" Type="http://schemas.openxmlformats.org/officeDocument/2006/relationships/slideLayout" Target="../slideLayouts/slideLayout6.xml"/><Relationship Id="rId6" Type="http://schemas.openxmlformats.org/officeDocument/2006/relationships/hyperlink" Target="https://www.sciencedirect.com/science/article/abs/pii/S0927537103000927" TargetMode="External"/><Relationship Id="rId5" Type="http://schemas.openxmlformats.org/officeDocument/2006/relationships/hyperlink" Target="https://www.degrowth.info/en/catalogue-entry/friday-off-reducing-working-hours-in-europe/" TargetMode="External"/><Relationship Id="rId10" Type="http://schemas.openxmlformats.org/officeDocument/2006/relationships/image" Target="../media/image21.jpeg"/><Relationship Id="rId4" Type="http://schemas.openxmlformats.org/officeDocument/2006/relationships/hyperlink" Target="http://www.eprints.lse.ac.uk/20984" TargetMode="External"/><Relationship Id="rId9" Type="http://schemas.openxmlformats.org/officeDocument/2006/relationships/hyperlink" Target="https://neweconomics.org/uploads/files/f49406d81b9ed9c977_p1m6ibgje.pdf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3491880" y="2204864"/>
            <a:ext cx="5400600" cy="1470025"/>
          </a:xfrm>
        </p:spPr>
        <p:txBody>
          <a:bodyPr>
            <a:normAutofit/>
          </a:bodyPr>
          <a:lstStyle/>
          <a:p>
            <a:r>
              <a:rPr lang="cs-CZ" b="1" dirty="0"/>
              <a:t>#</a:t>
            </a:r>
            <a:r>
              <a:rPr lang="cs-CZ" b="1" dirty="0" err="1"/>
              <a:t>KonecDlouhéPráce</a:t>
            </a:r>
            <a:r>
              <a:rPr lang="cs-CZ" b="1" dirty="0"/>
              <a:t> v česku</a:t>
            </a:r>
            <a:r>
              <a:rPr lang="cs-CZ" dirty="0"/>
              <a:t/>
            </a:r>
            <a:br>
              <a:rPr lang="cs-CZ" dirty="0"/>
            </a:b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3347864" y="3933056"/>
            <a:ext cx="5472608" cy="1728192"/>
          </a:xfrm>
        </p:spPr>
        <p:txBody>
          <a:bodyPr>
            <a:normAutofit fontScale="92500"/>
          </a:bodyPr>
          <a:lstStyle/>
          <a:p>
            <a:r>
              <a:rPr lang="cs-CZ" dirty="0" err="1"/>
              <a:t>Economic</a:t>
            </a:r>
            <a:r>
              <a:rPr lang="cs-CZ" dirty="0"/>
              <a:t> </a:t>
            </a:r>
            <a:r>
              <a:rPr lang="cs-CZ" dirty="0" err="1"/>
              <a:t>Research</a:t>
            </a:r>
            <a:r>
              <a:rPr lang="cs-CZ" dirty="0"/>
              <a:t> </a:t>
            </a:r>
            <a:r>
              <a:rPr lang="cs-CZ" dirty="0" err="1"/>
              <a:t>Raiffeisenbank</a:t>
            </a:r>
            <a:r>
              <a:rPr lang="cs-CZ" dirty="0"/>
              <a:t> a.s.</a:t>
            </a:r>
          </a:p>
          <a:p>
            <a:endParaRPr lang="cs-CZ" dirty="0"/>
          </a:p>
          <a:p>
            <a:r>
              <a:rPr lang="cs-CZ" dirty="0"/>
              <a:t>Helena Horská, Jakub Červenka, Kristian </a:t>
            </a:r>
            <a:r>
              <a:rPr lang="cs-CZ" dirty="0" err="1"/>
              <a:t>Kredatus</a:t>
            </a:r>
            <a:r>
              <a:rPr lang="cs-CZ" dirty="0"/>
              <a:t> </a:t>
            </a:r>
          </a:p>
          <a:p>
            <a:endParaRPr lang="cs-CZ" dirty="0"/>
          </a:p>
          <a:p>
            <a:r>
              <a:rPr lang="cs-CZ" dirty="0"/>
              <a:t>srpen 2018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UPOZORNĚNÍ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indent="0" algn="just">
              <a:buNone/>
            </a:pPr>
            <a:r>
              <a:rPr lang="cs-CZ" sz="1100" dirty="0"/>
              <a:t>Všechny názory, prognózy a informace, včetně investičních doporučení a obchodní idejí, a jakékoliv ostatní údaje obsažené v tomto dokumentu jsou pouze informativní, nezávazné a představují názor </a:t>
            </a:r>
            <a:r>
              <a:rPr lang="cs-CZ" sz="1100" dirty="0" err="1"/>
              <a:t>Raiffeisenbank</a:t>
            </a:r>
            <a:r>
              <a:rPr lang="cs-CZ" sz="1100" dirty="0"/>
              <a:t> a.s. („RB“). Tento dokument nepředstavuje nabídku nákupu nebo prodeje jakéhokoli finančního aktiva nebo jiného finančního instrumentu. Dokument je určen výhradně pro potřeby adresáta a nesmí být kopírován a rozšiřován třetím osobám. RB doporučuje před učiněním jakéhokoli investičního rozhodnutí získání podrobných informací o zamýšlené investici nebo obchodu. RB vypracovala tento dokument s nejvyšší odbornou péčí a v dobré víře, avšak neručí za správnost jeho obsahu ani za jeho úplnost nebo přesnost. RB a RBI obecně zakazuje svým analytikům a osobám </a:t>
            </a:r>
            <a:r>
              <a:rPr lang="cs-CZ" sz="1100" dirty="0" err="1"/>
              <a:t>reportujícím</a:t>
            </a:r>
            <a:r>
              <a:rPr lang="cs-CZ" sz="1100" dirty="0"/>
              <a:t> analytikům být angažován v cenných papírech či jiných finančních instrumentech jakékoliv společnosti, kterou analytik pokrývá, pokud nabytí těchto finančních nástrojů nebylo předem projednáno s oddělením </a:t>
            </a:r>
            <a:r>
              <a:rPr lang="cs-CZ" sz="1100" dirty="0" err="1"/>
              <a:t>Compliance</a:t>
            </a:r>
            <a:r>
              <a:rPr lang="cs-CZ" sz="1100" dirty="0"/>
              <a:t> RB nebo RBI. RB nenese žádnou odpovědnost za jakékoliv škody nebo ušlý zisk způsobené jakýmkoliv třetím osobám použitím informací a údajů obsažených v tomto dokumentu. Investiční doporučení šířená týmem Ekonomický výzkum a jeho pracovníky, jakož i modelová portfolia, obchodní ideje, názory a prognózy jsou pouze obecné a určené pro veřejnost a nikoli individualizované ani určené pro konkrétní osoby v konkrétní finanční situaci a nejsou tedy službou investičního poradenství ve smyslu zákona č. 256/2004 Sb., o podnikání na kapitálovém trhu, ve znění pozdějších předpisů. Tento dokument není určen pro retailové investory podle pravidel dohledových orgánů Spojeného království a neměl by jim být rozšiřován. Dokument nesmí být rozšiřován nebo distribuován do USA nebo Kanady nebo jejich teritorií; rovněž nesmí být distribuován občanům USA a Kanady. Úplnou informaci podle Nařízení (EU) 596/2014 o zneužívání trhu a Prováděcího nařízení (EU) 2016/958 dle vyhlášky č. 114/2006 Sb., o poctivé prezentaci investičních doporučení, naleznete na webové stránce </a:t>
            </a:r>
            <a:r>
              <a:rPr lang="cs-CZ" sz="1100" dirty="0" err="1"/>
              <a:t>Raiffeisenbank</a:t>
            </a:r>
            <a:r>
              <a:rPr lang="cs-CZ" sz="1100" dirty="0"/>
              <a:t> a.s. v sekci Analýzy – </a:t>
            </a:r>
            <a:r>
              <a:rPr lang="cs-CZ" sz="1100" dirty="0" err="1"/>
              <a:t>Disclaimer</a:t>
            </a:r>
            <a:r>
              <a:rPr lang="cs-CZ" sz="1100" dirty="0"/>
              <a:t>, viz </a:t>
            </a:r>
            <a:r>
              <a:rPr lang="cs-CZ" sz="1100" u="sng" dirty="0">
                <a:hlinkClick r:id="rId2"/>
              </a:rPr>
              <a:t>https://investice.rb.cz/</a:t>
            </a:r>
            <a:r>
              <a:rPr lang="cs-CZ" sz="1100" u="sng" dirty="0" err="1">
                <a:hlinkClick r:id="rId2"/>
              </a:rPr>
              <a:t>fileadmin</a:t>
            </a:r>
            <a:r>
              <a:rPr lang="cs-CZ" sz="1100" u="sng" dirty="0">
                <a:hlinkClick r:id="rId2"/>
              </a:rPr>
              <a:t>/</a:t>
            </a:r>
            <a:r>
              <a:rPr lang="cs-CZ" sz="1100" u="sng" dirty="0" err="1">
                <a:hlinkClick r:id="rId2"/>
              </a:rPr>
              <a:t>files</a:t>
            </a:r>
            <a:r>
              <a:rPr lang="cs-CZ" sz="1100" u="sng" dirty="0">
                <a:hlinkClick r:id="rId2"/>
              </a:rPr>
              <a:t>/disclaimer_RBroker.pdf</a:t>
            </a:r>
            <a:r>
              <a:rPr lang="cs-CZ" sz="1100" dirty="0"/>
              <a:t>. Dohledovým orgánem pro </a:t>
            </a:r>
            <a:r>
              <a:rPr lang="cs-CZ" sz="1100" dirty="0" err="1"/>
              <a:t>Raiffeisenbank</a:t>
            </a:r>
            <a:r>
              <a:rPr lang="cs-CZ" sz="1100" dirty="0"/>
              <a:t> a.s. je Česká národní banka, Na Příkopě 28, Praha 1.</a:t>
            </a:r>
          </a:p>
          <a:p>
            <a:pPr indent="0" algn="just">
              <a:buNone/>
            </a:pPr>
            <a:endParaRPr lang="cs-CZ" sz="1100" dirty="0"/>
          </a:p>
          <a:p>
            <a:pPr indent="0" algn="just">
              <a:buNone/>
            </a:pPr>
            <a:r>
              <a:rPr lang="cs-CZ" sz="1100" dirty="0"/>
              <a:t>Autoři: Helena Horská, Jakub Červenka </a:t>
            </a:r>
            <a:r>
              <a:rPr lang="cs-CZ" sz="1100" dirty="0" err="1"/>
              <a:t>Economic</a:t>
            </a:r>
            <a:r>
              <a:rPr lang="cs-CZ" sz="1100" dirty="0"/>
              <a:t> </a:t>
            </a:r>
            <a:r>
              <a:rPr lang="cs-CZ" sz="1100" dirty="0" err="1"/>
              <a:t>Research</a:t>
            </a:r>
            <a:r>
              <a:rPr lang="cs-CZ" sz="1100" dirty="0"/>
              <a:t> </a:t>
            </a:r>
            <a:r>
              <a:rPr lang="cs-CZ" sz="1100" dirty="0" err="1"/>
              <a:t>Raiffeisenbank</a:t>
            </a:r>
            <a:r>
              <a:rPr lang="cs-CZ" sz="1100" dirty="0"/>
              <a:t> a.s.</a:t>
            </a:r>
          </a:p>
          <a:p>
            <a:pPr indent="0" algn="just">
              <a:buNone/>
            </a:pPr>
            <a:endParaRPr lang="cs-CZ" sz="1100" dirty="0"/>
          </a:p>
          <a:p>
            <a:pPr indent="0" algn="just">
              <a:buNone/>
            </a:pPr>
            <a:r>
              <a:rPr lang="cs-CZ" sz="1100" dirty="0"/>
              <a:t>Editor: Kristian </a:t>
            </a:r>
            <a:r>
              <a:rPr lang="cs-CZ" sz="1100" dirty="0" err="1"/>
              <a:t>Kredatus</a:t>
            </a:r>
            <a:endParaRPr lang="cs-CZ" sz="1100" dirty="0"/>
          </a:p>
          <a:p>
            <a:pPr indent="0" algn="just">
              <a:buNone/>
            </a:pPr>
            <a:endParaRPr lang="cs-CZ" sz="1100" dirty="0"/>
          </a:p>
          <a:p>
            <a:pPr indent="0" algn="just">
              <a:buNone/>
            </a:pPr>
            <a:r>
              <a:rPr lang="cs-CZ" sz="1100" dirty="0"/>
              <a:t>Datum zveřejnění: 1. </a:t>
            </a:r>
            <a:r>
              <a:rPr lang="cs-CZ" sz="1100" dirty="0" err="1"/>
              <a:t>sprna</a:t>
            </a:r>
            <a:r>
              <a:rPr lang="cs-CZ" sz="1100" dirty="0"/>
              <a:t> 2018 9:30</a:t>
            </a:r>
          </a:p>
          <a:p>
            <a:pPr indent="0">
              <a:buNone/>
            </a:pPr>
            <a:endParaRPr lang="cs-C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D4B5FF-EFB1-4735-9F78-BE0143DE0338}" type="slidenum">
              <a:rPr lang="cs-CZ" smtClean="0"/>
              <a:pPr/>
              <a:t>10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314863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Shape 135"/>
          <p:cNvSpPr>
            <a:spLocks noGrp="1"/>
          </p:cNvSpPr>
          <p:nvPr>
            <p:ph type="title"/>
          </p:nvPr>
        </p:nvSpPr>
        <p:spPr>
          <a:xfrm>
            <a:off x="457199" y="404664"/>
            <a:ext cx="6995122" cy="576065"/>
          </a:xfrm>
          <a:prstGeom prst="rect">
            <a:avLst/>
          </a:prstGeom>
        </p:spPr>
        <p:txBody>
          <a:bodyPr/>
          <a:lstStyle/>
          <a:p>
            <a:pPr lvl="0">
              <a:defRPr b="0" cap="none">
                <a:solidFill>
                  <a:srgbClr val="000000"/>
                </a:solidFill>
              </a:defRPr>
            </a:pPr>
            <a:r>
              <a:rPr lang="cs-CZ" b="1" cap="all" dirty="0">
                <a:solidFill>
                  <a:srgbClr val="303030"/>
                </a:solidFill>
              </a:rPr>
              <a:t>Zkrácení pracovní doby - iniciativa odborů?</a:t>
            </a:r>
          </a:p>
        </p:txBody>
      </p:sp>
      <p:sp>
        <p:nvSpPr>
          <p:cNvPr id="136" name="Shape 136"/>
          <p:cNvSpPr>
            <a:spLocks noGrp="1"/>
          </p:cNvSpPr>
          <p:nvPr>
            <p:ph type="body" idx="1"/>
          </p:nvPr>
        </p:nvSpPr>
        <p:spPr>
          <a:xfrm>
            <a:off x="457199" y="1340767"/>
            <a:ext cx="4109295" cy="5328594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189697" lvl="0" indent="-189697" defTabSz="786384">
              <a:spcBef>
                <a:spcPts val="100"/>
              </a:spcBef>
              <a:buClrTx/>
              <a:buSzPct val="100000"/>
              <a:buFontTx/>
              <a:buChar char="•"/>
              <a:defRPr sz="1800">
                <a:solidFill>
                  <a:srgbClr val="000000"/>
                </a:solidFill>
              </a:defRPr>
            </a:pPr>
            <a:r>
              <a:rPr lang="cs-CZ" dirty="0">
                <a:ea typeface="Futura"/>
                <a:sym typeface="Futura"/>
              </a:rPr>
              <a:t>Priority ČMKOS: zkrácení pracovního  týdne ze 40 hodin týdně na 37,5 hodiny během 4 let→ o půl hodiny kratší pracovní doba.</a:t>
            </a:r>
          </a:p>
          <a:p>
            <a:pPr marL="189697" lvl="0" indent="-189697" defTabSz="786384">
              <a:spcBef>
                <a:spcPts val="100"/>
              </a:spcBef>
              <a:buClrTx/>
              <a:buSzPct val="100000"/>
              <a:buFontTx/>
              <a:buChar char="•"/>
              <a:defRPr sz="1800">
                <a:solidFill>
                  <a:srgbClr val="000000"/>
                </a:solidFill>
              </a:defRPr>
            </a:pPr>
            <a:r>
              <a:rPr lang="cs-CZ" dirty="0">
                <a:ea typeface="Futura"/>
                <a:sym typeface="Futura"/>
              </a:rPr>
              <a:t>Průzkum ČMKOS: zhruba 77 % firem, kde působí odbory, již zavedlo kratší pracovní dobu (37,5 hod).</a:t>
            </a:r>
          </a:p>
          <a:p>
            <a:pPr marL="189697" lvl="0" indent="-189697" defTabSz="786384">
              <a:spcBef>
                <a:spcPts val="100"/>
              </a:spcBef>
              <a:buClrTx/>
              <a:buSzPct val="100000"/>
              <a:buFontTx/>
              <a:buChar char="•"/>
              <a:defRPr sz="1800">
                <a:solidFill>
                  <a:srgbClr val="000000"/>
                </a:solidFill>
              </a:defRPr>
            </a:pPr>
            <a:endParaRPr lang="cs-CZ" dirty="0">
              <a:ea typeface="Futura"/>
              <a:sym typeface="Futura"/>
            </a:endParaRPr>
          </a:p>
          <a:p>
            <a:pPr marL="189697" lvl="0" indent="-189697" defTabSz="786384">
              <a:spcBef>
                <a:spcPts val="100"/>
              </a:spcBef>
              <a:buClrTx/>
              <a:buSzPct val="100000"/>
              <a:buFontTx/>
              <a:buChar char="•"/>
              <a:defRPr sz="1800">
                <a:solidFill>
                  <a:srgbClr val="000000"/>
                </a:solidFill>
              </a:defRPr>
            </a:pPr>
            <a:r>
              <a:rPr lang="cs-CZ" dirty="0">
                <a:ea typeface="Futura"/>
                <a:sym typeface="Futura"/>
              </a:rPr>
              <a:t>Kampaň #</a:t>
            </a:r>
            <a:r>
              <a:rPr lang="cs-CZ" dirty="0" err="1">
                <a:ea typeface="Futura"/>
                <a:sym typeface="Futura"/>
              </a:rPr>
              <a:t>KonecDlouhéPráce</a:t>
            </a:r>
            <a:r>
              <a:rPr lang="cs-CZ" dirty="0">
                <a:ea typeface="Futura"/>
                <a:sym typeface="Futura"/>
              </a:rPr>
              <a:t> odsouzena k úspěchu?</a:t>
            </a:r>
          </a:p>
          <a:p>
            <a:pPr lvl="1" indent="0" defTabSz="786384">
              <a:spcBef>
                <a:spcPts val="100"/>
              </a:spcBef>
              <a:buClrTx/>
              <a:buSzPct val="100000"/>
              <a:buNone/>
              <a:defRPr sz="1800">
                <a:solidFill>
                  <a:srgbClr val="000000"/>
                </a:solidFill>
              </a:defRPr>
            </a:pPr>
            <a:endParaRPr lang="cs-CZ" dirty="0">
              <a:ea typeface="Futura"/>
              <a:sym typeface="Futura"/>
            </a:endParaRPr>
          </a:p>
          <a:p>
            <a:pPr marL="541338" lvl="1" indent="0" defTabSz="786384">
              <a:spcBef>
                <a:spcPts val="100"/>
              </a:spcBef>
              <a:buClrTx/>
              <a:buSzPct val="100000"/>
              <a:buNone/>
              <a:defRPr sz="1800">
                <a:solidFill>
                  <a:srgbClr val="000000"/>
                </a:solidFill>
              </a:defRPr>
            </a:pPr>
            <a:r>
              <a:rPr lang="cs-CZ" b="1" dirty="0">
                <a:ea typeface="Futura"/>
                <a:sym typeface="Futura"/>
              </a:rPr>
              <a:t>Česko (2017) </a:t>
            </a:r>
          </a:p>
          <a:p>
            <a:pPr marL="613410" lvl="1" defTabSz="786384">
              <a:spcBef>
                <a:spcPts val="100"/>
              </a:spcBef>
              <a:buClrTx/>
              <a:buSzPct val="100000"/>
              <a:buFont typeface="Futura" panose="00000400000000000000" pitchFamily="2" charset="0"/>
              <a:buChar char="-"/>
              <a:defRPr sz="1800">
                <a:solidFill>
                  <a:srgbClr val="000000"/>
                </a:solidFill>
              </a:defRPr>
            </a:pPr>
            <a:r>
              <a:rPr lang="cs-CZ" dirty="0">
                <a:ea typeface="Futura"/>
                <a:sym typeface="Futura"/>
              </a:rPr>
              <a:t>zaměstnaní 	40,1 h</a:t>
            </a:r>
          </a:p>
          <a:p>
            <a:pPr marL="613410" lvl="1" defTabSz="786384">
              <a:spcBef>
                <a:spcPts val="100"/>
              </a:spcBef>
              <a:buClrTx/>
              <a:buSzPct val="100000"/>
              <a:buFont typeface="Futura" panose="00000400000000000000" pitchFamily="2" charset="0"/>
              <a:buChar char="-"/>
              <a:defRPr sz="1800">
                <a:solidFill>
                  <a:srgbClr val="000000"/>
                </a:solidFill>
              </a:defRPr>
            </a:pPr>
            <a:r>
              <a:rPr lang="cs-CZ" dirty="0">
                <a:ea typeface="Futura"/>
                <a:sym typeface="Futura"/>
              </a:rPr>
              <a:t>zaměstnanci 	39,3 h</a:t>
            </a:r>
          </a:p>
          <a:p>
            <a:pPr marL="613410" lvl="1" defTabSz="786384">
              <a:spcBef>
                <a:spcPts val="100"/>
              </a:spcBef>
              <a:buClrTx/>
              <a:buSzPct val="100000"/>
              <a:buFont typeface="Futura" panose="00000400000000000000" pitchFamily="2" charset="0"/>
              <a:buChar char="-"/>
              <a:defRPr sz="1800">
                <a:solidFill>
                  <a:srgbClr val="000000"/>
                </a:solidFill>
              </a:defRPr>
            </a:pPr>
            <a:r>
              <a:rPr lang="cs-CZ" dirty="0">
                <a:ea typeface="Futura"/>
                <a:sym typeface="Futura"/>
              </a:rPr>
              <a:t>OSVČ 		44,1h </a:t>
            </a:r>
          </a:p>
          <a:p>
            <a:pPr marL="0" lvl="1" indent="196596" defTabSz="786384">
              <a:spcBef>
                <a:spcPts val="100"/>
              </a:spcBef>
              <a:buClrTx/>
              <a:buSzTx/>
              <a:buFontTx/>
              <a:buNone/>
              <a:defRPr sz="1800">
                <a:solidFill>
                  <a:srgbClr val="000000"/>
                </a:solidFill>
              </a:defRPr>
            </a:pPr>
            <a:endParaRPr lang="cs-CZ" dirty="0">
              <a:ea typeface="Futura"/>
              <a:sym typeface="Futura"/>
            </a:endParaRPr>
          </a:p>
          <a:p>
            <a:pPr marL="0" lvl="1" indent="196596" defTabSz="786384">
              <a:spcBef>
                <a:spcPts val="100"/>
              </a:spcBef>
              <a:buClrTx/>
              <a:buSzTx/>
              <a:buFontTx/>
              <a:buNone/>
              <a:defRPr sz="1800">
                <a:solidFill>
                  <a:srgbClr val="000000"/>
                </a:solidFill>
              </a:defRPr>
            </a:pPr>
            <a:r>
              <a:rPr lang="cs-CZ" b="1" dirty="0">
                <a:solidFill>
                  <a:srgbClr val="FFC000"/>
                </a:solidFill>
                <a:ea typeface="Futura"/>
                <a:sym typeface="Futura"/>
              </a:rPr>
              <a:t>#</a:t>
            </a:r>
            <a:r>
              <a:rPr lang="cs-CZ" b="1" dirty="0" err="1">
                <a:solidFill>
                  <a:srgbClr val="FFC000"/>
                </a:solidFill>
                <a:ea typeface="Futura"/>
                <a:sym typeface="Futura"/>
              </a:rPr>
              <a:t>KonecDlouhéPráce</a:t>
            </a:r>
            <a:endParaRPr lang="cs-CZ" b="1" dirty="0">
              <a:solidFill>
                <a:srgbClr val="FFC000"/>
              </a:solidFill>
              <a:ea typeface="Futura"/>
              <a:sym typeface="Futura"/>
            </a:endParaRPr>
          </a:p>
        </p:txBody>
      </p:sp>
      <p:sp>
        <p:nvSpPr>
          <p:cNvPr id="137" name="Shape 137"/>
          <p:cNvSpPr>
            <a:spLocks noGrp="1"/>
          </p:cNvSpPr>
          <p:nvPr>
            <p:ph type="sldNum" sz="quarter" idx="4294967295"/>
          </p:nvPr>
        </p:nvSpPr>
        <p:spPr>
          <a:xfrm>
            <a:off x="8192975" y="6046726"/>
            <a:ext cx="442393" cy="226986"/>
          </a:xfrm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>
            <a:normAutofit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fld id="{86CB4B4D-7CA3-9044-876B-883B54F8677D}" type="slidenum">
              <a:rPr sz="1000">
                <a:solidFill>
                  <a:srgbClr val="303030"/>
                </a:solidFill>
              </a:rPr>
              <a:t>2</a:t>
            </a:fld>
            <a:endParaRPr sz="1000">
              <a:solidFill>
                <a:srgbClr val="303030"/>
              </a:solidFill>
            </a:endParaRPr>
          </a:p>
        </p:txBody>
      </p:sp>
      <p:pic>
        <p:nvPicPr>
          <p:cNvPr id="138" name="Odbory-Středula-ČMKOS-robot-zmenšený-e1525206910504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724128" y="1340768"/>
            <a:ext cx="2198433" cy="2520280"/>
          </a:xfrm>
          <a:prstGeom prst="rect">
            <a:avLst/>
          </a:prstGeom>
          <a:ln w="12700">
            <a:solidFill/>
            <a:miter lim="400000"/>
          </a:ln>
          <a:effectLst>
            <a:outerShdw blurRad="355600" rotWithShape="0">
              <a:srgbClr val="000000">
                <a:alpha val="75000"/>
              </a:srgbClr>
            </a:outerShdw>
          </a:effectLst>
        </p:spPr>
      </p:pic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49471835"/>
              </p:ext>
            </p:extLst>
          </p:nvPr>
        </p:nvGraphicFramePr>
        <p:xfrm>
          <a:off x="5434250" y="4077072"/>
          <a:ext cx="2778188" cy="23042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AutoShape 2" descr="Výsledek obrázku pro VLAJKA čr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3" name="AutoShape 4" descr="Související obrázek">
            <a:hlinkClick r:id="rId4"/>
          </p:cNvPr>
          <p:cNvSpPr>
            <a:spLocks noChangeAspect="1" noChangeArrowheads="1"/>
          </p:cNvSpPr>
          <p:nvPr/>
        </p:nvSpPr>
        <p:spPr bwMode="auto">
          <a:xfrm>
            <a:off x="38100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pic>
        <p:nvPicPr>
          <p:cNvPr id="2054" name="Picture 6" descr="Výsledek obrázku pro VLAJKA čr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995" y="4695391"/>
            <a:ext cx="364812" cy="3302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265622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8087" y="3861048"/>
            <a:ext cx="1333250" cy="1969194"/>
          </a:xfrm>
          <a:prstGeom prst="rect">
            <a:avLst/>
          </a:prstGeom>
          <a:ln w="12700">
            <a:solidFill/>
            <a:miter lim="400000"/>
          </a:ln>
          <a:effectLst>
            <a:outerShdw blurRad="355600" rotWithShape="0">
              <a:srgbClr val="000000">
                <a:alpha val="7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7" name="Rounded Rectangle 6"/>
          <p:cNvSpPr/>
          <p:nvPr/>
        </p:nvSpPr>
        <p:spPr>
          <a:xfrm>
            <a:off x="467544" y="1340768"/>
            <a:ext cx="6912768" cy="936104"/>
          </a:xfrm>
          <a:prstGeom prst="roundRect">
            <a:avLst/>
          </a:prstGeom>
          <a:solidFill>
            <a:schemeClr val="accent5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Volání po kratší pracovní době je staré jako (moderní) ekonomie sama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/>
              <a:t>Adam Smith (2.polovina 18. stol.) </a:t>
            </a:r>
          </a:p>
          <a:p>
            <a:pPr indent="0">
              <a:buNone/>
            </a:pPr>
            <a:r>
              <a:rPr lang="cs-CZ" i="1" dirty="0"/>
              <a:t>„Ten, kdo pracuje s mírou tak, </a:t>
            </a:r>
            <a:r>
              <a:rPr lang="cs-CZ" b="1" i="1" dirty="0"/>
              <a:t>aby mohl pracovat trvale</a:t>
            </a:r>
            <a:r>
              <a:rPr lang="cs-CZ" i="1" dirty="0"/>
              <a:t>, se nejen udržuje zdravý déle, ale v průběhu roku </a:t>
            </a:r>
            <a:r>
              <a:rPr lang="cs-CZ" b="1" i="1" dirty="0"/>
              <a:t>vykoná největší množství práce</a:t>
            </a:r>
            <a:r>
              <a:rPr lang="cs-CZ" i="1" dirty="0"/>
              <a:t>.“</a:t>
            </a:r>
          </a:p>
          <a:p>
            <a:pPr indent="0">
              <a:buNone/>
            </a:pPr>
            <a:endParaRPr lang="cs-CZ" i="1" dirty="0"/>
          </a:p>
          <a:p>
            <a:pPr marL="285750" indent="-285750"/>
            <a:r>
              <a:rPr lang="en-US" dirty="0"/>
              <a:t>B</a:t>
            </a:r>
            <a:r>
              <a:rPr lang="cs-CZ" dirty="0" err="1"/>
              <a:t>ertrand</a:t>
            </a:r>
            <a:r>
              <a:rPr lang="cs-CZ" dirty="0"/>
              <a:t> Russell (1932) </a:t>
            </a:r>
          </a:p>
          <a:p>
            <a:pPr indent="0">
              <a:buNone/>
            </a:pPr>
            <a:r>
              <a:rPr lang="cs-CZ" dirty="0"/>
              <a:t>„</a:t>
            </a:r>
            <a:r>
              <a:rPr lang="cs-CZ" i="1" dirty="0"/>
              <a:t>Pokud by společnost byla lépe řízena, každý průměrný člověk by musel </a:t>
            </a:r>
            <a:r>
              <a:rPr lang="cs-CZ" b="1" i="1" dirty="0"/>
              <a:t>pracovat jen 4 hodiny denně</a:t>
            </a:r>
            <a:r>
              <a:rPr lang="cs-CZ" i="1" dirty="0"/>
              <a:t>. Tak krátký pracovní den by poskytl lidem všechny základní potřeby a životní komfort. Po zbytek dne by se mohli věnovat vědě, malování a psaní</a:t>
            </a:r>
            <a:r>
              <a:rPr lang="cs-CZ" dirty="0"/>
              <a:t>.“</a:t>
            </a:r>
          </a:p>
          <a:p>
            <a:pPr indent="0">
              <a:buNone/>
            </a:pPr>
            <a:endParaRPr lang="cs-CZ" i="1" dirty="0"/>
          </a:p>
          <a:p>
            <a:r>
              <a:rPr lang="cs-CZ" dirty="0"/>
              <a:t>John </a:t>
            </a:r>
            <a:r>
              <a:rPr lang="cs-CZ" dirty="0" err="1"/>
              <a:t>Maynard</a:t>
            </a:r>
            <a:r>
              <a:rPr lang="cs-CZ" dirty="0"/>
              <a:t> </a:t>
            </a:r>
            <a:r>
              <a:rPr lang="cs-CZ" dirty="0" err="1"/>
              <a:t>Keynes</a:t>
            </a:r>
            <a:r>
              <a:rPr lang="cs-CZ" dirty="0"/>
              <a:t> (1930)</a:t>
            </a:r>
          </a:p>
          <a:p>
            <a:pPr indent="0">
              <a:buNone/>
            </a:pPr>
            <a:r>
              <a:rPr lang="cs-CZ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cs-CZ" i="1" dirty="0"/>
              <a:t>„(V budoucnu) bychom měli sami sobě věnovat více času, mnohem více, než si dnes dopřávají ti nejbohatší z nás a s radostí budeme pracovat jen na krátkých úkonech a malých dílech. Měli bychom usilovat o to, aby se to málo práce co nejšíře rozprostřelo a co nejvíce sdílelo. Tříhodinové směny, čili </a:t>
            </a:r>
            <a:r>
              <a:rPr lang="cs-CZ" b="1" i="1" dirty="0"/>
              <a:t>patnáctihodinový pracovní týden ten problém vyřeší na dlouhou dobu</a:t>
            </a:r>
            <a:r>
              <a:rPr lang="cs-CZ" i="1" dirty="0"/>
              <a:t>.“</a:t>
            </a: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D4B5FF-EFB1-4735-9F78-BE0143DE0338}" type="slidenum">
              <a:rPr lang="cs-CZ" smtClean="0"/>
              <a:pPr/>
              <a:t>3</a:t>
            </a:fld>
            <a:endParaRPr lang="cs-CZ" dirty="0"/>
          </a:p>
        </p:txBody>
      </p:sp>
      <p:sp>
        <p:nvSpPr>
          <p:cNvPr id="5" name="Rectangle 4"/>
          <p:cNvSpPr/>
          <p:nvPr/>
        </p:nvSpPr>
        <p:spPr>
          <a:xfrm>
            <a:off x="467544" y="6237312"/>
            <a:ext cx="237436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lvl="1" indent="196596" defTabSz="786384">
              <a:spcBef>
                <a:spcPts val="100"/>
              </a:spcBef>
              <a:buClrTx/>
              <a:buSzTx/>
              <a:buFontTx/>
              <a:buNone/>
              <a:defRPr sz="1800">
                <a:solidFill>
                  <a:srgbClr val="000000"/>
                </a:solidFill>
              </a:defRPr>
            </a:pPr>
            <a:r>
              <a:rPr lang="cs-CZ" sz="1600" b="1" dirty="0">
                <a:solidFill>
                  <a:srgbClr val="FFC000"/>
                </a:solidFill>
                <a:ea typeface="Futura"/>
                <a:sym typeface="Futura"/>
              </a:rPr>
              <a:t>#</a:t>
            </a:r>
            <a:r>
              <a:rPr lang="cs-CZ" sz="1600" b="1" dirty="0" err="1">
                <a:solidFill>
                  <a:srgbClr val="FFC000"/>
                </a:solidFill>
                <a:ea typeface="Futura"/>
                <a:sym typeface="Futura"/>
              </a:rPr>
              <a:t>KonecDlouhéPráce</a:t>
            </a:r>
            <a:endParaRPr lang="cs-CZ" sz="1600" b="1" dirty="0">
              <a:solidFill>
                <a:srgbClr val="FFC000"/>
              </a:solidFill>
              <a:ea typeface="Futura"/>
              <a:sym typeface="Futura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508315" y="2420888"/>
            <a:ext cx="6912768" cy="1512168"/>
          </a:xfrm>
          <a:prstGeom prst="roundRect">
            <a:avLst/>
          </a:prstGeom>
          <a:solidFill>
            <a:schemeClr val="accent1">
              <a:alpha val="3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" name="Rounded Rectangle 7"/>
          <p:cNvSpPr/>
          <p:nvPr/>
        </p:nvSpPr>
        <p:spPr>
          <a:xfrm>
            <a:off x="467544" y="4077072"/>
            <a:ext cx="6984776" cy="1944216"/>
          </a:xfrm>
          <a:prstGeom prst="roundRect">
            <a:avLst/>
          </a:prstGeom>
          <a:solidFill>
            <a:srgbClr val="575757">
              <a:alpha val="55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9" name="TextBox 8"/>
          <p:cNvSpPr txBox="1"/>
          <p:nvPr/>
        </p:nvSpPr>
        <p:spPr>
          <a:xfrm rot="20735424">
            <a:off x="4914946" y="5661788"/>
            <a:ext cx="4142398" cy="646331"/>
          </a:xfrm>
          <a:prstGeom prst="rect">
            <a:avLst/>
          </a:prstGeom>
          <a:solidFill>
            <a:srgbClr val="FFEE00"/>
          </a:solidFill>
        </p:spPr>
        <p:txBody>
          <a:bodyPr wrap="square" rtlCol="0">
            <a:spAutoFit/>
          </a:bodyPr>
          <a:lstStyle/>
          <a:p>
            <a:r>
              <a:rPr lang="cs-CZ" b="1" dirty="0">
                <a:solidFill>
                  <a:srgbClr val="FF0000"/>
                </a:solidFill>
              </a:rPr>
              <a:t>T. </a:t>
            </a:r>
            <a:r>
              <a:rPr lang="cs-CZ" b="1" dirty="0" err="1">
                <a:solidFill>
                  <a:srgbClr val="FF0000"/>
                </a:solidFill>
              </a:rPr>
              <a:t>Ferriss</a:t>
            </a:r>
            <a:r>
              <a:rPr lang="cs-CZ" b="1" dirty="0">
                <a:solidFill>
                  <a:srgbClr val="FF0000"/>
                </a:solidFill>
              </a:rPr>
              <a:t>: 4HODINOVÝ PRACOVNÍ TÝDEN (2007)</a:t>
            </a:r>
          </a:p>
        </p:txBody>
      </p:sp>
      <p:pic>
        <p:nvPicPr>
          <p:cNvPr id="10" name="DjFgGe5XoAEwRR0.jpg-large.jp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632045" y="1808820"/>
            <a:ext cx="1349292" cy="1647013"/>
          </a:xfrm>
          <a:prstGeom prst="rect">
            <a:avLst/>
          </a:prstGeom>
          <a:ln w="12700">
            <a:solidFill/>
            <a:miter lim="400000"/>
          </a:ln>
          <a:effectLst>
            <a:outerShdw blurRad="355600" rotWithShape="0">
              <a:srgbClr val="000000">
                <a:alpha val="75000"/>
              </a:srgbClr>
            </a:outerShdw>
          </a:effec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Historické příklady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340768"/>
            <a:ext cx="8579296" cy="5256584"/>
          </a:xfrm>
        </p:spPr>
        <p:txBody>
          <a:bodyPr>
            <a:normAutofit fontScale="47500" lnSpcReduction="20000"/>
          </a:bodyPr>
          <a:lstStyle/>
          <a:p>
            <a:pPr indent="0">
              <a:buNone/>
            </a:pPr>
            <a:endParaRPr lang="cs-CZ" b="1" dirty="0"/>
          </a:p>
          <a:p>
            <a:pPr indent="0">
              <a:buNone/>
            </a:pPr>
            <a:r>
              <a:rPr lang="cs-CZ" sz="2500" b="1" dirty="0"/>
              <a:t>„ÚŘEDNĚ“ aneb „ZE SHORA“– z rozhodnutí státu   </a:t>
            </a:r>
          </a:p>
          <a:p>
            <a:pPr indent="0">
              <a:buNone/>
            </a:pPr>
            <a:endParaRPr lang="cs-CZ" dirty="0"/>
          </a:p>
          <a:p>
            <a:pPr indent="0">
              <a:lnSpc>
                <a:spcPct val="170000"/>
              </a:lnSpc>
              <a:buNone/>
              <a:tabLst>
                <a:tab pos="1258888" algn="l"/>
                <a:tab pos="3051175" algn="l"/>
                <a:tab pos="3676650" algn="l"/>
              </a:tabLst>
            </a:pPr>
            <a:r>
              <a:rPr lang="cs-CZ" sz="2100" dirty="0"/>
              <a:t>1973 	Velká Británie:		z 5  </a:t>
            </a:r>
            <a:r>
              <a:rPr lang="cs-CZ" sz="2100" dirty="0">
                <a:sym typeface="Symbol"/>
              </a:rPr>
              <a:t> 3 pracovní dny (dočasně)</a:t>
            </a:r>
            <a:endParaRPr lang="cs-CZ" sz="2100" dirty="0"/>
          </a:p>
          <a:p>
            <a:pPr indent="0">
              <a:lnSpc>
                <a:spcPct val="170000"/>
              </a:lnSpc>
              <a:buNone/>
              <a:tabLst>
                <a:tab pos="1258888" algn="l"/>
                <a:tab pos="3051175" algn="l"/>
              </a:tabLst>
            </a:pPr>
            <a:r>
              <a:rPr lang="cs-CZ" sz="2100" dirty="0"/>
              <a:t>1982</a:t>
            </a:r>
            <a:r>
              <a:rPr lang="en-US" sz="2100" dirty="0"/>
              <a:t> </a:t>
            </a:r>
            <a:r>
              <a:rPr lang="cs-CZ" sz="2100" dirty="0"/>
              <a:t>	</a:t>
            </a:r>
            <a:r>
              <a:rPr lang="en-US" sz="2100" dirty="0"/>
              <a:t>Francie  </a:t>
            </a:r>
            <a:r>
              <a:rPr lang="cs-CZ" sz="2100" dirty="0"/>
              <a:t>		z 40 </a:t>
            </a:r>
            <a:r>
              <a:rPr lang="cs-CZ" sz="2100" dirty="0">
                <a:sym typeface="Symbol"/>
              </a:rPr>
              <a:t> </a:t>
            </a:r>
            <a:r>
              <a:rPr lang="cs-CZ" sz="2100" dirty="0"/>
              <a:t>39 hod pracovní týden</a:t>
            </a:r>
          </a:p>
          <a:p>
            <a:pPr indent="0">
              <a:lnSpc>
                <a:spcPct val="170000"/>
              </a:lnSpc>
              <a:buNone/>
              <a:tabLst>
                <a:tab pos="1258888" algn="l"/>
                <a:tab pos="3051175" algn="l"/>
              </a:tabLst>
            </a:pPr>
            <a:r>
              <a:rPr lang="cs-CZ" sz="2100" dirty="0"/>
              <a:t>1988 	Brazílie 		z 48 </a:t>
            </a:r>
            <a:r>
              <a:rPr lang="cs-CZ" sz="2100" dirty="0">
                <a:sym typeface="Symbol"/>
              </a:rPr>
              <a:t></a:t>
            </a:r>
            <a:r>
              <a:rPr lang="cs-CZ" sz="2100" dirty="0"/>
              <a:t> 44 hod</a:t>
            </a:r>
          </a:p>
          <a:p>
            <a:pPr indent="0">
              <a:lnSpc>
                <a:spcPct val="170000"/>
              </a:lnSpc>
              <a:buNone/>
              <a:tabLst>
                <a:tab pos="1258888" algn="l"/>
                <a:tab pos="3051175" algn="l"/>
              </a:tabLst>
            </a:pPr>
            <a:r>
              <a:rPr lang="cs-CZ" sz="2100" dirty="0"/>
              <a:t>80. léta 20. stol.	Švédsko 		5% snížení pracovní doby</a:t>
            </a:r>
          </a:p>
          <a:p>
            <a:pPr indent="0">
              <a:lnSpc>
                <a:spcPct val="170000"/>
              </a:lnSpc>
              <a:buNone/>
              <a:tabLst>
                <a:tab pos="1258888" algn="l"/>
                <a:tab pos="3051175" algn="l"/>
              </a:tabLst>
            </a:pPr>
            <a:r>
              <a:rPr lang="cs-CZ" sz="2100" dirty="0"/>
              <a:t>1997 -  2000	Kanada - provincie </a:t>
            </a:r>
            <a:r>
              <a:rPr lang="cs-CZ" sz="2100" dirty="0" err="1"/>
              <a:t>Quebec</a:t>
            </a:r>
            <a:r>
              <a:rPr lang="cs-CZ" sz="2100" dirty="0"/>
              <a:t> 		z 44 </a:t>
            </a:r>
            <a:r>
              <a:rPr lang="cs-CZ" sz="2100" dirty="0">
                <a:sym typeface="Symbol"/>
              </a:rPr>
              <a:t> </a:t>
            </a:r>
            <a:r>
              <a:rPr lang="cs-CZ" sz="2100" dirty="0"/>
              <a:t>40 hod</a:t>
            </a:r>
          </a:p>
          <a:p>
            <a:pPr indent="0">
              <a:lnSpc>
                <a:spcPct val="170000"/>
              </a:lnSpc>
              <a:buNone/>
              <a:tabLst>
                <a:tab pos="1258888" algn="l"/>
                <a:tab pos="3051175" algn="l"/>
              </a:tabLst>
            </a:pPr>
            <a:r>
              <a:rPr lang="cs-CZ" sz="2100" dirty="0"/>
              <a:t>1996	Portugalsko 	 	z 44 </a:t>
            </a:r>
            <a:r>
              <a:rPr lang="cs-CZ" sz="2100" dirty="0">
                <a:sym typeface="Symbol"/>
              </a:rPr>
              <a:t></a:t>
            </a:r>
            <a:r>
              <a:rPr lang="cs-CZ" sz="2100" dirty="0"/>
              <a:t> 40 hod </a:t>
            </a:r>
          </a:p>
          <a:p>
            <a:pPr indent="0">
              <a:lnSpc>
                <a:spcPct val="170000"/>
              </a:lnSpc>
              <a:buNone/>
              <a:tabLst>
                <a:tab pos="1258888" algn="l"/>
                <a:tab pos="3051175" algn="l"/>
              </a:tabLst>
            </a:pPr>
            <a:r>
              <a:rPr lang="cs-CZ" sz="2100" dirty="0"/>
              <a:t>2000	Francie 	 	z 39 </a:t>
            </a:r>
            <a:r>
              <a:rPr lang="cs-CZ" sz="2100" dirty="0">
                <a:sym typeface="Symbol"/>
              </a:rPr>
              <a:t></a:t>
            </a:r>
            <a:r>
              <a:rPr lang="cs-CZ" sz="2100" dirty="0"/>
              <a:t> 35 hod</a:t>
            </a:r>
            <a:endParaRPr lang="en-US" sz="2100" dirty="0"/>
          </a:p>
          <a:p>
            <a:pPr indent="0">
              <a:buNone/>
            </a:pPr>
            <a:endParaRPr lang="cs-CZ" dirty="0"/>
          </a:p>
          <a:p>
            <a:pPr indent="0">
              <a:lnSpc>
                <a:spcPct val="170000"/>
              </a:lnSpc>
              <a:buNone/>
            </a:pPr>
            <a:r>
              <a:rPr lang="cs-CZ" sz="2300" b="1" dirty="0">
                <a:solidFill>
                  <a:srgbClr val="FFC000"/>
                </a:solidFill>
              </a:rPr>
              <a:t>!</a:t>
            </a:r>
            <a:r>
              <a:rPr lang="en-US" sz="2300" b="1" dirty="0">
                <a:solidFill>
                  <a:srgbClr val="FFC000"/>
                </a:solidFill>
              </a:rPr>
              <a:t>!!</a:t>
            </a:r>
            <a:r>
              <a:rPr lang="cs-CZ" sz="2300" b="1" dirty="0"/>
              <a:t> </a:t>
            </a:r>
            <a:r>
              <a:rPr lang="cs-CZ" sz="2300" dirty="0"/>
              <a:t>Opatření často administrativně/centrálně plánovaná dopředu, </a:t>
            </a:r>
            <a:r>
              <a:rPr lang="cs-CZ" sz="2300" b="1" dirty="0"/>
              <a:t>bez ohledu na ekonomický vývoj</a:t>
            </a:r>
            <a:r>
              <a:rPr lang="cs-CZ" sz="2300" dirty="0"/>
              <a:t>, ale zároveň </a:t>
            </a:r>
            <a:r>
              <a:rPr lang="cs-CZ" sz="2300" b="1" dirty="0"/>
              <a:t>často s </a:t>
            </a:r>
            <a:r>
              <a:rPr lang="cs-CZ" sz="2300" b="1" dirty="0">
                <a:solidFill>
                  <a:srgbClr val="FFC000"/>
                </a:solidFill>
              </a:rPr>
              <a:t>cílem snížit stávající nezaměstnanost</a:t>
            </a:r>
            <a:r>
              <a:rPr lang="cs-CZ" sz="2300" b="1" dirty="0"/>
              <a:t> </a:t>
            </a:r>
            <a:r>
              <a:rPr lang="cs-CZ" sz="2300" b="1" dirty="0">
                <a:solidFill>
                  <a:srgbClr val="FFC000"/>
                </a:solidFill>
              </a:rPr>
              <a:t>!</a:t>
            </a:r>
            <a:r>
              <a:rPr lang="en-US" sz="2300" b="1" dirty="0">
                <a:solidFill>
                  <a:srgbClr val="FFC000"/>
                </a:solidFill>
              </a:rPr>
              <a:t>!!</a:t>
            </a:r>
            <a:endParaRPr lang="cs-CZ" sz="2300" b="1" dirty="0">
              <a:solidFill>
                <a:srgbClr val="FFC000"/>
              </a:solidFill>
            </a:endParaRPr>
          </a:p>
          <a:p>
            <a:pPr indent="0">
              <a:buNone/>
            </a:pPr>
            <a:endParaRPr lang="cs-CZ" b="1" dirty="0"/>
          </a:p>
          <a:p>
            <a:pPr indent="0">
              <a:buNone/>
            </a:pPr>
            <a:endParaRPr lang="cs-CZ" b="1" dirty="0"/>
          </a:p>
          <a:p>
            <a:pPr indent="0">
              <a:buNone/>
            </a:pPr>
            <a:r>
              <a:rPr lang="cs-CZ" sz="2500" b="1" dirty="0"/>
              <a:t>„ODSPODU“ – z iniciativy jednotlivých společností      </a:t>
            </a:r>
          </a:p>
          <a:p>
            <a:pPr indent="0">
              <a:buNone/>
            </a:pPr>
            <a:endParaRPr lang="cs-CZ" dirty="0"/>
          </a:p>
          <a:p>
            <a:pPr indent="0">
              <a:buNone/>
              <a:tabLst>
                <a:tab pos="354013" algn="l"/>
                <a:tab pos="1436688" algn="l"/>
              </a:tabLst>
            </a:pPr>
            <a:r>
              <a:rPr lang="cs-CZ" sz="2100" dirty="0"/>
              <a:t>1926  H. Ford	plošně zavedený 5denní pracovní týden (volná sobota)</a:t>
            </a:r>
          </a:p>
          <a:p>
            <a:pPr indent="0">
              <a:buNone/>
              <a:tabLst>
                <a:tab pos="354013" algn="l"/>
                <a:tab pos="1436688" algn="l"/>
              </a:tabLst>
            </a:pPr>
            <a:endParaRPr lang="cs-CZ" sz="2100" dirty="0"/>
          </a:p>
          <a:p>
            <a:pPr indent="0">
              <a:buNone/>
              <a:tabLst>
                <a:tab pos="354013" algn="l"/>
                <a:tab pos="1436688" algn="l"/>
              </a:tabLst>
            </a:pPr>
            <a:r>
              <a:rPr lang="cs-CZ" sz="2100" dirty="0"/>
              <a:t>1930 	W. K. </a:t>
            </a:r>
            <a:r>
              <a:rPr lang="cs-CZ" sz="2100" dirty="0" err="1"/>
              <a:t>Kellogg</a:t>
            </a:r>
            <a:r>
              <a:rPr lang="cs-CZ" sz="2100" dirty="0"/>
              <a:t>	6hodinové pracovní dny v továrně v Michiganu</a:t>
            </a:r>
          </a:p>
          <a:p>
            <a:pPr indent="0">
              <a:buNone/>
              <a:tabLst>
                <a:tab pos="354013" algn="l"/>
                <a:tab pos="1436688" algn="l"/>
              </a:tabLst>
            </a:pPr>
            <a:endParaRPr lang="cs-CZ" sz="2100" dirty="0"/>
          </a:p>
          <a:p>
            <a:pPr indent="0">
              <a:buNone/>
              <a:tabLst>
                <a:tab pos="354013" algn="l"/>
                <a:tab pos="1436688" algn="l"/>
              </a:tabLst>
            </a:pPr>
            <a:r>
              <a:rPr lang="cs-CZ" sz="2100" dirty="0"/>
              <a:t>1985 	Německo 	„</a:t>
            </a:r>
            <a:r>
              <a:rPr lang="cs-CZ" sz="2100" dirty="0" err="1"/>
              <a:t>industry</a:t>
            </a:r>
            <a:r>
              <a:rPr lang="cs-CZ" sz="2100" dirty="0"/>
              <a:t>-by-</a:t>
            </a:r>
            <a:r>
              <a:rPr lang="cs-CZ" sz="2100" dirty="0" err="1"/>
              <a:t>industry</a:t>
            </a:r>
            <a:r>
              <a:rPr lang="cs-CZ" sz="2100" dirty="0"/>
              <a:t> </a:t>
            </a:r>
            <a:r>
              <a:rPr lang="cs-CZ" sz="2100" dirty="0" err="1"/>
              <a:t>basis</a:t>
            </a:r>
            <a:r>
              <a:rPr lang="cs-CZ" sz="2100" dirty="0"/>
              <a:t>” (kovoobráběcí průmysl) 40 </a:t>
            </a:r>
            <a:r>
              <a:rPr lang="cs-CZ" sz="2100" dirty="0">
                <a:sym typeface="Symbol"/>
              </a:rPr>
              <a:t> 38,5 h</a:t>
            </a:r>
            <a:endParaRPr lang="cs-CZ" sz="2100" dirty="0"/>
          </a:p>
          <a:p>
            <a:pPr indent="0">
              <a:buNone/>
              <a:tabLst>
                <a:tab pos="354013" algn="l"/>
                <a:tab pos="1436688" algn="l"/>
              </a:tabLst>
            </a:pPr>
            <a:endParaRPr lang="cs-CZ" sz="2100" dirty="0"/>
          </a:p>
          <a:p>
            <a:pPr indent="0">
              <a:buNone/>
              <a:tabLst>
                <a:tab pos="354013" algn="l"/>
                <a:tab pos="1436688" algn="l"/>
              </a:tabLst>
            </a:pPr>
            <a:r>
              <a:rPr lang="cs-CZ" sz="2100" dirty="0"/>
              <a:t>2008	Velká Británie 	kratší pracovní doba v reakci na Světovou finanční krizi (např. Ford, Honda, JCB)</a:t>
            </a:r>
          </a:p>
          <a:p>
            <a:pPr indent="0">
              <a:buNone/>
              <a:tabLst>
                <a:tab pos="354013" algn="l"/>
                <a:tab pos="1436688" algn="l"/>
              </a:tabLst>
            </a:pPr>
            <a:endParaRPr lang="cs-CZ" sz="2100" dirty="0"/>
          </a:p>
          <a:p>
            <a:pPr indent="0">
              <a:buNone/>
              <a:tabLst>
                <a:tab pos="354013" algn="l"/>
                <a:tab pos="1436688" algn="l"/>
              </a:tabLst>
            </a:pPr>
            <a:r>
              <a:rPr lang="cs-CZ" sz="2100" dirty="0"/>
              <a:t>2016	Švédsko 	lokální experimenty s 6hodinovým pracovním dnem (nemocnice, pečovatelská péče)</a:t>
            </a:r>
          </a:p>
          <a:p>
            <a:pPr indent="0">
              <a:buNone/>
              <a:tabLst>
                <a:tab pos="354013" algn="l"/>
                <a:tab pos="1436688" algn="l"/>
              </a:tabLst>
            </a:pPr>
            <a:endParaRPr lang="cs-CZ" sz="2100" dirty="0"/>
          </a:p>
          <a:p>
            <a:pPr indent="0">
              <a:buNone/>
              <a:tabLst>
                <a:tab pos="354013" algn="l"/>
                <a:tab pos="1436688" algn="l"/>
              </a:tabLst>
            </a:pPr>
            <a:r>
              <a:rPr lang="cs-CZ" sz="2100" dirty="0"/>
              <a:t>2017 Austrálie/NZ	trend zkracování pracovní doby u firem ve finančních službách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D4B5FF-EFB1-4735-9F78-BE0143DE0338}" type="slidenum">
              <a:rPr lang="cs-CZ" smtClean="0"/>
              <a:pPr/>
              <a:t>4</a:t>
            </a:fld>
            <a:endParaRPr lang="cs-CZ" dirty="0"/>
          </a:p>
        </p:txBody>
      </p:sp>
      <p:pic>
        <p:nvPicPr>
          <p:cNvPr id="6" name="officeArt object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234523" y="1412776"/>
            <a:ext cx="2508885" cy="1888614"/>
          </a:xfrm>
          <a:prstGeom prst="rect">
            <a:avLst/>
          </a:prstGeom>
          <a:ln w="12700" cap="flat">
            <a:noFill/>
            <a:miter lim="400000"/>
          </a:ln>
          <a:effectLst/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4005064"/>
            <a:ext cx="2884189" cy="16129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404180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Shape 131"/>
          <p:cNvSpPr>
            <a:spLocks noGrp="1"/>
          </p:cNvSpPr>
          <p:nvPr>
            <p:ph type="title"/>
          </p:nvPr>
        </p:nvSpPr>
        <p:spPr>
          <a:xfrm>
            <a:off x="457199" y="404664"/>
            <a:ext cx="6995122" cy="576065"/>
          </a:xfrm>
          <a:prstGeom prst="rect">
            <a:avLst/>
          </a:prstGeom>
        </p:spPr>
        <p:txBody>
          <a:bodyPr/>
          <a:lstStyle/>
          <a:p>
            <a:pPr lvl="0">
              <a:defRPr b="0" cap="none">
                <a:solidFill>
                  <a:srgbClr val="000000"/>
                </a:solidFill>
              </a:defRPr>
            </a:pPr>
            <a:r>
              <a:rPr b="1" cap="all" dirty="0">
                <a:solidFill>
                  <a:srgbClr val="303030"/>
                </a:solidFill>
              </a:rPr>
              <a:t>Co by </a:t>
            </a:r>
            <a:r>
              <a:rPr b="1" cap="all" dirty="0" err="1">
                <a:solidFill>
                  <a:srgbClr val="303030"/>
                </a:solidFill>
              </a:rPr>
              <a:t>zkrácení</a:t>
            </a:r>
            <a:r>
              <a:rPr b="1" cap="all" dirty="0">
                <a:solidFill>
                  <a:srgbClr val="303030"/>
                </a:solidFill>
              </a:rPr>
              <a:t> </a:t>
            </a:r>
            <a:r>
              <a:rPr b="1" cap="all" dirty="0" err="1">
                <a:solidFill>
                  <a:srgbClr val="303030"/>
                </a:solidFill>
              </a:rPr>
              <a:t>pracovní</a:t>
            </a:r>
            <a:r>
              <a:rPr b="1" cap="all" dirty="0">
                <a:solidFill>
                  <a:srgbClr val="303030"/>
                </a:solidFill>
              </a:rPr>
              <a:t> </a:t>
            </a:r>
            <a:r>
              <a:rPr b="1" cap="all" dirty="0" err="1">
                <a:solidFill>
                  <a:srgbClr val="303030"/>
                </a:solidFill>
              </a:rPr>
              <a:t>doby</a:t>
            </a:r>
            <a:r>
              <a:rPr b="1" cap="all" dirty="0">
                <a:solidFill>
                  <a:srgbClr val="303030"/>
                </a:solidFill>
              </a:rPr>
              <a:t> </a:t>
            </a:r>
            <a:r>
              <a:rPr b="1" cap="all" dirty="0" err="1">
                <a:solidFill>
                  <a:srgbClr val="303030"/>
                </a:solidFill>
              </a:rPr>
              <a:t>mohlo</a:t>
            </a:r>
            <a:r>
              <a:rPr b="1" cap="all" dirty="0">
                <a:solidFill>
                  <a:srgbClr val="303030"/>
                </a:solidFill>
              </a:rPr>
              <a:t> </a:t>
            </a:r>
            <a:r>
              <a:rPr b="1" cap="all" dirty="0" err="1">
                <a:solidFill>
                  <a:srgbClr val="303030"/>
                </a:solidFill>
              </a:rPr>
              <a:t>řešit</a:t>
            </a:r>
            <a:endParaRPr b="1" cap="all" dirty="0">
              <a:solidFill>
                <a:srgbClr val="303030"/>
              </a:solidFill>
            </a:endParaRPr>
          </a:p>
        </p:txBody>
      </p:sp>
      <p:sp>
        <p:nvSpPr>
          <p:cNvPr id="132" name="Shape 132"/>
          <p:cNvSpPr>
            <a:spLocks noGrp="1"/>
          </p:cNvSpPr>
          <p:nvPr>
            <p:ph type="body" idx="1"/>
          </p:nvPr>
        </p:nvSpPr>
        <p:spPr>
          <a:xfrm>
            <a:off x="457200" y="1421947"/>
            <a:ext cx="5050904" cy="5031389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pPr marL="177800" indent="-177800">
              <a:defRPr sz="1800">
                <a:solidFill>
                  <a:srgbClr val="000000"/>
                </a:solidFill>
              </a:defRPr>
            </a:pPr>
            <a:r>
              <a:rPr lang="cs-CZ" sz="1200" b="1" u="sng" dirty="0">
                <a:solidFill>
                  <a:srgbClr val="303030"/>
                </a:solidFill>
              </a:rPr>
              <a:t>Stres </a:t>
            </a:r>
          </a:p>
          <a:p>
            <a:pPr marL="177800" indent="-177800">
              <a:buNone/>
              <a:defRPr sz="1800">
                <a:solidFill>
                  <a:srgbClr val="000000"/>
                </a:solidFill>
              </a:defRPr>
            </a:pPr>
            <a:r>
              <a:rPr lang="cs-CZ" sz="1200" dirty="0">
                <a:solidFill>
                  <a:srgbClr val="303030"/>
                </a:solidFill>
              </a:rPr>
              <a:t>	</a:t>
            </a:r>
            <a:r>
              <a:rPr lang="cs-CZ" sz="1200" i="1" dirty="0">
                <a:solidFill>
                  <a:srgbClr val="303030"/>
                </a:solidFill>
              </a:rPr>
              <a:t>Nesnesitelně dlouhé přesčasy nebo naopak depresi navozující nezaměstnanost by se staly minulostí.</a:t>
            </a:r>
          </a:p>
          <a:p>
            <a:pPr marL="177800" indent="-177800">
              <a:defRPr sz="1800">
                <a:solidFill>
                  <a:srgbClr val="000000"/>
                </a:solidFill>
              </a:defRPr>
            </a:pPr>
            <a:r>
              <a:rPr lang="cs-CZ" sz="1200" b="1" u="sng" dirty="0">
                <a:solidFill>
                  <a:srgbClr val="303030"/>
                </a:solidFill>
              </a:rPr>
              <a:t>Nezaměstnanost</a:t>
            </a:r>
            <a:r>
              <a:rPr lang="cs-CZ" sz="1200" u="sng" dirty="0">
                <a:solidFill>
                  <a:srgbClr val="303030"/>
                </a:solidFill>
              </a:rPr>
              <a:t> </a:t>
            </a:r>
          </a:p>
          <a:p>
            <a:pPr marL="177800" indent="-177800">
              <a:buNone/>
              <a:defRPr sz="1800">
                <a:solidFill>
                  <a:srgbClr val="000000"/>
                </a:solidFill>
              </a:defRPr>
            </a:pPr>
            <a:r>
              <a:rPr lang="cs-CZ" sz="1200" dirty="0">
                <a:solidFill>
                  <a:srgbClr val="303030"/>
                </a:solidFill>
              </a:rPr>
              <a:t>	</a:t>
            </a:r>
            <a:r>
              <a:rPr lang="cs-CZ" sz="1200" i="1" dirty="0">
                <a:solidFill>
                  <a:srgbClr val="303030"/>
                </a:solidFill>
              </a:rPr>
              <a:t>Kratší práce vytvoří nová pracovní místa a sníží nezaměstnanost. Zmírní negativní dopad automatizace výroby.</a:t>
            </a:r>
          </a:p>
          <a:p>
            <a:pPr marL="177800" indent="-177800">
              <a:defRPr sz="1800">
                <a:solidFill>
                  <a:srgbClr val="000000"/>
                </a:solidFill>
              </a:defRPr>
            </a:pPr>
            <a:r>
              <a:rPr lang="cs-CZ" sz="1200" b="1" u="sng" dirty="0">
                <a:solidFill>
                  <a:srgbClr val="303030"/>
                </a:solidFill>
              </a:rPr>
              <a:t>Průmysl 4.0 a přechod k ekonomice služeb</a:t>
            </a:r>
          </a:p>
          <a:p>
            <a:pPr marL="182563" indent="0">
              <a:buNone/>
              <a:defRPr sz="1800">
                <a:solidFill>
                  <a:srgbClr val="000000"/>
                </a:solidFill>
              </a:defRPr>
            </a:pPr>
            <a:r>
              <a:rPr lang="cs-CZ" sz="1200" i="1" dirty="0">
                <a:solidFill>
                  <a:srgbClr val="303030"/>
                </a:solidFill>
              </a:rPr>
              <a:t>Kratší práce zvýší produktivitu hlavně vysoce kvalifikovaných zaměstnanců (vykonávajících intelektuální činnost).</a:t>
            </a:r>
          </a:p>
          <a:p>
            <a:pPr marL="177800" indent="-177800">
              <a:defRPr sz="1800">
                <a:solidFill>
                  <a:srgbClr val="000000"/>
                </a:solidFill>
              </a:defRPr>
            </a:pPr>
            <a:r>
              <a:rPr lang="cs-CZ" sz="1200" b="1" u="sng" dirty="0">
                <a:solidFill>
                  <a:srgbClr val="303030"/>
                </a:solidFill>
              </a:rPr>
              <a:t>Rovnoprávnost pohlaví</a:t>
            </a:r>
          </a:p>
          <a:p>
            <a:pPr marL="177800" indent="-177800">
              <a:buNone/>
              <a:defRPr sz="1800">
                <a:solidFill>
                  <a:srgbClr val="000000"/>
                </a:solidFill>
              </a:defRPr>
            </a:pPr>
            <a:r>
              <a:rPr lang="cs-CZ" sz="1200" i="1" dirty="0">
                <a:solidFill>
                  <a:srgbClr val="303030"/>
                </a:solidFill>
              </a:rPr>
              <a:t>	Placené zaměstnání i neplacená domácí práce a péče by se rovnoměrněji rozdělila mezi rodiče.</a:t>
            </a:r>
          </a:p>
          <a:p>
            <a:pPr marL="177800" indent="-177800">
              <a:defRPr sz="1800">
                <a:solidFill>
                  <a:srgbClr val="000000"/>
                </a:solidFill>
              </a:defRPr>
            </a:pPr>
            <a:r>
              <a:rPr lang="cs-CZ" sz="1200" b="1" u="sng" dirty="0">
                <a:solidFill>
                  <a:srgbClr val="303030"/>
                </a:solidFill>
              </a:rPr>
              <a:t>Stárnutí populace </a:t>
            </a:r>
          </a:p>
          <a:p>
            <a:pPr marL="177800" indent="-177800">
              <a:buNone/>
              <a:defRPr sz="1800">
                <a:solidFill>
                  <a:srgbClr val="000000"/>
                </a:solidFill>
              </a:defRPr>
            </a:pPr>
            <a:r>
              <a:rPr lang="cs-CZ" sz="1200" dirty="0">
                <a:solidFill>
                  <a:srgbClr val="303030"/>
                </a:solidFill>
              </a:rPr>
              <a:t>	S</a:t>
            </a:r>
            <a:r>
              <a:rPr lang="cs-CZ" sz="1200" i="1" dirty="0">
                <a:solidFill>
                  <a:srgbClr val="303030"/>
                </a:solidFill>
              </a:rPr>
              <a:t>tarší se lépe zapojí, pokud mohou pracovat kratší dobu.</a:t>
            </a:r>
          </a:p>
          <a:p>
            <a:pPr marL="177800" indent="-177800">
              <a:buNone/>
              <a:defRPr sz="1800">
                <a:solidFill>
                  <a:srgbClr val="000000"/>
                </a:solidFill>
              </a:defRPr>
            </a:pPr>
            <a:r>
              <a:rPr lang="cs-CZ" sz="1200" i="1" dirty="0">
                <a:solidFill>
                  <a:srgbClr val="303030"/>
                </a:solidFill>
              </a:rPr>
              <a:t>	Více volného času znamená lepší péči o stárnoucí rodiče.</a:t>
            </a:r>
          </a:p>
          <a:p>
            <a:pPr marL="177800" indent="-177800">
              <a:defRPr sz="1800">
                <a:solidFill>
                  <a:srgbClr val="000000"/>
                </a:solidFill>
              </a:defRPr>
            </a:pPr>
            <a:r>
              <a:rPr lang="cs-CZ" sz="1200" b="1" u="sng" dirty="0">
                <a:solidFill>
                  <a:srgbClr val="303030"/>
                </a:solidFill>
              </a:rPr>
              <a:t>Klimatickou změnu a udržitelnost (spotřeby)</a:t>
            </a:r>
          </a:p>
          <a:p>
            <a:pPr marL="177800" indent="-177800">
              <a:buNone/>
              <a:defRPr sz="1800">
                <a:solidFill>
                  <a:srgbClr val="000000"/>
                </a:solidFill>
              </a:defRPr>
            </a:pPr>
            <a:r>
              <a:rPr lang="cs-CZ" sz="1200" dirty="0">
                <a:solidFill>
                  <a:srgbClr val="303030"/>
                </a:solidFill>
              </a:rPr>
              <a:t>	</a:t>
            </a:r>
            <a:r>
              <a:rPr lang="cs-CZ" sz="1200" i="1" dirty="0">
                <a:solidFill>
                  <a:srgbClr val="303030"/>
                </a:solidFill>
              </a:rPr>
              <a:t>Méně konzumu = méně znečištění. Přesun ke kratší práci by prolomil cyklus život pro práci, práce pro příjem, příjem pro spotřebu.</a:t>
            </a:r>
          </a:p>
          <a:p>
            <a:pPr marL="177800" indent="-177800">
              <a:defRPr sz="1800">
                <a:solidFill>
                  <a:srgbClr val="000000"/>
                </a:solidFill>
              </a:defRPr>
            </a:pPr>
            <a:r>
              <a:rPr lang="cs-CZ" sz="1200" b="1" u="sng" dirty="0">
                <a:solidFill>
                  <a:srgbClr val="303030"/>
                </a:solidFill>
              </a:rPr>
              <a:t>Nerovnost</a:t>
            </a:r>
          </a:p>
          <a:p>
            <a:pPr marL="177800" indent="-177800">
              <a:buNone/>
              <a:defRPr sz="1800">
                <a:solidFill>
                  <a:srgbClr val="000000"/>
                </a:solidFill>
              </a:defRPr>
            </a:pPr>
            <a:r>
              <a:rPr lang="cs-CZ" sz="1200" dirty="0">
                <a:solidFill>
                  <a:srgbClr val="303030"/>
                </a:solidFill>
              </a:rPr>
              <a:t>	</a:t>
            </a:r>
            <a:r>
              <a:rPr lang="cs-CZ" sz="1200" i="1" dirty="0">
                <a:solidFill>
                  <a:srgbClr val="303030"/>
                </a:solidFill>
              </a:rPr>
              <a:t>Pro bohaté je „drahé nepracovat“. Chudí musí pracovat čím dál déle, aby vyžili. Práce by se férověji rozprostřela napříč pracující populací.</a:t>
            </a:r>
            <a:endParaRPr lang="cs-CZ" sz="1200" i="1" u="sng" dirty="0">
              <a:solidFill>
                <a:srgbClr val="303030"/>
              </a:solidFill>
            </a:endParaRPr>
          </a:p>
          <a:p>
            <a:pPr marL="177800" indent="-177800">
              <a:defRPr sz="1800">
                <a:solidFill>
                  <a:srgbClr val="000000"/>
                </a:solidFill>
              </a:defRPr>
            </a:pPr>
            <a:r>
              <a:rPr lang="cs-CZ" sz="1200" b="1" u="sng" dirty="0">
                <a:solidFill>
                  <a:srgbClr val="303030"/>
                </a:solidFill>
              </a:rPr>
              <a:t>Nehodovost</a:t>
            </a:r>
          </a:p>
          <a:p>
            <a:pPr marL="177800" indent="-177800">
              <a:buNone/>
              <a:defRPr sz="1800">
                <a:solidFill>
                  <a:srgbClr val="000000"/>
                </a:solidFill>
              </a:defRPr>
            </a:pPr>
            <a:r>
              <a:rPr lang="cs-CZ" sz="1200" dirty="0">
                <a:solidFill>
                  <a:srgbClr val="303030"/>
                </a:solidFill>
              </a:rPr>
              <a:t>	</a:t>
            </a:r>
            <a:r>
              <a:rPr lang="cs-CZ" sz="1200" i="1" dirty="0">
                <a:solidFill>
                  <a:srgbClr val="303030"/>
                </a:solidFill>
              </a:rPr>
              <a:t>Katastrofy mohou mít na svědomí přepracovaní zaměstnanci</a:t>
            </a:r>
            <a:r>
              <a:rPr lang="cs-CZ" sz="1200" dirty="0">
                <a:solidFill>
                  <a:srgbClr val="303030"/>
                </a:solidFill>
              </a:rPr>
              <a:t> (</a:t>
            </a:r>
            <a:r>
              <a:rPr lang="cs-CZ" sz="1200" i="1" dirty="0">
                <a:solidFill>
                  <a:srgbClr val="303030"/>
                </a:solidFill>
              </a:rPr>
              <a:t>Černobyl, výbuch raketoplánu </a:t>
            </a:r>
            <a:r>
              <a:rPr lang="cs-CZ" sz="1200" i="1" dirty="0" err="1">
                <a:solidFill>
                  <a:srgbClr val="303030"/>
                </a:solidFill>
              </a:rPr>
              <a:t>Challenger</a:t>
            </a:r>
            <a:r>
              <a:rPr lang="cs-CZ" sz="1200" i="1" dirty="0">
                <a:solidFill>
                  <a:srgbClr val="303030"/>
                </a:solidFill>
              </a:rPr>
              <a:t>).</a:t>
            </a:r>
            <a:endParaRPr lang="cs-CZ" sz="1200" dirty="0">
              <a:solidFill>
                <a:srgbClr val="303030"/>
              </a:solidFill>
            </a:endParaRPr>
          </a:p>
          <a:p>
            <a:pPr marL="177800" indent="-177800">
              <a:defRPr sz="1800">
                <a:solidFill>
                  <a:srgbClr val="000000"/>
                </a:solidFill>
              </a:defRPr>
            </a:pPr>
            <a:endParaRPr lang="cs-CZ" sz="1200" b="1" u="sng" dirty="0">
              <a:solidFill>
                <a:srgbClr val="303030"/>
              </a:solidFill>
            </a:endParaRPr>
          </a:p>
        </p:txBody>
      </p:sp>
      <p:sp>
        <p:nvSpPr>
          <p:cNvPr id="133" name="Shape 133"/>
          <p:cNvSpPr>
            <a:spLocks noGrp="1"/>
          </p:cNvSpPr>
          <p:nvPr>
            <p:ph type="sldNum" sz="quarter" idx="4294967295"/>
          </p:nvPr>
        </p:nvSpPr>
        <p:spPr>
          <a:xfrm>
            <a:off x="8192975" y="6160218"/>
            <a:ext cx="442393" cy="365126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>
            <a:normAutofit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fld id="{86CB4B4D-7CA3-9044-876B-883B54F8677D}" type="slidenum">
              <a:rPr sz="1000">
                <a:solidFill>
                  <a:srgbClr val="303030"/>
                </a:solidFill>
              </a:rPr>
              <a:t>5</a:t>
            </a:fld>
            <a:endParaRPr sz="1000">
              <a:solidFill>
                <a:srgbClr val="303030"/>
              </a:solidFill>
            </a:endParaRPr>
          </a:p>
        </p:txBody>
      </p:sp>
      <p:pic>
        <p:nvPicPr>
          <p:cNvPr id="134" name="http---i.huffpost.com-gen-5293548-images-n-SHORTEN-WORK-HOURS-628x314.jp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868143" y="2757079"/>
            <a:ext cx="3085753" cy="1608026"/>
          </a:xfrm>
          <a:prstGeom prst="rect">
            <a:avLst/>
          </a:prstGeom>
          <a:ln w="12700">
            <a:solidFill/>
            <a:miter lim="400000"/>
          </a:ln>
          <a:effectLst>
            <a:outerShdw blurRad="355600" rotWithShape="0">
              <a:srgbClr val="000000">
                <a:alpha val="75000"/>
              </a:srgbClr>
            </a:outerShdw>
          </a:effectLst>
        </p:spPr>
      </p:pic>
      <p:sp>
        <p:nvSpPr>
          <p:cNvPr id="2" name="TextBox 1"/>
          <p:cNvSpPr txBox="1"/>
          <p:nvPr/>
        </p:nvSpPr>
        <p:spPr>
          <a:xfrm>
            <a:off x="539552" y="6381328"/>
            <a:ext cx="7200800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/>
            <a:r>
              <a:rPr lang="cs-CZ" sz="1600" b="1" dirty="0">
                <a:solidFill>
                  <a:srgbClr val="FFC000"/>
                </a:solidFill>
                <a:ea typeface="Futura"/>
                <a:sym typeface="Futura"/>
              </a:rPr>
              <a:t>#</a:t>
            </a:r>
            <a:r>
              <a:rPr lang="cs-CZ" sz="1600" b="1" dirty="0" err="1">
                <a:solidFill>
                  <a:srgbClr val="FFC000"/>
                </a:solidFill>
                <a:ea typeface="Futura"/>
                <a:sym typeface="Futura"/>
              </a:rPr>
              <a:t>KonecDlouhéPráce</a:t>
            </a:r>
            <a:r>
              <a:rPr lang="cs-CZ" sz="1600" b="1" dirty="0">
                <a:solidFill>
                  <a:srgbClr val="FFC000"/>
                </a:solidFill>
                <a:ea typeface="Futura"/>
                <a:sym typeface="Futura"/>
              </a:rPr>
              <a:t> </a:t>
            </a:r>
            <a:r>
              <a:rPr lang="en-US" sz="1600" b="1" dirty="0">
                <a:solidFill>
                  <a:srgbClr val="FFC000"/>
                </a:solidFill>
                <a:ea typeface="Futura"/>
                <a:sym typeface="Futura"/>
              </a:rPr>
              <a:t>#</a:t>
            </a:r>
            <a:r>
              <a:rPr lang="cs-CZ" sz="1600" b="1" dirty="0" err="1">
                <a:solidFill>
                  <a:srgbClr val="FFC000"/>
                </a:solidFill>
                <a:ea typeface="Futura"/>
                <a:sym typeface="Futura"/>
              </a:rPr>
              <a:t>ČasProRodinu</a:t>
            </a:r>
            <a:r>
              <a:rPr lang="cs-CZ" sz="1600" b="1" dirty="0">
                <a:solidFill>
                  <a:srgbClr val="FFC000"/>
                </a:solidFill>
                <a:ea typeface="Futura"/>
                <a:sym typeface="Futura"/>
              </a:rPr>
              <a:t> </a:t>
            </a:r>
            <a:r>
              <a:rPr lang="en-US" sz="1600" b="1" dirty="0">
                <a:solidFill>
                  <a:srgbClr val="FFC000"/>
                </a:solidFill>
                <a:ea typeface="Futura"/>
                <a:sym typeface="Futura"/>
              </a:rPr>
              <a:t>#</a:t>
            </a:r>
            <a:r>
              <a:rPr lang="en-US" sz="1600" b="1" dirty="0" err="1">
                <a:solidFill>
                  <a:srgbClr val="FFC000"/>
                </a:solidFill>
                <a:ea typeface="Futura"/>
                <a:sym typeface="Futura"/>
              </a:rPr>
              <a:t>Krat</a:t>
            </a:r>
            <a:r>
              <a:rPr lang="cs-CZ" sz="1600" b="1" dirty="0" err="1">
                <a:solidFill>
                  <a:srgbClr val="FFC000"/>
                </a:solidFill>
                <a:ea typeface="Futura"/>
                <a:sym typeface="Futura"/>
              </a:rPr>
              <a:t>šíPracovníDoba</a:t>
            </a:r>
            <a:endParaRPr lang="cs-CZ" sz="1600" b="1" dirty="0">
              <a:solidFill>
                <a:srgbClr val="FFC000"/>
              </a:solidFill>
              <a:ea typeface="Futura"/>
              <a:sym typeface="Futura"/>
            </a:endParaRP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58373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404664"/>
            <a:ext cx="7139136" cy="576064"/>
          </a:xfrm>
        </p:spPr>
        <p:txBody>
          <a:bodyPr>
            <a:normAutofit/>
          </a:bodyPr>
          <a:lstStyle/>
          <a:p>
            <a:r>
              <a:rPr lang="cs-CZ" dirty="0"/>
              <a:t>Příklady z praxe, „case </a:t>
            </a:r>
            <a:r>
              <a:rPr lang="cs-CZ" dirty="0" err="1"/>
              <a:t>studies</a:t>
            </a:r>
            <a:r>
              <a:rPr lang="cs-CZ" dirty="0"/>
              <a:t>“ a teoretické studie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CD87F0-D85C-43F2-901A-A4F4E1D5AF8E}" type="slidenum">
              <a:rPr lang="cs-CZ" smtClean="0"/>
              <a:pPr/>
              <a:t>6</a:t>
            </a:fld>
            <a:endParaRPr lang="cs-CZ"/>
          </a:p>
        </p:txBody>
      </p:sp>
      <p:sp>
        <p:nvSpPr>
          <p:cNvPr id="3" name="TextBox 2"/>
          <p:cNvSpPr txBox="1"/>
          <p:nvPr/>
        </p:nvSpPr>
        <p:spPr>
          <a:xfrm>
            <a:off x="467544" y="1268760"/>
            <a:ext cx="8496944" cy="29392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 defTabSz="379475">
              <a:spcBef>
                <a:spcPts val="0"/>
              </a:spcBef>
              <a:buClrTx/>
              <a:buSzTx/>
              <a:buFont typeface="Wingdings" panose="05000000000000000000" pitchFamily="2" charset="2"/>
              <a:buChar char="§"/>
              <a:defRPr sz="1800">
                <a:solidFill>
                  <a:srgbClr val="000000"/>
                </a:solidFill>
              </a:defRPr>
            </a:pPr>
            <a:r>
              <a:rPr lang="cs-CZ" sz="1200" dirty="0">
                <a:latin typeface="Arial" panose="020B0604020202020204" pitchFamily="34" charset="0"/>
                <a:ea typeface="Futura"/>
                <a:cs typeface="Arial" panose="020B0604020202020204" pitchFamily="34" charset="0"/>
                <a:sym typeface="Futura"/>
              </a:rPr>
              <a:t>Zkrácení pracovní doby </a:t>
            </a:r>
            <a:r>
              <a:rPr lang="cs-CZ" sz="1200" b="1" dirty="0">
                <a:latin typeface="Arial" panose="020B0604020202020204" pitchFamily="34" charset="0"/>
                <a:ea typeface="Futura"/>
                <a:cs typeface="Arial" panose="020B0604020202020204" pitchFamily="34" charset="0"/>
                <a:sym typeface="Futura"/>
              </a:rPr>
              <a:t>nemusí mít nutně dopad na nezaměstnanost</a:t>
            </a:r>
            <a:r>
              <a:rPr lang="cs-CZ" sz="1200" dirty="0">
                <a:latin typeface="Arial" panose="020B0604020202020204" pitchFamily="34" charset="0"/>
                <a:ea typeface="Futura"/>
                <a:cs typeface="Arial" panose="020B0604020202020204" pitchFamily="34" charset="0"/>
                <a:sym typeface="Futura"/>
              </a:rPr>
              <a:t> </a:t>
            </a:r>
          </a:p>
          <a:p>
            <a:pPr marL="742950" lvl="1" indent="-285750" defTabSz="379475">
              <a:buFont typeface="Arial" panose="020B0604020202020204" pitchFamily="34" charset="0"/>
              <a:buChar char="•"/>
              <a:defRPr sz="1800">
                <a:solidFill>
                  <a:srgbClr val="000000"/>
                </a:solidFill>
              </a:defRPr>
            </a:pPr>
            <a:r>
              <a:rPr lang="cs-CZ" sz="1200" dirty="0">
                <a:latin typeface="Arial" panose="020B0604020202020204" pitchFamily="34" charset="0"/>
                <a:ea typeface="Futura"/>
                <a:cs typeface="Arial" panose="020B0604020202020204" pitchFamily="34" charset="0"/>
                <a:sym typeface="Futura"/>
              </a:rPr>
              <a:t>pro firmy i zaměstnance je jednodušší využívat přesčasy, i když za dražší hodinovou sazbu za práci),</a:t>
            </a:r>
          </a:p>
          <a:p>
            <a:pPr marL="742950" lvl="1" indent="-285750" defTabSz="379475">
              <a:buFont typeface="Arial" panose="020B0604020202020204" pitchFamily="34" charset="0"/>
              <a:buChar char="•"/>
              <a:defRPr sz="1800">
                <a:solidFill>
                  <a:srgbClr val="000000"/>
                </a:solidFill>
              </a:defRPr>
            </a:pPr>
            <a:r>
              <a:rPr lang="cs-CZ" sz="1200" dirty="0">
                <a:latin typeface="Arial" panose="020B0604020202020204" pitchFamily="34" charset="0"/>
                <a:ea typeface="Futura"/>
                <a:cs typeface="Arial" panose="020B0604020202020204" pitchFamily="34" charset="0"/>
                <a:sym typeface="Futura"/>
              </a:rPr>
              <a:t>případný růst mzdových nákladů působí proti růstu zaměstnanosti (</a:t>
            </a:r>
            <a:r>
              <a:rPr lang="cs-CZ" sz="1200" dirty="0" err="1">
                <a:latin typeface="Arial" panose="020B0604020202020204" pitchFamily="34" charset="0"/>
                <a:ea typeface="Futura"/>
                <a:cs typeface="Arial" panose="020B0604020202020204" pitchFamily="34" charset="0"/>
                <a:sym typeface="Futura"/>
              </a:rPr>
              <a:t>Houpis</a:t>
            </a:r>
            <a:r>
              <a:rPr lang="cs-CZ" sz="1200" dirty="0">
                <a:latin typeface="Arial" panose="020B0604020202020204" pitchFamily="34" charset="0"/>
                <a:ea typeface="Futura"/>
                <a:cs typeface="Arial" panose="020B0604020202020204" pitchFamily="34" charset="0"/>
                <a:sym typeface="Futura"/>
              </a:rPr>
              <a:t> (1993), </a:t>
            </a:r>
            <a:r>
              <a:rPr lang="cs-CZ" sz="1200" dirty="0" err="1">
                <a:latin typeface="Arial" panose="020B0604020202020204" pitchFamily="34" charset="0"/>
                <a:ea typeface="Futura"/>
                <a:cs typeface="Arial" panose="020B0604020202020204" pitchFamily="34" charset="0"/>
                <a:sym typeface="Futura"/>
              </a:rPr>
              <a:t>Kapteyn</a:t>
            </a:r>
            <a:r>
              <a:rPr lang="cs-CZ" sz="1200" dirty="0">
                <a:latin typeface="Arial" panose="020B0604020202020204" pitchFamily="34" charset="0"/>
                <a:ea typeface="Futura"/>
                <a:cs typeface="Arial" panose="020B0604020202020204" pitchFamily="34" charset="0"/>
                <a:sym typeface="Futura"/>
              </a:rPr>
              <a:t> et al. (2000,2004)),</a:t>
            </a:r>
          </a:p>
          <a:p>
            <a:pPr marL="742950" lvl="1" indent="-285750" defTabSz="379475">
              <a:buFont typeface="Arial" panose="020B0604020202020204" pitchFamily="34" charset="0"/>
              <a:buChar char="•"/>
              <a:defRPr sz="1800">
                <a:solidFill>
                  <a:srgbClr val="000000"/>
                </a:solidFill>
              </a:defRPr>
            </a:pPr>
            <a:r>
              <a:rPr lang="cs-CZ" sz="1200" dirty="0">
                <a:latin typeface="Arial" panose="020B0604020202020204" pitchFamily="34" charset="0"/>
                <a:ea typeface="Futura"/>
                <a:cs typeface="Arial" panose="020B0604020202020204" pitchFamily="34" charset="0"/>
                <a:sym typeface="Futura"/>
              </a:rPr>
              <a:t>Mari</a:t>
            </a:r>
            <a:r>
              <a:rPr lang="en-US" sz="1200" dirty="0">
                <a:latin typeface="Arial" panose="020B0604020202020204" pitchFamily="34" charset="0"/>
                <a:ea typeface="Futura"/>
                <a:cs typeface="Arial" panose="020B0604020202020204" pitchFamily="34" charset="0"/>
                <a:sym typeface="Futura"/>
              </a:rPr>
              <a:t>mon &amp; </a:t>
            </a:r>
            <a:r>
              <a:rPr lang="cs-CZ" sz="1200" dirty="0">
                <a:latin typeface="Arial" panose="020B0604020202020204" pitchFamily="34" charset="0"/>
                <a:ea typeface="Futura"/>
                <a:cs typeface="Arial" panose="020B0604020202020204" pitchFamily="34" charset="0"/>
                <a:sym typeface="Futura"/>
              </a:rPr>
              <a:t>Z</a:t>
            </a:r>
            <a:r>
              <a:rPr lang="en-US" sz="1200" dirty="0" err="1">
                <a:latin typeface="Arial" panose="020B0604020202020204" pitchFamily="34" charset="0"/>
                <a:ea typeface="Futura"/>
                <a:cs typeface="Arial" panose="020B0604020202020204" pitchFamily="34" charset="0"/>
                <a:sym typeface="Futura"/>
              </a:rPr>
              <a:t>ilibotti</a:t>
            </a:r>
            <a:r>
              <a:rPr lang="en-US" sz="1200" dirty="0">
                <a:latin typeface="Arial" panose="020B0604020202020204" pitchFamily="34" charset="0"/>
                <a:ea typeface="Futura"/>
                <a:cs typeface="Arial" panose="020B0604020202020204" pitchFamily="34" charset="0"/>
                <a:sym typeface="Futura"/>
              </a:rPr>
              <a:t> (</a:t>
            </a:r>
            <a:r>
              <a:rPr lang="cs-CZ" sz="1200" dirty="0">
                <a:latin typeface="Arial" panose="020B0604020202020204" pitchFamily="34" charset="0"/>
                <a:ea typeface="Futura"/>
                <a:cs typeface="Arial" panose="020B0604020202020204" pitchFamily="34" charset="0"/>
                <a:sym typeface="Futura"/>
              </a:rPr>
              <a:t>2000) varují, že při nesouladu mezi nabídkou a poptávkou po práci může dojít až opačnému efektu, tedy k poklesu ekonomiky.</a:t>
            </a:r>
          </a:p>
          <a:p>
            <a:pPr lvl="1" defTabSz="379475">
              <a:defRPr sz="1800">
                <a:solidFill>
                  <a:srgbClr val="000000"/>
                </a:solidFill>
              </a:defRPr>
            </a:pPr>
            <a:endParaRPr lang="cs-CZ" sz="500" dirty="0">
              <a:solidFill>
                <a:srgbClr val="000000"/>
              </a:solidFill>
              <a:latin typeface="Arial" panose="020B0604020202020204" pitchFamily="34" charset="0"/>
              <a:ea typeface="Futura"/>
              <a:cs typeface="Arial" panose="020B0604020202020204" pitchFamily="34" charset="0"/>
              <a:sym typeface="Futura"/>
            </a:endParaRPr>
          </a:p>
          <a:p>
            <a:pPr marL="0" lvl="1" defTabSz="379475">
              <a:defRPr sz="1800">
                <a:solidFill>
                  <a:srgbClr val="000000"/>
                </a:solidFill>
              </a:defRPr>
            </a:pPr>
            <a:r>
              <a:rPr lang="cs-CZ" sz="1200" b="1" dirty="0">
                <a:solidFill>
                  <a:srgbClr val="FFC000"/>
                </a:solidFill>
                <a:latin typeface="Arial" panose="020B0604020202020204" pitchFamily="34" charset="0"/>
                <a:ea typeface="Futura"/>
                <a:cs typeface="Arial" panose="020B0604020202020204" pitchFamily="34" charset="0"/>
                <a:sym typeface="Futura"/>
              </a:rPr>
              <a:t>IDEÁL: ekonomika trpící vysokou nezaměstnaností pyšnící se efektivně fungujícím náborem a zkrácení pracovní doby je doprovázeno poklesem mezd.</a:t>
            </a:r>
          </a:p>
          <a:p>
            <a:pPr marL="0" lvl="1" defTabSz="379475">
              <a:defRPr sz="1800">
                <a:solidFill>
                  <a:srgbClr val="000000"/>
                </a:solidFill>
              </a:defRPr>
            </a:pPr>
            <a:endParaRPr lang="cs-CZ" sz="1200" dirty="0">
              <a:solidFill>
                <a:srgbClr val="000000"/>
              </a:solidFill>
              <a:latin typeface="Arial" panose="020B0604020202020204" pitchFamily="34" charset="0"/>
              <a:ea typeface="Futura"/>
              <a:cs typeface="Arial" panose="020B0604020202020204" pitchFamily="34" charset="0"/>
              <a:sym typeface="Futura"/>
            </a:endParaRPr>
          </a:p>
          <a:p>
            <a:pPr marL="285750" indent="-285750" defTabSz="379475">
              <a:buFont typeface="Wingdings" panose="05000000000000000000" pitchFamily="2" charset="2"/>
              <a:buChar char="§"/>
              <a:defRPr sz="1800">
                <a:solidFill>
                  <a:srgbClr val="000000"/>
                </a:solidFill>
              </a:defRPr>
            </a:pPr>
            <a:r>
              <a:rPr lang="cs-CZ" sz="1200" dirty="0">
                <a:solidFill>
                  <a:srgbClr val="000000"/>
                </a:solidFill>
                <a:latin typeface="Arial" panose="020B0604020202020204" pitchFamily="34" charset="0"/>
                <a:ea typeface="Futura"/>
                <a:cs typeface="Arial" panose="020B0604020202020204" pitchFamily="34" charset="0"/>
                <a:sym typeface="Futura"/>
              </a:rPr>
              <a:t>Administrativní zkrácení pracovní doby </a:t>
            </a:r>
            <a:r>
              <a:rPr lang="cs-CZ" sz="1200" b="1" dirty="0">
                <a:solidFill>
                  <a:srgbClr val="000000"/>
                </a:solidFill>
                <a:latin typeface="Arial" panose="020B0604020202020204" pitchFamily="34" charset="0"/>
                <a:ea typeface="Futura"/>
                <a:cs typeface="Arial" panose="020B0604020202020204" pitchFamily="34" charset="0"/>
                <a:sym typeface="Futura"/>
              </a:rPr>
              <a:t>nemusí nutně znamenat DLOUHODOBÉ snížení odpracovaných hodin </a:t>
            </a:r>
            <a:r>
              <a:rPr lang="cs-CZ" sz="1200" dirty="0">
                <a:solidFill>
                  <a:srgbClr val="000000"/>
                </a:solidFill>
                <a:latin typeface="Arial" panose="020B0604020202020204" pitchFamily="34" charset="0"/>
                <a:ea typeface="Futura"/>
                <a:cs typeface="Arial" panose="020B0604020202020204" pitchFamily="34" charset="0"/>
                <a:sym typeface="Futura"/>
              </a:rPr>
              <a:t>- viz Francie po r. 2000 či Portugalsko po 1996.</a:t>
            </a:r>
          </a:p>
          <a:p>
            <a:pPr marL="742950" lvl="1" indent="-285750" defTabSz="379475">
              <a:buFont typeface="Arial" panose="020B0604020202020204" pitchFamily="34" charset="0"/>
              <a:buChar char="•"/>
              <a:defRPr sz="1800">
                <a:solidFill>
                  <a:srgbClr val="000000"/>
                </a:solidFill>
              </a:defRPr>
            </a:pPr>
            <a:r>
              <a:rPr lang="cs-CZ" sz="1200" dirty="0"/>
              <a:t>Zkrácení pracovní doby se dá obejít přes přesčasy – pozitivní dopad nemusí být žádný (viz Francie).</a:t>
            </a:r>
          </a:p>
          <a:p>
            <a:pPr marL="285750" indent="-285750" defTabSz="379475">
              <a:buFont typeface="Wingdings" panose="05000000000000000000" pitchFamily="2" charset="2"/>
              <a:buChar char="§"/>
              <a:defRPr sz="1800">
                <a:solidFill>
                  <a:srgbClr val="000000"/>
                </a:solidFill>
              </a:defRPr>
            </a:pPr>
            <a:r>
              <a:rPr lang="cs-CZ" sz="1200" b="1" dirty="0"/>
              <a:t>Zvyšují se hodinové mzdy.</a:t>
            </a:r>
          </a:p>
          <a:p>
            <a:pPr marL="285750" indent="-285750" defTabSz="379475">
              <a:buFont typeface="Wingdings" panose="05000000000000000000" pitchFamily="2" charset="2"/>
              <a:buChar char="§"/>
              <a:defRPr sz="1800">
                <a:solidFill>
                  <a:srgbClr val="000000"/>
                </a:solidFill>
              </a:defRPr>
            </a:pPr>
            <a:r>
              <a:rPr lang="cs-CZ" sz="1200" dirty="0">
                <a:solidFill>
                  <a:srgbClr val="000000"/>
                </a:solidFill>
                <a:latin typeface="Arial" panose="020B0604020202020204" pitchFamily="34" charset="0"/>
                <a:ea typeface="Futura"/>
                <a:cs typeface="Arial" panose="020B0604020202020204" pitchFamily="34" charset="0"/>
              </a:rPr>
              <a:t>Pracující pod hranicí chudoby jsou placeni od hodiny – kratší pracovní doba jim bere možnost se z chudoby dostat.</a:t>
            </a:r>
            <a:endParaRPr lang="cs-CZ" sz="1200" dirty="0">
              <a:solidFill>
                <a:srgbClr val="000000"/>
              </a:solidFill>
              <a:latin typeface="Arial" panose="020B0604020202020204" pitchFamily="34" charset="0"/>
              <a:ea typeface="Futura"/>
              <a:cs typeface="Arial" panose="020B0604020202020204" pitchFamily="34" charset="0"/>
              <a:sym typeface="Futura"/>
            </a:endParaRPr>
          </a:p>
          <a:p>
            <a:pPr marL="285750" indent="-285750" defTabSz="379475">
              <a:buFont typeface="Wingdings" panose="05000000000000000000" pitchFamily="2" charset="2"/>
              <a:buChar char="§"/>
              <a:defRPr sz="1800">
                <a:solidFill>
                  <a:srgbClr val="000000"/>
                </a:solidFill>
              </a:defRPr>
            </a:pPr>
            <a:r>
              <a:rPr lang="cs-CZ" sz="1200" dirty="0">
                <a:solidFill>
                  <a:srgbClr val="000000"/>
                </a:solidFill>
                <a:latin typeface="Arial" panose="020B0604020202020204" pitchFamily="34" charset="0"/>
                <a:ea typeface="Futura"/>
                <a:cs typeface="Arial" panose="020B0604020202020204" pitchFamily="34" charset="0"/>
                <a:sym typeface="Futura"/>
              </a:rPr>
              <a:t>Vývoj národohospodářské </a:t>
            </a:r>
            <a:r>
              <a:rPr lang="cs-CZ" sz="1200" b="1" dirty="0">
                <a:solidFill>
                  <a:srgbClr val="000000"/>
                </a:solidFill>
                <a:latin typeface="Arial" panose="020B0604020202020204" pitchFamily="34" charset="0"/>
                <a:ea typeface="Futura"/>
                <a:cs typeface="Arial" panose="020B0604020202020204" pitchFamily="34" charset="0"/>
                <a:sym typeface="Futura"/>
              </a:rPr>
              <a:t>produktivity práce </a:t>
            </a:r>
            <a:r>
              <a:rPr lang="cs-CZ" sz="1200" dirty="0">
                <a:solidFill>
                  <a:srgbClr val="000000"/>
                </a:solidFill>
                <a:latin typeface="Arial" panose="020B0604020202020204" pitchFamily="34" charset="0"/>
                <a:ea typeface="Futura"/>
                <a:cs typeface="Arial" panose="020B0604020202020204" pitchFamily="34" charset="0"/>
                <a:sym typeface="Futura"/>
              </a:rPr>
              <a:t>(na odpracovanou hodinu, ale i na osobu) se po administrativním zkrácení pracovní doby</a:t>
            </a:r>
            <a:r>
              <a:rPr lang="cs-CZ" sz="1200" b="1" dirty="0">
                <a:solidFill>
                  <a:srgbClr val="000000"/>
                </a:solidFill>
                <a:latin typeface="Arial" panose="020B0604020202020204" pitchFamily="34" charset="0"/>
                <a:ea typeface="Futura"/>
                <a:cs typeface="Arial" panose="020B0604020202020204" pitchFamily="34" charset="0"/>
                <a:sym typeface="Futura"/>
              </a:rPr>
              <a:t> výrazně nezměnil.</a:t>
            </a:r>
          </a:p>
        </p:txBody>
      </p:sp>
      <p:graphicFrame>
        <p:nvGraphicFramePr>
          <p:cNvPr id="12" name="Chart 1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46631084"/>
              </p:ext>
            </p:extLst>
          </p:nvPr>
        </p:nvGraphicFramePr>
        <p:xfrm>
          <a:off x="827584" y="4581128"/>
          <a:ext cx="7416824" cy="210868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7209044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Francie „case study“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CD87F0-D85C-43F2-901A-A4F4E1D5AF8E}" type="slidenum">
              <a:rPr lang="cs-CZ" smtClean="0"/>
              <a:pPr/>
              <a:t>7</a:t>
            </a:fld>
            <a:endParaRPr lang="cs-CZ"/>
          </a:p>
        </p:txBody>
      </p:sp>
      <p:graphicFrame>
        <p:nvGraphicFramePr>
          <p:cNvPr id="7" name="Chart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53968154"/>
              </p:ext>
            </p:extLst>
          </p:nvPr>
        </p:nvGraphicFramePr>
        <p:xfrm>
          <a:off x="4644008" y="4442995"/>
          <a:ext cx="4320000" cy="21602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8" name="Chart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74549011"/>
              </p:ext>
            </p:extLst>
          </p:nvPr>
        </p:nvGraphicFramePr>
        <p:xfrm>
          <a:off x="4644008" y="1828607"/>
          <a:ext cx="4320000" cy="23762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477483" y="1473165"/>
            <a:ext cx="3888432" cy="29238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indent="0" defTabSz="379475">
              <a:spcBef>
                <a:spcPts val="0"/>
              </a:spcBef>
              <a:buClrTx/>
              <a:buSzTx/>
              <a:buFontTx/>
              <a:buNone/>
              <a:defRPr sz="1800">
                <a:solidFill>
                  <a:srgbClr val="000000"/>
                </a:solidFill>
              </a:defRPr>
            </a:pPr>
            <a:r>
              <a:rPr lang="cs-CZ" sz="1400" dirty="0">
                <a:latin typeface="Arial" panose="020B0604020202020204" pitchFamily="34" charset="0"/>
                <a:ea typeface="Futura"/>
                <a:cs typeface="Arial" panose="020B0604020202020204" pitchFamily="34" charset="0"/>
                <a:sym typeface="Futura"/>
              </a:rPr>
              <a:t>		FRANCIE</a:t>
            </a:r>
          </a:p>
          <a:p>
            <a:pPr marL="285750" lvl="0" indent="-285750" defTabSz="379475">
              <a:spcBef>
                <a:spcPts val="0"/>
              </a:spcBef>
              <a:buClrTx/>
              <a:buSzTx/>
              <a:buFont typeface="Arial" panose="020B0604020202020204" pitchFamily="34" charset="0"/>
              <a:buChar char="•"/>
              <a:defRPr sz="1800">
                <a:solidFill>
                  <a:srgbClr val="000000"/>
                </a:solidFill>
              </a:defRPr>
            </a:pPr>
            <a:endParaRPr lang="cs-CZ" sz="1400" dirty="0">
              <a:latin typeface="Arial" panose="020B0604020202020204" pitchFamily="34" charset="0"/>
              <a:ea typeface="Futura"/>
              <a:cs typeface="Arial" panose="020B0604020202020204" pitchFamily="34" charset="0"/>
              <a:sym typeface="Futura"/>
            </a:endParaRPr>
          </a:p>
          <a:p>
            <a:pPr marL="285750" lvl="0" indent="-285750" defTabSz="379475">
              <a:spcBef>
                <a:spcPts val="0"/>
              </a:spcBef>
              <a:buClrTx/>
              <a:buSzTx/>
              <a:buFont typeface="Arial" panose="020B0604020202020204" pitchFamily="34" charset="0"/>
              <a:buChar char="•"/>
              <a:defRPr sz="1800">
                <a:solidFill>
                  <a:srgbClr val="000000"/>
                </a:solidFill>
              </a:defRPr>
            </a:pPr>
            <a:r>
              <a:rPr lang="cs-CZ" sz="1200" dirty="0">
                <a:latin typeface="Arial" panose="020B0604020202020204" pitchFamily="34" charset="0"/>
                <a:ea typeface="Futura"/>
                <a:cs typeface="Arial" panose="020B0604020202020204" pitchFamily="34" charset="0"/>
                <a:sym typeface="Futura"/>
              </a:rPr>
              <a:t>Zvýšení obratu na trhu práce (propuštění &amp; najímání) a přechodně i zaměstnanosti (navýšení volných pracovních míst) – krátkodobé zvýšení podpořené končící expanzí.</a:t>
            </a:r>
          </a:p>
          <a:p>
            <a:pPr marL="285750" indent="-285750" defTabSz="379475">
              <a:buFont typeface="Arial" panose="020B0604020202020204" pitchFamily="34" charset="0"/>
              <a:buChar char="•"/>
              <a:defRPr sz="1800">
                <a:solidFill>
                  <a:srgbClr val="000000"/>
                </a:solidFill>
              </a:defRPr>
            </a:pPr>
            <a:r>
              <a:rPr lang="cs-CZ" sz="1200" dirty="0">
                <a:solidFill>
                  <a:srgbClr val="000000"/>
                </a:solidFill>
                <a:latin typeface="Arial" panose="020B0604020202020204" pitchFamily="34" charset="0"/>
                <a:ea typeface="Futura"/>
                <a:cs typeface="Arial" panose="020B0604020202020204" pitchFamily="34" charset="0"/>
                <a:sym typeface="Futura"/>
              </a:rPr>
              <a:t>Zvýšení přesčasů a „</a:t>
            </a:r>
            <a:r>
              <a:rPr lang="cs-CZ" sz="1200" dirty="0" err="1">
                <a:solidFill>
                  <a:srgbClr val="000000"/>
                </a:solidFill>
                <a:latin typeface="Arial" panose="020B0604020202020204" pitchFamily="34" charset="0"/>
                <a:ea typeface="Futura"/>
                <a:cs typeface="Arial" panose="020B0604020202020204" pitchFamily="34" charset="0"/>
                <a:sym typeface="Futura"/>
              </a:rPr>
              <a:t>víceúvazků</a:t>
            </a:r>
            <a:r>
              <a:rPr lang="cs-CZ" sz="1200" dirty="0">
                <a:solidFill>
                  <a:srgbClr val="000000"/>
                </a:solidFill>
                <a:latin typeface="Arial" panose="020B0604020202020204" pitchFamily="34" charset="0"/>
                <a:ea typeface="Futura"/>
                <a:cs typeface="Arial" panose="020B0604020202020204" pitchFamily="34" charset="0"/>
                <a:sym typeface="Futura"/>
              </a:rPr>
              <a:t>“ u mužů. </a:t>
            </a:r>
            <a:endParaRPr lang="cs-CZ" sz="1200" dirty="0">
              <a:latin typeface="Arial" panose="020B0604020202020204" pitchFamily="34" charset="0"/>
              <a:ea typeface="Futura"/>
              <a:cs typeface="Arial" panose="020B0604020202020204" pitchFamily="34" charset="0"/>
              <a:sym typeface="Futura"/>
            </a:endParaRPr>
          </a:p>
          <a:p>
            <a:pPr marL="285750" lvl="0" indent="-285750" defTabSz="379475">
              <a:spcBef>
                <a:spcPts val="0"/>
              </a:spcBef>
              <a:buClrTx/>
              <a:buSzTx/>
              <a:buFont typeface="Arial" panose="020B0604020202020204" pitchFamily="34" charset="0"/>
              <a:buChar char="•"/>
              <a:defRPr sz="1800">
                <a:solidFill>
                  <a:srgbClr val="000000"/>
                </a:solidFill>
              </a:defRPr>
            </a:pPr>
            <a:r>
              <a:rPr lang="cs-CZ" sz="1200" dirty="0">
                <a:latin typeface="Arial" panose="020B0604020202020204" pitchFamily="34" charset="0"/>
                <a:ea typeface="Futura"/>
                <a:cs typeface="Arial" panose="020B0604020202020204" pitchFamily="34" charset="0"/>
                <a:sym typeface="Futura"/>
              </a:rPr>
              <a:t>Růst mezd zrychlil (více mužům; ale z vyšších příjmových skupin se později častěji propouštělo).</a:t>
            </a:r>
          </a:p>
          <a:p>
            <a:pPr marL="285750" lvl="0" indent="-285750" defTabSz="379475">
              <a:spcBef>
                <a:spcPts val="0"/>
              </a:spcBef>
              <a:buClrTx/>
              <a:buSzTx/>
              <a:buFont typeface="Arial" panose="020B0604020202020204" pitchFamily="34" charset="0"/>
              <a:buChar char="•"/>
              <a:defRPr sz="1800">
                <a:solidFill>
                  <a:srgbClr val="000000"/>
                </a:solidFill>
              </a:defRPr>
            </a:pPr>
            <a:r>
              <a:rPr lang="cs-CZ" sz="1200" dirty="0">
                <a:latin typeface="Arial" panose="020B0604020202020204" pitchFamily="34" charset="0"/>
                <a:ea typeface="Futura"/>
                <a:cs typeface="Arial" panose="020B0604020202020204" pitchFamily="34" charset="0"/>
                <a:sym typeface="Futura"/>
              </a:rPr>
              <a:t>Trvalejší zrychlení růstu jednotkových mzdových nákladů.</a:t>
            </a:r>
          </a:p>
          <a:p>
            <a:pPr marL="285750" indent="-285750" defTabSz="379475">
              <a:buFont typeface="Arial" panose="020B0604020202020204" pitchFamily="34" charset="0"/>
              <a:buChar char="•"/>
              <a:defRPr sz="1800">
                <a:solidFill>
                  <a:srgbClr val="000000"/>
                </a:solidFill>
              </a:defRPr>
            </a:pPr>
            <a:r>
              <a:rPr lang="cs-CZ" sz="1200" dirty="0">
                <a:solidFill>
                  <a:srgbClr val="000000"/>
                </a:solidFill>
                <a:latin typeface="Arial" panose="020B0604020202020204" pitchFamily="34" charset="0"/>
                <a:ea typeface="Futura"/>
                <a:cs typeface="Arial" panose="020B0604020202020204" pitchFamily="34" charset="0"/>
                <a:sym typeface="Futura"/>
              </a:rPr>
              <a:t>Po roce 2002 počet odpracovaných hodin opět roste.</a:t>
            </a:r>
            <a:endParaRPr lang="cs-CZ" sz="1200" dirty="0">
              <a:latin typeface="Arial" panose="020B0604020202020204" pitchFamily="34" charset="0"/>
              <a:ea typeface="Futura"/>
              <a:cs typeface="Arial" panose="020B0604020202020204" pitchFamily="34" charset="0"/>
              <a:sym typeface="Futura"/>
            </a:endParaRPr>
          </a:p>
          <a:p>
            <a:pPr marL="285750" indent="-285750" defTabSz="379475">
              <a:buFont typeface="Arial" panose="020B0604020202020204" pitchFamily="34" charset="0"/>
              <a:buChar char="•"/>
              <a:defRPr sz="1800">
                <a:solidFill>
                  <a:srgbClr val="000000"/>
                </a:solidFill>
              </a:defRPr>
            </a:pPr>
            <a:r>
              <a:rPr lang="cs-CZ" sz="1200" dirty="0">
                <a:latin typeface="Arial" panose="020B0604020202020204" pitchFamily="34" charset="0"/>
                <a:ea typeface="Futura"/>
                <a:cs typeface="Arial" panose="020B0604020202020204" pitchFamily="34" charset="0"/>
                <a:sym typeface="Futura"/>
              </a:rPr>
              <a:t>Viditelnější efekt zkrácení pracovního týdne ve velkých </a:t>
            </a:r>
            <a:r>
              <a:rPr lang="cs-CZ" sz="1200" dirty="0">
                <a:solidFill>
                  <a:srgbClr val="000000"/>
                </a:solidFill>
                <a:latin typeface="Arial" panose="020B0604020202020204" pitchFamily="34" charset="0"/>
                <a:ea typeface="Futura"/>
                <a:cs typeface="Arial" panose="020B0604020202020204" pitchFamily="34" charset="0"/>
                <a:sym typeface="Futura"/>
              </a:rPr>
              <a:t>společností (slabší u malých firem).</a:t>
            </a:r>
          </a:p>
        </p:txBody>
      </p:sp>
      <p:sp>
        <p:nvSpPr>
          <p:cNvPr id="4" name="Oval 3"/>
          <p:cNvSpPr/>
          <p:nvPr/>
        </p:nvSpPr>
        <p:spPr>
          <a:xfrm>
            <a:off x="6244072" y="4869160"/>
            <a:ext cx="288032" cy="288032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0" name="Oval 9"/>
          <p:cNvSpPr/>
          <p:nvPr/>
        </p:nvSpPr>
        <p:spPr>
          <a:xfrm>
            <a:off x="6195391" y="2413562"/>
            <a:ext cx="231912" cy="432048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3074" name="Picture 2" descr="Výsledek obrázku pro vlajka francie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0" y="1323020"/>
            <a:ext cx="593812" cy="5938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1" name="Chart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54465253"/>
              </p:ext>
            </p:extLst>
          </p:nvPr>
        </p:nvGraphicFramePr>
        <p:xfrm>
          <a:off x="107504" y="4469847"/>
          <a:ext cx="4445730" cy="21788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cxnSp>
        <p:nvCxnSpPr>
          <p:cNvPr id="9" name="Straight Arrow Connector 8"/>
          <p:cNvCxnSpPr/>
          <p:nvPr/>
        </p:nvCxnSpPr>
        <p:spPr>
          <a:xfrm flipV="1">
            <a:off x="7236296" y="2780928"/>
            <a:ext cx="432048" cy="21602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782780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/>
              <a:t>Podmínky - Jak zavést kratší pracovní dobu?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02322" y="1340767"/>
            <a:ext cx="7560840" cy="5517233"/>
          </a:xfrm>
        </p:spPr>
        <p:txBody>
          <a:bodyPr>
            <a:normAutofit fontScale="92500"/>
          </a:bodyPr>
          <a:lstStyle/>
          <a:p>
            <a:pPr marL="446088" lvl="0" indent="-446088">
              <a:buFont typeface="+mj-lt"/>
              <a:buAutoNum type="arabicPeriod"/>
            </a:pPr>
            <a:r>
              <a:rPr lang="cs-CZ" dirty="0"/>
              <a:t>Především přes změnu </a:t>
            </a:r>
            <a:r>
              <a:rPr lang="cs-CZ" dirty="0" err="1"/>
              <a:t>incentiv</a:t>
            </a:r>
            <a:endParaRPr lang="cs-CZ" dirty="0"/>
          </a:p>
          <a:p>
            <a:pPr marL="446088" lvl="0" indent="-446088">
              <a:buNone/>
            </a:pPr>
            <a:r>
              <a:rPr lang="cs-CZ" i="1" dirty="0"/>
              <a:t>	Pro zaměstnavatele je levnější zaměstnat jednoho přepracovaného zaměstnance než dva na poloviční úvazek, a to kvůli nákladům na sociální a zdravotní pojištění. Zaměstnavatele je třeba ocenit, ne trestat za zaměstnávání více zaměstnanců.</a:t>
            </a:r>
          </a:p>
          <a:p>
            <a:pPr marL="446088" lvl="0" indent="-446088">
              <a:buNone/>
            </a:pPr>
            <a:r>
              <a:rPr lang="cs-CZ" i="1" dirty="0"/>
              <a:t>	</a:t>
            </a:r>
            <a:r>
              <a:rPr lang="cs-CZ" i="1" dirty="0">
                <a:solidFill>
                  <a:srgbClr val="FFC000"/>
                </a:solidFill>
              </a:rPr>
              <a:t>Co zdanit práci ne podle jednotlivce, ale podle odpracované hodiny?</a:t>
            </a:r>
          </a:p>
          <a:p>
            <a:pPr marL="446088" lvl="0" indent="-446088">
              <a:buNone/>
            </a:pPr>
            <a:endParaRPr lang="cs-CZ" dirty="0"/>
          </a:p>
          <a:p>
            <a:pPr marL="446088" indent="-446088">
              <a:buFont typeface="+mj-lt"/>
              <a:buAutoNum type="arabicPeriod" startAt="2"/>
            </a:pPr>
            <a:r>
              <a:rPr lang="cs-CZ" dirty="0">
                <a:solidFill>
                  <a:srgbClr val="FFC000"/>
                </a:solidFill>
              </a:rPr>
              <a:t>Snížit náklady práce</a:t>
            </a:r>
            <a:endParaRPr lang="cs-CZ" dirty="0"/>
          </a:p>
          <a:p>
            <a:pPr marL="446088" indent="-446088">
              <a:buNone/>
            </a:pPr>
            <a:r>
              <a:rPr lang="cs-CZ" i="1" dirty="0"/>
              <a:t>	ČR má jedno z nejvyšších zdanění práce v EU. Násilné zkrácení pracovní doby už by byla na naše firmy další neúnosná zátěž, pokud se také nesníží zdanění.</a:t>
            </a:r>
          </a:p>
          <a:p>
            <a:pPr marL="446088" lvl="0" indent="-446088">
              <a:buNone/>
            </a:pPr>
            <a:endParaRPr lang="cs-CZ" dirty="0"/>
          </a:p>
          <a:p>
            <a:pPr marL="446088" lvl="0" indent="-446088">
              <a:buFont typeface="+mj-lt"/>
              <a:buAutoNum type="arabicPeriod" startAt="3"/>
            </a:pPr>
            <a:r>
              <a:rPr lang="cs-CZ" dirty="0"/>
              <a:t>Musí se na to jít postupně a </a:t>
            </a:r>
            <a:r>
              <a:rPr lang="cs-CZ" dirty="0">
                <a:solidFill>
                  <a:srgbClr val="FFC000"/>
                </a:solidFill>
              </a:rPr>
              <a:t>odspodu! </a:t>
            </a:r>
          </a:p>
          <a:p>
            <a:pPr marL="446088" lvl="2" indent="1588">
              <a:buNone/>
            </a:pPr>
            <a:r>
              <a:rPr lang="cs-CZ" i="1" dirty="0"/>
              <a:t>Stát by měl usilovat o snížení pracovní doby velmi opatrně a zároveň aktivně nabídnout tréninkové programy. Firmám by se měla ponechat </a:t>
            </a:r>
            <a:r>
              <a:rPr lang="cs-CZ" i="1" dirty="0">
                <a:solidFill>
                  <a:srgbClr val="FFC000"/>
                </a:solidFill>
              </a:rPr>
              <a:t>flexibilita</a:t>
            </a:r>
            <a:r>
              <a:rPr lang="cs-CZ" i="1" dirty="0"/>
              <a:t>. </a:t>
            </a:r>
          </a:p>
          <a:p>
            <a:pPr marL="446088" lvl="0" indent="-446088">
              <a:buFont typeface="+mj-lt"/>
              <a:buAutoNum type="arabicPeriod"/>
            </a:pPr>
            <a:endParaRPr lang="cs-CZ" dirty="0"/>
          </a:p>
          <a:p>
            <a:pPr marL="446088" lvl="0" indent="-446088">
              <a:buFont typeface="+mj-lt"/>
              <a:buAutoNum type="arabicPeriod" startAt="4"/>
            </a:pPr>
            <a:r>
              <a:rPr lang="cs-CZ" dirty="0"/>
              <a:t>Také bude nutné/vhodné:</a:t>
            </a:r>
          </a:p>
          <a:p>
            <a:pPr marL="631825" lvl="2" indent="-188913"/>
            <a:r>
              <a:rPr lang="cs-CZ" i="1" dirty="0">
                <a:solidFill>
                  <a:srgbClr val="FFC000"/>
                </a:solidFill>
              </a:rPr>
              <a:t>koordinace</a:t>
            </a:r>
            <a:r>
              <a:rPr lang="cs-CZ" i="1" dirty="0"/>
              <a:t> v rámci většího ekonomického celku – na úrovni EU například,</a:t>
            </a:r>
          </a:p>
          <a:p>
            <a:pPr marL="631825" lvl="2" indent="-188913"/>
            <a:r>
              <a:rPr lang="cs-CZ" i="1" dirty="0"/>
              <a:t>zlepšit podmínky OSVČ (pracují déle),</a:t>
            </a:r>
          </a:p>
          <a:p>
            <a:pPr marL="631825" lvl="2" indent="-188913"/>
            <a:r>
              <a:rPr lang="cs-CZ" i="1" dirty="0"/>
              <a:t>zabránit poklesu hodinové mzdy/navýšit minimální mzdu,</a:t>
            </a:r>
          </a:p>
          <a:p>
            <a:pPr marL="631825" lvl="2" indent="-188913"/>
            <a:r>
              <a:rPr lang="cs-CZ" i="1" dirty="0"/>
              <a:t>limity na přesčasy a zaručit, aby byly lépe ohodnoceny,</a:t>
            </a:r>
          </a:p>
          <a:p>
            <a:pPr marL="631825" lvl="2" indent="-188913"/>
            <a:r>
              <a:rPr lang="cs-CZ" i="1" dirty="0"/>
              <a:t>dbát na to, aby se posílila necenová konkurenceschopnost produkce.</a:t>
            </a:r>
          </a:p>
          <a:p>
            <a:pPr marL="442913" lvl="2" indent="-174625"/>
            <a:endParaRPr lang="cs-CZ" i="1" dirty="0"/>
          </a:p>
          <a:p>
            <a:pPr marL="846138" lvl="2" indent="-446088"/>
            <a:endParaRPr lang="cs-CZ" i="1" dirty="0"/>
          </a:p>
          <a:p>
            <a:pPr marL="285750" indent="-285750"/>
            <a:endParaRPr lang="cs-CZ" dirty="0"/>
          </a:p>
          <a:p>
            <a:pPr indent="0">
              <a:buNone/>
            </a:pPr>
            <a:endParaRPr lang="cs-CZ" dirty="0"/>
          </a:p>
          <a:p>
            <a:pPr indent="0">
              <a:buNone/>
            </a:pP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D4B5FF-EFB1-4735-9F78-BE0143DE0338}" type="slidenum">
              <a:rPr lang="cs-CZ" smtClean="0"/>
              <a:pPr/>
              <a:t>8</a:t>
            </a:fld>
            <a:endParaRPr lang="cs-CZ" dirty="0"/>
          </a:p>
        </p:txBody>
      </p:sp>
      <p:pic>
        <p:nvPicPr>
          <p:cNvPr id="5" name="coins-on-spoon-with-potato-and-calculator-800x500.jp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263936" y="5589240"/>
            <a:ext cx="1556535" cy="1105227"/>
          </a:xfrm>
          <a:prstGeom prst="rect">
            <a:avLst/>
          </a:prstGeom>
          <a:ln w="12700">
            <a:solidFill/>
            <a:miter lim="400000"/>
          </a:ln>
          <a:effectLst>
            <a:outerShdw blurRad="355600" rotWithShape="0">
              <a:srgbClr val="000000">
                <a:alpha val="7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08449545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ZDROJE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6995120" cy="5760640"/>
          </a:xfrm>
        </p:spPr>
        <p:txBody>
          <a:bodyPr>
            <a:normAutofit/>
          </a:bodyPr>
          <a:lstStyle/>
          <a:p>
            <a:r>
              <a:rPr lang="cs-CZ" sz="1500" dirty="0" err="1"/>
              <a:t>Estevao</a:t>
            </a:r>
            <a:r>
              <a:rPr lang="cs-CZ" sz="1500" dirty="0"/>
              <a:t> &amp; </a:t>
            </a:r>
            <a:r>
              <a:rPr lang="cs-CZ" sz="1500" dirty="0" err="1"/>
              <a:t>Sá</a:t>
            </a:r>
            <a:r>
              <a:rPr lang="cs-CZ" sz="1500" dirty="0"/>
              <a:t> (2008).  </a:t>
            </a:r>
            <a:r>
              <a:rPr lang="cs-CZ" sz="1500" i="1" dirty="0" err="1"/>
              <a:t>The</a:t>
            </a:r>
            <a:r>
              <a:rPr lang="cs-CZ" sz="1500" i="1" dirty="0"/>
              <a:t> 35-hour </a:t>
            </a:r>
            <a:r>
              <a:rPr lang="cs-CZ" sz="1500" i="1" dirty="0" err="1"/>
              <a:t>workweek</a:t>
            </a:r>
            <a:r>
              <a:rPr lang="cs-CZ" sz="1500" i="1" dirty="0"/>
              <a:t> in France: </a:t>
            </a:r>
            <a:r>
              <a:rPr lang="cs-CZ" sz="1500" i="1" dirty="0" err="1"/>
              <a:t>Straightjacket</a:t>
            </a:r>
            <a:r>
              <a:rPr lang="cs-CZ" sz="1500" i="1" dirty="0"/>
              <a:t>   </a:t>
            </a:r>
            <a:r>
              <a:rPr lang="cs-CZ" sz="1500" i="1" dirty="0" err="1"/>
              <a:t>or</a:t>
            </a:r>
            <a:r>
              <a:rPr lang="cs-CZ" sz="1500" i="1" dirty="0"/>
              <a:t> </a:t>
            </a:r>
            <a:r>
              <a:rPr lang="cs-CZ" sz="1500" i="1" dirty="0" err="1"/>
              <a:t>welfare</a:t>
            </a:r>
            <a:r>
              <a:rPr lang="cs-CZ" sz="1500" i="1" dirty="0"/>
              <a:t> </a:t>
            </a:r>
            <a:r>
              <a:rPr lang="cs-CZ" sz="1500" i="1" dirty="0" err="1"/>
              <a:t>improvement</a:t>
            </a:r>
            <a:r>
              <a:rPr lang="cs-CZ" sz="1500" dirty="0"/>
              <a:t>? Dostupný z: </a:t>
            </a:r>
            <a:r>
              <a:rPr lang="cs-CZ" sz="1500" u="sng" dirty="0">
                <a:hlinkClick r:id="rId2"/>
              </a:rPr>
              <a:t>http://economics.mit.edu/files/3230</a:t>
            </a:r>
            <a:endParaRPr lang="cs-CZ" sz="1500" dirty="0"/>
          </a:p>
          <a:p>
            <a:r>
              <a:rPr lang="cs-CZ" sz="1500" dirty="0"/>
              <a:t>Fialová (2012). Pracovní doba. Dostupný z </a:t>
            </a:r>
            <a:r>
              <a:rPr lang="cs-CZ" sz="1500" u="sng" dirty="0"/>
              <a:t>https://is.cuni.cz/webapps/zzp/download/120074807</a:t>
            </a:r>
          </a:p>
          <a:p>
            <a:r>
              <a:rPr lang="cs-CZ" sz="1500" dirty="0" err="1"/>
              <a:t>Hunt</a:t>
            </a:r>
            <a:r>
              <a:rPr lang="cs-CZ" sz="1500" dirty="0"/>
              <a:t> (1996). </a:t>
            </a:r>
            <a:r>
              <a:rPr lang="cs-CZ" sz="1500" i="1" dirty="0"/>
              <a:t>Has </a:t>
            </a:r>
            <a:r>
              <a:rPr lang="cs-CZ" sz="1500" i="1" dirty="0" err="1"/>
              <a:t>work-sharing</a:t>
            </a:r>
            <a:r>
              <a:rPr lang="cs-CZ" sz="1500" i="1" dirty="0"/>
              <a:t> </a:t>
            </a:r>
            <a:r>
              <a:rPr lang="cs-CZ" sz="1500" i="1" dirty="0" err="1"/>
              <a:t>worked</a:t>
            </a:r>
            <a:r>
              <a:rPr lang="cs-CZ" sz="1500" i="1" dirty="0"/>
              <a:t> in </a:t>
            </a:r>
            <a:r>
              <a:rPr lang="cs-CZ" sz="1500" i="1" dirty="0" err="1"/>
              <a:t>Germany</a:t>
            </a:r>
            <a:r>
              <a:rPr lang="cs-CZ" sz="1500" i="1" dirty="0"/>
              <a:t>?</a:t>
            </a:r>
            <a:r>
              <a:rPr lang="cs-CZ" sz="1500" dirty="0"/>
              <a:t> Dostupný z: </a:t>
            </a:r>
            <a:r>
              <a:rPr lang="cs-CZ" sz="1500" u="sng" dirty="0">
                <a:hlinkClick r:id="rId3"/>
              </a:rPr>
              <a:t>http://www.nber.org/papers/w5724</a:t>
            </a:r>
            <a:endParaRPr lang="cs-CZ" sz="1500" u="sng" dirty="0"/>
          </a:p>
          <a:p>
            <a:r>
              <a:rPr lang="cs-CZ" sz="1500" dirty="0" err="1"/>
              <a:t>Houpis</a:t>
            </a:r>
            <a:r>
              <a:rPr lang="cs-CZ" sz="1500" dirty="0"/>
              <a:t> (1993). </a:t>
            </a:r>
            <a:r>
              <a:rPr lang="cs-CZ" sz="1500" i="1" dirty="0" err="1"/>
              <a:t>The</a:t>
            </a:r>
            <a:r>
              <a:rPr lang="cs-CZ" sz="1500" i="1" dirty="0"/>
              <a:t> </a:t>
            </a:r>
            <a:r>
              <a:rPr lang="cs-CZ" sz="1500" i="1" dirty="0" err="1"/>
              <a:t>effect</a:t>
            </a:r>
            <a:r>
              <a:rPr lang="cs-CZ" sz="1500" i="1" dirty="0"/>
              <a:t> </a:t>
            </a:r>
            <a:r>
              <a:rPr lang="cs-CZ" sz="1500" i="1" dirty="0" err="1"/>
              <a:t>of</a:t>
            </a:r>
            <a:r>
              <a:rPr lang="cs-CZ" sz="1500" i="1" dirty="0"/>
              <a:t> </a:t>
            </a:r>
            <a:r>
              <a:rPr lang="cs-CZ" sz="1500" i="1" dirty="0" err="1"/>
              <a:t>lower</a:t>
            </a:r>
            <a:r>
              <a:rPr lang="cs-CZ" sz="1500" i="1" dirty="0"/>
              <a:t> </a:t>
            </a:r>
            <a:r>
              <a:rPr lang="cs-CZ" sz="1500" i="1" dirty="0" err="1"/>
              <a:t>hours</a:t>
            </a:r>
            <a:r>
              <a:rPr lang="cs-CZ" sz="1500" i="1" dirty="0"/>
              <a:t> </a:t>
            </a:r>
            <a:r>
              <a:rPr lang="cs-CZ" sz="1500" i="1" dirty="0" err="1"/>
              <a:t>of</a:t>
            </a:r>
            <a:r>
              <a:rPr lang="cs-CZ" sz="1500" i="1" dirty="0"/>
              <a:t> </a:t>
            </a:r>
            <a:r>
              <a:rPr lang="cs-CZ" sz="1500" i="1" dirty="0" err="1"/>
              <a:t>work</a:t>
            </a:r>
            <a:r>
              <a:rPr lang="cs-CZ" sz="1500" i="1" dirty="0"/>
              <a:t> on </a:t>
            </a:r>
            <a:r>
              <a:rPr lang="cs-CZ" sz="1500" i="1" dirty="0" err="1"/>
              <a:t>wages</a:t>
            </a:r>
            <a:r>
              <a:rPr lang="cs-CZ" sz="1500" i="1" dirty="0"/>
              <a:t> and </a:t>
            </a:r>
            <a:r>
              <a:rPr lang="cs-CZ" sz="1500" i="1" dirty="0" err="1"/>
              <a:t>employment</a:t>
            </a:r>
            <a:r>
              <a:rPr lang="cs-CZ" sz="1500" dirty="0"/>
              <a:t>. Dostupný z: </a:t>
            </a:r>
            <a:r>
              <a:rPr lang="cs-CZ" sz="1500" u="sng" dirty="0">
                <a:hlinkClick r:id="rId4"/>
              </a:rPr>
              <a:t>www.eprints.lse.ac.uk/20984</a:t>
            </a:r>
            <a:endParaRPr lang="cs-CZ" sz="1500" dirty="0"/>
          </a:p>
          <a:p>
            <a:r>
              <a:rPr lang="cs-CZ" sz="1500" dirty="0" err="1"/>
              <a:t>Kallis</a:t>
            </a:r>
            <a:r>
              <a:rPr lang="cs-CZ" sz="1500" dirty="0"/>
              <a:t> &amp; </a:t>
            </a:r>
            <a:r>
              <a:rPr lang="cs-CZ" sz="1500" dirty="0" err="1"/>
              <a:t>Kalush</a:t>
            </a:r>
            <a:r>
              <a:rPr lang="cs-CZ" sz="1500" dirty="0"/>
              <a:t> &amp; </a:t>
            </a:r>
            <a:r>
              <a:rPr lang="cs-CZ" sz="1500" dirty="0" err="1"/>
              <a:t>Flynn</a:t>
            </a:r>
            <a:r>
              <a:rPr lang="cs-CZ" sz="1500" dirty="0"/>
              <a:t> &amp; </a:t>
            </a:r>
            <a:r>
              <a:rPr lang="cs-CZ" sz="1500" dirty="0" err="1"/>
              <a:t>Rossiter</a:t>
            </a:r>
            <a:r>
              <a:rPr lang="cs-CZ" sz="1500" dirty="0"/>
              <a:t> &amp; </a:t>
            </a:r>
            <a:r>
              <a:rPr lang="cs-CZ" sz="1500" dirty="0" err="1"/>
              <a:t>Ashford</a:t>
            </a:r>
            <a:r>
              <a:rPr lang="cs-CZ" sz="1500" dirty="0"/>
              <a:t> (2013).  </a:t>
            </a:r>
            <a:r>
              <a:rPr lang="cs-CZ" sz="1500" i="1" dirty="0"/>
              <a:t>“</a:t>
            </a:r>
            <a:r>
              <a:rPr lang="cs-CZ" sz="1500" i="1" dirty="0" err="1"/>
              <a:t>Friday</a:t>
            </a:r>
            <a:r>
              <a:rPr lang="cs-CZ" sz="1500" i="1" dirty="0"/>
              <a:t> </a:t>
            </a:r>
            <a:r>
              <a:rPr lang="cs-CZ" sz="1500" i="1" dirty="0" err="1"/>
              <a:t>off</a:t>
            </a:r>
            <a:r>
              <a:rPr lang="cs-CZ" sz="1500" i="1" dirty="0"/>
              <a:t>”: </a:t>
            </a:r>
            <a:r>
              <a:rPr lang="cs-CZ" sz="1500" i="1" dirty="0" err="1"/>
              <a:t>Reducing</a:t>
            </a:r>
            <a:r>
              <a:rPr lang="cs-CZ" sz="1500" i="1" dirty="0"/>
              <a:t> </a:t>
            </a:r>
            <a:r>
              <a:rPr lang="cs-CZ" sz="1500" i="1" dirty="0" err="1"/>
              <a:t>Working</a:t>
            </a:r>
            <a:r>
              <a:rPr lang="cs-CZ" sz="1500" i="1" dirty="0"/>
              <a:t> </a:t>
            </a:r>
            <a:r>
              <a:rPr lang="cs-CZ" sz="1500" i="1" dirty="0" err="1"/>
              <a:t>Hours</a:t>
            </a:r>
            <a:r>
              <a:rPr lang="cs-CZ" sz="1500" i="1" dirty="0"/>
              <a:t> in </a:t>
            </a:r>
            <a:r>
              <a:rPr lang="cs-CZ" sz="1500" i="1" dirty="0" err="1"/>
              <a:t>Europe</a:t>
            </a:r>
            <a:r>
              <a:rPr lang="cs-CZ" sz="1500" dirty="0"/>
              <a:t>. Dostupný z: </a:t>
            </a:r>
            <a:r>
              <a:rPr lang="cs-CZ" sz="1500" u="sng" dirty="0">
                <a:hlinkClick r:id="rId5"/>
              </a:rPr>
              <a:t>https://www.degrowth.info/en/catalogue-entry/friday-off-reducing-working-hours-in-europe/</a:t>
            </a:r>
            <a:endParaRPr lang="cs-CZ" sz="1500" u="sng" dirty="0"/>
          </a:p>
          <a:p>
            <a:r>
              <a:rPr lang="cs-CZ" sz="1500" dirty="0" err="1"/>
              <a:t>Kapteyn</a:t>
            </a:r>
            <a:r>
              <a:rPr lang="cs-CZ" sz="1500" dirty="0"/>
              <a:t> et al. (2000,2004). </a:t>
            </a:r>
            <a:r>
              <a:rPr lang="cs-CZ" sz="1500" i="1" dirty="0" err="1"/>
              <a:t>The</a:t>
            </a:r>
            <a:r>
              <a:rPr lang="cs-CZ" sz="1500" i="1" dirty="0"/>
              <a:t> Myth </a:t>
            </a:r>
            <a:r>
              <a:rPr lang="cs-CZ" sz="1500" i="1" dirty="0" err="1"/>
              <a:t>of</a:t>
            </a:r>
            <a:r>
              <a:rPr lang="cs-CZ" sz="1500" i="1" dirty="0"/>
              <a:t> </a:t>
            </a:r>
            <a:r>
              <a:rPr lang="cs-CZ" sz="1500" i="1" dirty="0" err="1"/>
              <a:t>Worksharing</a:t>
            </a:r>
            <a:r>
              <a:rPr lang="cs-CZ" sz="1500" dirty="0"/>
              <a:t>. Dostupný z: </a:t>
            </a:r>
            <a:r>
              <a:rPr lang="cs-CZ" sz="1500" u="sng" dirty="0">
                <a:hlinkClick r:id="rId6"/>
              </a:rPr>
              <a:t>https://www.sciencedirect.com/science/article/abs/pii/S0927537103000927</a:t>
            </a:r>
            <a:endParaRPr lang="cs-CZ" sz="1500" u="sng" dirty="0"/>
          </a:p>
          <a:p>
            <a:r>
              <a:rPr lang="cs-CZ" sz="1500" dirty="0" err="1"/>
              <a:t>Raposo</a:t>
            </a:r>
            <a:r>
              <a:rPr lang="cs-CZ" sz="1500" dirty="0"/>
              <a:t> &amp; </a:t>
            </a:r>
            <a:r>
              <a:rPr lang="cs-CZ" sz="1500" dirty="0" err="1"/>
              <a:t>Ours</a:t>
            </a:r>
            <a:r>
              <a:rPr lang="cs-CZ" sz="1500" dirty="0"/>
              <a:t> (2008). </a:t>
            </a:r>
            <a:r>
              <a:rPr lang="cs-CZ" sz="1500" i="1" dirty="0" err="1"/>
              <a:t>How</a:t>
            </a:r>
            <a:r>
              <a:rPr lang="cs-CZ" sz="1500" i="1" dirty="0"/>
              <a:t> </a:t>
            </a:r>
            <a:r>
              <a:rPr lang="cs-CZ" sz="1500" i="1" dirty="0" err="1"/>
              <a:t>Working</a:t>
            </a:r>
            <a:r>
              <a:rPr lang="cs-CZ" sz="1500" i="1" dirty="0"/>
              <a:t> </a:t>
            </a:r>
            <a:r>
              <a:rPr lang="cs-CZ" sz="1500" i="1" dirty="0" err="1"/>
              <a:t>Time</a:t>
            </a:r>
            <a:r>
              <a:rPr lang="cs-CZ" sz="1500" i="1" dirty="0"/>
              <a:t> </a:t>
            </a:r>
            <a:r>
              <a:rPr lang="cs-CZ" sz="1500" i="1" dirty="0" err="1"/>
              <a:t>Reduction</a:t>
            </a:r>
            <a:r>
              <a:rPr lang="cs-CZ" sz="1500" i="1" dirty="0"/>
              <a:t> </a:t>
            </a:r>
            <a:r>
              <a:rPr lang="cs-CZ" sz="1500" i="1" dirty="0" err="1"/>
              <a:t>Affects</a:t>
            </a:r>
            <a:r>
              <a:rPr lang="cs-CZ" sz="1500" i="1" dirty="0"/>
              <a:t> </a:t>
            </a:r>
            <a:r>
              <a:rPr lang="cs-CZ" sz="1500" i="1" dirty="0" err="1"/>
              <a:t>Employment</a:t>
            </a:r>
            <a:r>
              <a:rPr lang="cs-CZ" sz="1500" i="1" dirty="0"/>
              <a:t> and </a:t>
            </a:r>
            <a:r>
              <a:rPr lang="cs-CZ" sz="1500" i="1" dirty="0" err="1"/>
              <a:t>Earnings</a:t>
            </a:r>
            <a:r>
              <a:rPr lang="cs-CZ" sz="1500" dirty="0"/>
              <a:t>. Dostupný z: </a:t>
            </a:r>
            <a:r>
              <a:rPr lang="cs-CZ" sz="1500" u="sng" dirty="0">
                <a:hlinkClick r:id="rId7"/>
              </a:rPr>
              <a:t>ftp://repec.iza.org/RePEc/Discussionpaper/dp3723.pdf</a:t>
            </a:r>
            <a:endParaRPr lang="cs-CZ" sz="1500" u="sng" dirty="0"/>
          </a:p>
          <a:p>
            <a:r>
              <a:rPr lang="cs-CZ" sz="1500" dirty="0" err="1"/>
              <a:t>Marimon</a:t>
            </a:r>
            <a:r>
              <a:rPr lang="cs-CZ" sz="1500" dirty="0"/>
              <a:t> &amp; </a:t>
            </a:r>
            <a:r>
              <a:rPr lang="cs-CZ" sz="1500" dirty="0" err="1"/>
              <a:t>Zilibotti</a:t>
            </a:r>
            <a:r>
              <a:rPr lang="cs-CZ" sz="1500" dirty="0"/>
              <a:t> (2000). </a:t>
            </a:r>
            <a:r>
              <a:rPr lang="cs-CZ" sz="1500" i="1" dirty="0" err="1"/>
              <a:t>Employment</a:t>
            </a:r>
            <a:r>
              <a:rPr lang="cs-CZ" sz="1500" i="1" dirty="0"/>
              <a:t> and </a:t>
            </a:r>
            <a:r>
              <a:rPr lang="cs-CZ" sz="1500" i="1" dirty="0" err="1"/>
              <a:t>Distributional</a:t>
            </a:r>
            <a:r>
              <a:rPr lang="cs-CZ" sz="1500" i="1" dirty="0"/>
              <a:t> </a:t>
            </a:r>
            <a:r>
              <a:rPr lang="cs-CZ" sz="1500" i="1" dirty="0" err="1"/>
              <a:t>Effects</a:t>
            </a:r>
            <a:r>
              <a:rPr lang="cs-CZ" sz="1500" i="1" dirty="0"/>
              <a:t> </a:t>
            </a:r>
            <a:r>
              <a:rPr lang="cs-CZ" sz="1500" i="1" dirty="0" err="1"/>
              <a:t>of</a:t>
            </a:r>
            <a:r>
              <a:rPr lang="cs-CZ" sz="1500" i="1" dirty="0"/>
              <a:t> </a:t>
            </a:r>
            <a:r>
              <a:rPr lang="cs-CZ" sz="1500" i="1" dirty="0" err="1"/>
              <a:t>Restricting</a:t>
            </a:r>
            <a:r>
              <a:rPr lang="cs-CZ" sz="1500" i="1" dirty="0"/>
              <a:t> </a:t>
            </a:r>
            <a:r>
              <a:rPr lang="cs-CZ" sz="1500" i="1" dirty="0" err="1"/>
              <a:t>Working</a:t>
            </a:r>
            <a:r>
              <a:rPr lang="cs-CZ" sz="1500" i="1" dirty="0"/>
              <a:t> </a:t>
            </a:r>
            <a:r>
              <a:rPr lang="cs-CZ" sz="1500" i="1" dirty="0" err="1"/>
              <a:t>Time</a:t>
            </a:r>
            <a:r>
              <a:rPr lang="cs-CZ" sz="1500" dirty="0"/>
              <a:t>. Dostupný z: </a:t>
            </a:r>
            <a:r>
              <a:rPr lang="cs-CZ" sz="1500" u="sng" dirty="0">
                <a:hlinkClick r:id="rId8"/>
              </a:rPr>
              <a:t>https://www.sciencedirect.com/science/article/pii/S0014292100000325</a:t>
            </a:r>
            <a:endParaRPr lang="cs-CZ" sz="1500" u="sng" dirty="0"/>
          </a:p>
          <a:p>
            <a:r>
              <a:rPr lang="en-US" sz="1400" dirty="0" err="1"/>
              <a:t>Coote</a:t>
            </a:r>
            <a:r>
              <a:rPr lang="cs-CZ" sz="1400" dirty="0"/>
              <a:t> et al. </a:t>
            </a:r>
            <a:r>
              <a:rPr lang="en-US" sz="1400" dirty="0"/>
              <a:t>(2010)</a:t>
            </a:r>
            <a:r>
              <a:rPr lang="cs-CZ" sz="1400" dirty="0"/>
              <a:t>.</a:t>
            </a:r>
            <a:r>
              <a:rPr lang="en-US" sz="1400" dirty="0"/>
              <a:t> </a:t>
            </a:r>
            <a:r>
              <a:rPr lang="en-US" sz="1400" i="1" dirty="0"/>
              <a:t>21 hours</a:t>
            </a:r>
            <a:r>
              <a:rPr lang="cs-CZ" sz="1400" i="1" dirty="0"/>
              <a:t>.</a:t>
            </a:r>
            <a:r>
              <a:rPr lang="en-US" sz="1400" i="1" dirty="0"/>
              <a:t> </a:t>
            </a:r>
            <a:r>
              <a:rPr lang="en-US" sz="1400" dirty="0"/>
              <a:t>The New Economics Foundation (NEF)</a:t>
            </a:r>
            <a:r>
              <a:rPr lang="cs-CZ" sz="1400" dirty="0"/>
              <a:t>, </a:t>
            </a:r>
            <a:r>
              <a:rPr lang="cs-CZ" sz="1500" dirty="0"/>
              <a:t>Dostupný z: </a:t>
            </a:r>
            <a:r>
              <a:rPr lang="cs-CZ" sz="1500" dirty="0">
                <a:hlinkClick r:id="rId9"/>
              </a:rPr>
              <a:t>https://neweconomics.org/uploads/files/f49406d81b9ed9c977_p1m6ibgje.pdf</a:t>
            </a:r>
            <a:endParaRPr lang="cs-CZ" sz="1500" dirty="0"/>
          </a:p>
          <a:p>
            <a:r>
              <a:rPr lang="cs-CZ" sz="1500" dirty="0" err="1"/>
              <a:t>Bregman</a:t>
            </a:r>
            <a:r>
              <a:rPr lang="cs-CZ" sz="1500" dirty="0"/>
              <a:t> (2016). </a:t>
            </a:r>
            <a:r>
              <a:rPr lang="cs-CZ" sz="1500" i="1" dirty="0"/>
              <a:t>U</a:t>
            </a:r>
            <a:r>
              <a:rPr lang="en-GB" sz="1400" i="1" dirty="0" err="1"/>
              <a:t>topia</a:t>
            </a:r>
            <a:r>
              <a:rPr lang="en-GB" sz="1400" i="1" dirty="0"/>
              <a:t> For Realists</a:t>
            </a:r>
            <a:r>
              <a:rPr lang="cs-CZ" sz="1400" i="1" dirty="0"/>
              <a:t>: </a:t>
            </a:r>
            <a:r>
              <a:rPr lang="en-US" sz="1400" i="1" dirty="0"/>
              <a:t>How We Can Build the Ideal World.</a:t>
            </a:r>
            <a:endParaRPr lang="cs-CZ" sz="1500" i="1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D4B5FF-EFB1-4735-9F78-BE0143DE0338}" type="slidenum">
              <a:rPr lang="cs-CZ" smtClean="0"/>
              <a:pPr/>
              <a:t>9</a:t>
            </a:fld>
            <a:endParaRPr lang="cs-CZ" dirty="0"/>
          </a:p>
        </p:txBody>
      </p:sp>
      <p:pic>
        <p:nvPicPr>
          <p:cNvPr id="5" name="teacher-is-the-best-role-model-02.jpeg"/>
          <p:cNvPicPr/>
          <p:nvPr/>
        </p:nvPicPr>
        <p:blipFill>
          <a:blip r:embed="rId10">
            <a:extLst/>
          </a:blip>
          <a:stretch>
            <a:fillRect/>
          </a:stretch>
        </p:blipFill>
        <p:spPr>
          <a:xfrm>
            <a:off x="7073619" y="5445224"/>
            <a:ext cx="1948139" cy="1161448"/>
          </a:xfrm>
          <a:prstGeom prst="rect">
            <a:avLst/>
          </a:prstGeom>
          <a:ln w="12700">
            <a:solidFill/>
            <a:miter lim="400000"/>
          </a:ln>
          <a:effectLst>
            <a:outerShdw blurRad="355600" rotWithShape="0">
              <a:srgbClr val="000000">
                <a:alpha val="7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044708716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sady Office">
  <a:themeElements>
    <a:clrScheme name="Raiffeisen bank">
      <a:dk1>
        <a:srgbClr val="303030"/>
      </a:dk1>
      <a:lt1>
        <a:srgbClr val="FFFFFF"/>
      </a:lt1>
      <a:dk2>
        <a:srgbClr val="575757"/>
      </a:dk2>
      <a:lt2>
        <a:srgbClr val="909090"/>
      </a:lt2>
      <a:accent1>
        <a:srgbClr val="BCBCBC"/>
      </a:accent1>
      <a:accent2>
        <a:srgbClr val="BB942A"/>
      </a:accent2>
      <a:accent3>
        <a:srgbClr val="E3BF43"/>
      </a:accent3>
      <a:accent4>
        <a:srgbClr val="BC8834"/>
      </a:accent4>
      <a:accent5>
        <a:srgbClr val="F5DB2E"/>
      </a:accent5>
      <a:accent6>
        <a:srgbClr val="F79646"/>
      </a:accent6>
      <a:hlink>
        <a:srgbClr val="8C752A"/>
      </a:hlink>
      <a:folHlink>
        <a:srgbClr val="E3BF43"/>
      </a:folHlink>
    </a:clrScheme>
    <a:fontScheme name="Raiffeisen Bank">
      <a:majorFont>
        <a:latin typeface="Futura T OT"/>
        <a:ea typeface=""/>
        <a:cs typeface=""/>
      </a:majorFont>
      <a:minorFont>
        <a:latin typeface="Futura T OT Light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4812</TotalTime>
  <Words>1146</Words>
  <Application>Microsoft Office PowerPoint</Application>
  <PresentationFormat>On-screen Show (4:3)</PresentationFormat>
  <Paragraphs>167</Paragraphs>
  <Slides>10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Motiv sady Office</vt:lpstr>
      <vt:lpstr>#KonecDlouhéPráce v česku </vt:lpstr>
      <vt:lpstr>Zkrácení pracovní doby - iniciativa odborů?</vt:lpstr>
      <vt:lpstr>Volání po kratší pracovní době je staré jako (moderní) ekonomie sama</vt:lpstr>
      <vt:lpstr>Historické příklady</vt:lpstr>
      <vt:lpstr>Co by zkrácení pracovní doby mohlo řešit</vt:lpstr>
      <vt:lpstr>Příklady z praxe, „case studies“ a teoretické studie</vt:lpstr>
      <vt:lpstr>Francie „case study“</vt:lpstr>
      <vt:lpstr>Podmínky - Jak zavést kratší pracovní dobu?</vt:lpstr>
      <vt:lpstr>ZDROJE</vt:lpstr>
      <vt:lpstr>UPOZORNĚNÍ</vt:lpstr>
    </vt:vector>
  </TitlesOfParts>
  <Company>HP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Snímek 1</dc:title>
  <dc:creator>Pavla</dc:creator>
  <cp:lastModifiedBy>Petra Kopecka</cp:lastModifiedBy>
  <cp:revision>168</cp:revision>
  <cp:lastPrinted>2018-07-30T07:49:06Z</cp:lastPrinted>
  <dcterms:created xsi:type="dcterms:W3CDTF">2016-11-19T14:44:22Z</dcterms:created>
  <dcterms:modified xsi:type="dcterms:W3CDTF">2018-07-31T06:24:43Z</dcterms:modified>
</cp:coreProperties>
</file>