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3" r:id="rId3"/>
    <p:sldId id="269" r:id="rId4"/>
    <p:sldId id="270" r:id="rId5"/>
    <p:sldId id="268" r:id="rId6"/>
  </p:sldIdLst>
  <p:sldSz cx="9144000" cy="6858000" type="screen4x3"/>
  <p:notesSz cx="6718300" cy="98552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4" autoAdjust="0"/>
    <p:restoredTop sz="67435" autoAdjust="0"/>
  </p:normalViewPr>
  <p:slideViewPr>
    <p:cSldViewPr>
      <p:cViewPr varScale="1">
        <p:scale>
          <a:sx n="117" d="100"/>
          <a:sy n="117" d="100"/>
        </p:scale>
        <p:origin x="-1590" y="-102"/>
      </p:cViewPr>
      <p:guideLst>
        <p:guide orient="horz" pos="27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90E81-F6FE-4ED9-8FC0-0566A17BDC20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13" y="4681538"/>
            <a:ext cx="5375275" cy="44338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74078-A5C7-4864-A120-6EE060EC37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40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3588" y="2492896"/>
            <a:ext cx="7416824" cy="648072"/>
          </a:xfrm>
        </p:spPr>
        <p:txBody>
          <a:bodyPr>
            <a:noAutofit/>
          </a:bodyPr>
          <a:lstStyle>
            <a:lvl1pPr>
              <a:defRPr sz="6000" baseline="0">
                <a:latin typeface="Futura LT Pro Heavy" pitchFamily="34" charset="-18"/>
              </a:defRPr>
            </a:lvl1pPr>
          </a:lstStyle>
          <a:p>
            <a:r>
              <a:rPr lang="en-US" dirty="0" smtClean="0"/>
              <a:t>N</a:t>
            </a:r>
            <a:r>
              <a:rPr lang="cs-CZ" dirty="0" smtClean="0"/>
              <a:t>á</a:t>
            </a:r>
            <a:r>
              <a:rPr lang="en-US" dirty="0" err="1" smtClean="0"/>
              <a:t>zev</a:t>
            </a:r>
            <a:r>
              <a:rPr lang="en-US" dirty="0" smtClean="0"/>
              <a:t> </a:t>
            </a:r>
            <a:r>
              <a:rPr lang="en-US" dirty="0" err="1" smtClean="0"/>
              <a:t>prezentace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99792" y="3958208"/>
            <a:ext cx="2984376" cy="76693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Futura LT Pro Book" pitchFamily="34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Jm</a:t>
            </a:r>
            <a:r>
              <a:rPr lang="cs-CZ" dirty="0" smtClean="0"/>
              <a:t>é</a:t>
            </a:r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3059832" y="3429000"/>
            <a:ext cx="298437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>
                <a:solidFill>
                  <a:schemeClr val="tx1"/>
                </a:solidFill>
                <a:latin typeface="Futura LT Pro Book" pitchFamily="34" charset="-18"/>
              </a:rPr>
              <a:t>Autor</a:t>
            </a:r>
            <a:r>
              <a:rPr lang="en-US" sz="1800" dirty="0" smtClean="0">
                <a:solidFill>
                  <a:schemeClr val="tx1"/>
                </a:solidFill>
                <a:latin typeface="Futura LT Pro Book" pitchFamily="34" charset="-18"/>
              </a:rPr>
              <a:t>:</a:t>
            </a:r>
            <a:endParaRPr lang="cs-CZ" sz="1800" dirty="0" smtClean="0">
              <a:solidFill>
                <a:schemeClr val="tx1"/>
              </a:solidFill>
              <a:latin typeface="Futura LT Pro Book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062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554" y="282778"/>
            <a:ext cx="2746648" cy="648072"/>
          </a:xfrm>
        </p:spPr>
        <p:txBody>
          <a:bodyPr>
            <a:noAutofit/>
          </a:bodyPr>
          <a:lstStyle>
            <a:lvl1pPr>
              <a:defRPr sz="3000">
                <a:latin typeface="Futura LT Pro Book" pitchFamily="34" charset="-18"/>
              </a:defRPr>
            </a:lvl1pPr>
          </a:lstStyle>
          <a:p>
            <a:r>
              <a:rPr lang="en-US" dirty="0" err="1" smtClean="0"/>
              <a:t>Nadpis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1800">
                <a:latin typeface="Futura LT Pro Book" pitchFamily="34" charset="-18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691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4984"/>
            <a:ext cx="8229600" cy="2841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8" name="Zástupný symbol pro datum 3"/>
          <p:cNvSpPr txBox="1">
            <a:spLocks/>
          </p:cNvSpPr>
          <p:nvPr userDrawn="1"/>
        </p:nvSpPr>
        <p:spPr>
          <a:xfrm>
            <a:off x="25152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 smtClean="0">
                <a:latin typeface="Futura LT Pro Book" pitchFamily="34" charset="-18"/>
              </a:rPr>
              <a:t>Strana </a:t>
            </a:r>
            <a:fld id="{393D4F8B-03D7-4E46-BE2F-8F3E374C8F2B}" type="slidenum">
              <a:rPr lang="cs-CZ" smtClean="0">
                <a:latin typeface="Futura LT Pro Book" pitchFamily="34" charset="-18"/>
              </a:rPr>
              <a:pPr>
                <a:defRPr/>
              </a:pPr>
              <a:t>‹#›</a:t>
            </a:fld>
            <a:r>
              <a:rPr lang="cs-CZ" dirty="0" smtClean="0">
                <a:latin typeface="Futura LT Pro Book" pitchFamily="34" charset="-18"/>
              </a:rPr>
              <a:t>/ </a:t>
            </a:r>
            <a:r>
              <a:rPr lang="cs-CZ" dirty="0" smtClean="0">
                <a:latin typeface="Futura LT Pro Book" pitchFamily="34" charset="-18"/>
              </a:rPr>
              <a:t>8.3.2017</a:t>
            </a:r>
            <a:endParaRPr lang="cs-CZ" dirty="0">
              <a:latin typeface="Futura LT Pro Book" pitchFamily="34" charset="-18"/>
            </a:endParaRPr>
          </a:p>
        </p:txBody>
      </p:sp>
      <p:pic>
        <p:nvPicPr>
          <p:cNvPr id="9" name="Picture 8" descr="titul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98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3600" b="1" dirty="0" smtClean="0"/>
              <a:t>Snídaně </a:t>
            </a:r>
          </a:p>
          <a:p>
            <a:pPr marL="0" indent="0" algn="ctr">
              <a:buNone/>
            </a:pPr>
            <a:r>
              <a:rPr lang="cs-CZ" sz="3600" b="1" dirty="0" smtClean="0"/>
              <a:t>s </a:t>
            </a:r>
          </a:p>
          <a:p>
            <a:pPr marL="0" indent="0" algn="ctr">
              <a:buNone/>
            </a:pPr>
            <a:r>
              <a:rPr lang="cs-CZ" sz="3600" b="1" dirty="0" err="1" smtClean="0"/>
              <a:t>Raiffeisen</a:t>
            </a:r>
            <a:r>
              <a:rPr lang="cs-CZ" sz="3600" b="1" dirty="0" smtClean="0"/>
              <a:t> investiční společností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Cafe</a:t>
            </a:r>
            <a:r>
              <a:rPr lang="cs-CZ" dirty="0" smtClean="0"/>
              <a:t> </a:t>
            </a:r>
            <a:r>
              <a:rPr lang="cs-CZ" dirty="0" err="1" smtClean="0"/>
              <a:t>Imperial</a:t>
            </a:r>
            <a:r>
              <a:rPr lang="cs-CZ" dirty="0" smtClean="0"/>
              <a:t>, Na Poříčí 15, středa 8. března 2017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Jaromír Sladkovský (CEO)</a:t>
            </a:r>
          </a:p>
          <a:p>
            <a:pPr marL="0" indent="0" algn="ctr">
              <a:buNone/>
            </a:pPr>
            <a:r>
              <a:rPr lang="cs-CZ" dirty="0" smtClean="0"/>
              <a:t>Michal Ondruška (CIO)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836276" y="59558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17290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-452" y="194934"/>
            <a:ext cx="6101631" cy="648072"/>
          </a:xfrm>
        </p:spPr>
        <p:txBody>
          <a:bodyPr>
            <a:normAutofit/>
          </a:bodyPr>
          <a:lstStyle/>
          <a:p>
            <a:pPr marL="497845" indent="-497845" algn="l">
              <a:tabLst>
                <a:tab pos="591191" algn="l"/>
              </a:tabLst>
              <a:defRPr/>
            </a:pPr>
            <a:r>
              <a:rPr lang="en-US" sz="2200" cap="all" dirty="0" smtClean="0"/>
              <a:t> </a:t>
            </a:r>
            <a:r>
              <a:rPr lang="cs-CZ" sz="2200" cap="all" dirty="0" smtClean="0">
                <a:latin typeface="Futura LT Pro Book"/>
              </a:rPr>
              <a:t>Ohlédnutí za rokem 2016</a:t>
            </a:r>
            <a:endParaRPr lang="en-US" sz="2200" cap="all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188" y="980728"/>
            <a:ext cx="7633220" cy="5184576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latin typeface="Century Gothic" panose="020B0502020202020204" pitchFamily="34" charset="0"/>
              </a:rPr>
              <a:t>Objem aktiv pod správou </a:t>
            </a:r>
            <a:r>
              <a:rPr lang="cs-CZ" dirty="0" smtClean="0">
                <a:latin typeface="Century Gothic" panose="020B0502020202020204" pitchFamily="34" charset="0"/>
              </a:rPr>
              <a:t>vzrostl v roce 2016 z 13,7 mld. Kč na </a:t>
            </a:r>
            <a:r>
              <a:rPr lang="cs-CZ" b="1" dirty="0" smtClean="0">
                <a:latin typeface="Century Gothic" panose="020B0502020202020204" pitchFamily="34" charset="0"/>
              </a:rPr>
              <a:t>17,4 mld. Kč </a:t>
            </a:r>
            <a:r>
              <a:rPr lang="cs-CZ" dirty="0" smtClean="0">
                <a:latin typeface="Century Gothic" panose="020B0502020202020204" pitchFamily="34" charset="0"/>
              </a:rPr>
              <a:t>(tedy o 3,7 mld. Kč, respektive o 27 %). </a:t>
            </a: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latin typeface="Century Gothic" panose="020B0502020202020204" pitchFamily="34" charset="0"/>
              </a:rPr>
              <a:t>RIS je </a:t>
            </a:r>
            <a:r>
              <a:rPr lang="cs-CZ" dirty="0" smtClean="0">
                <a:latin typeface="Century Gothic" panose="020B0502020202020204" pitchFamily="34" charset="0"/>
              </a:rPr>
              <a:t>v posledních dvou letech </a:t>
            </a:r>
            <a:r>
              <a:rPr lang="cs-CZ" b="1" dirty="0" smtClean="0">
                <a:latin typeface="Century Gothic" panose="020B0502020202020204" pitchFamily="34" charset="0"/>
              </a:rPr>
              <a:t>nejrychleji rostoucí investiční společností </a:t>
            </a:r>
            <a:r>
              <a:rPr lang="cs-CZ" dirty="0" smtClean="0">
                <a:latin typeface="Century Gothic" panose="020B0502020202020204" pitchFamily="34" charset="0"/>
              </a:rPr>
              <a:t>na trhu.</a:t>
            </a: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latin typeface="Century Gothic" panose="020B0502020202020204" pitchFamily="34" charset="0"/>
              </a:rPr>
              <a:t>Všechny podílové fondy </a:t>
            </a:r>
            <a:r>
              <a:rPr lang="cs-CZ" dirty="0" smtClean="0">
                <a:latin typeface="Century Gothic" panose="020B0502020202020204" pitchFamily="34" charset="0"/>
              </a:rPr>
              <a:t>RIS vykázaly za rok 2016 </a:t>
            </a:r>
            <a:r>
              <a:rPr lang="cs-CZ" b="1" dirty="0" smtClean="0">
                <a:latin typeface="Century Gothic" panose="020B0502020202020204" pitchFamily="34" charset="0"/>
              </a:rPr>
              <a:t>pozitivní zhodnocení</a:t>
            </a:r>
            <a:r>
              <a:rPr lang="cs-CZ" dirty="0" smtClean="0">
                <a:latin typeface="Century Gothic" panose="020B0502020202020204" pitchFamily="34" charset="0"/>
              </a:rPr>
              <a:t>, a to i přes nepříznivý vývoj akciových trhů na počátku roku.  </a:t>
            </a: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 smtClean="0">
                <a:latin typeface="Century Gothic" panose="020B0502020202020204" pitchFamily="34" charset="0"/>
              </a:rPr>
              <a:t>RIS vydala </a:t>
            </a:r>
            <a:r>
              <a:rPr lang="cs-CZ" b="1" dirty="0" smtClean="0">
                <a:latin typeface="Century Gothic" panose="020B0502020202020204" pitchFamily="34" charset="0"/>
              </a:rPr>
              <a:t>dva nové fondy typu „master-</a:t>
            </a:r>
            <a:r>
              <a:rPr lang="cs-CZ" b="1" dirty="0" err="1" smtClean="0">
                <a:latin typeface="Century Gothic" panose="020B0502020202020204" pitchFamily="34" charset="0"/>
              </a:rPr>
              <a:t>feeder</a:t>
            </a:r>
            <a:r>
              <a:rPr lang="cs-CZ" b="1" dirty="0" smtClean="0">
                <a:latin typeface="Century Gothic" panose="020B0502020202020204" pitchFamily="34" charset="0"/>
              </a:rPr>
              <a:t>“ </a:t>
            </a:r>
            <a:r>
              <a:rPr lang="cs-CZ" dirty="0" smtClean="0">
                <a:latin typeface="Century Gothic" panose="020B0502020202020204" pitchFamily="34" charset="0"/>
              </a:rPr>
              <a:t>– Raiffeisen fond udržitelného rozvoje a Raiffeisen fond globálních trhů.</a:t>
            </a: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latin typeface="Century Gothic" panose="020B0502020202020204" pitchFamily="34" charset="0"/>
              </a:rPr>
              <a:t>Raiffeisen fond flexibilního růstu </a:t>
            </a:r>
            <a:r>
              <a:rPr lang="cs-CZ" dirty="0" smtClean="0">
                <a:latin typeface="Century Gothic" panose="020B0502020202020204" pitchFamily="34" charset="0"/>
              </a:rPr>
              <a:t>vydaný v dubnu 2016 (se strategií 80 % dluhopisy a 20 % akcie) se stal nejpopulárnějším fondem loňského roku a dnes má na svém kontě již </a:t>
            </a:r>
            <a:r>
              <a:rPr lang="cs-CZ" b="1" dirty="0" smtClean="0">
                <a:latin typeface="Century Gothic" panose="020B0502020202020204" pitchFamily="34" charset="0"/>
              </a:rPr>
              <a:t>2,5 mld. Kč</a:t>
            </a:r>
            <a:r>
              <a:rPr lang="cs-CZ" dirty="0" smtClean="0">
                <a:latin typeface="Century Gothic" panose="020B0502020202020204" pitchFamily="34" charset="0"/>
              </a:rPr>
              <a:t>.</a:t>
            </a:r>
            <a:endParaRPr lang="en-GB" dirty="0" smtClean="0">
              <a:latin typeface="Century Gothic" panose="020B0502020202020204" pitchFamily="34" charset="0"/>
            </a:endParaRPr>
          </a:p>
          <a:p>
            <a:endParaRPr lang="en-GB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824" y="933254"/>
            <a:ext cx="8810919" cy="1131216"/>
          </a:xfrm>
        </p:spPr>
        <p:txBody>
          <a:bodyPr/>
          <a:lstStyle/>
          <a:p>
            <a:pPr marL="0" indent="0">
              <a:buNone/>
            </a:pPr>
            <a:endParaRPr lang="cs-CZ" altLang="cs-CZ" sz="2400" b="1" u="sng" dirty="0" smtClean="0"/>
          </a:p>
          <a:p>
            <a:pPr marL="609600" indent="-609600"/>
            <a:endParaRPr lang="cs-CZ" altLang="cs-CZ" sz="2400" b="1" u="sng" dirty="0" smtClean="0"/>
          </a:p>
          <a:p>
            <a:pPr marL="609600" indent="-609600"/>
            <a:endParaRPr lang="cs-CZ" altLang="cs-CZ" sz="2400" b="1" u="sng" dirty="0" smtClean="0"/>
          </a:p>
          <a:p>
            <a:pPr marL="609600" indent="-609600"/>
            <a:endParaRPr lang="cs-CZ" altLang="cs-CZ" sz="2400" b="1" u="sng" dirty="0" smtClean="0"/>
          </a:p>
          <a:p>
            <a:endParaRPr lang="cs-CZ" altLang="cs-CZ" sz="2400" b="1" u="sng" dirty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2254" y="188640"/>
            <a:ext cx="6946900" cy="654050"/>
          </a:xfrm>
        </p:spPr>
        <p:txBody>
          <a:bodyPr/>
          <a:lstStyle/>
          <a:p>
            <a:pPr marL="0" indent="0" algn="l"/>
            <a:r>
              <a:rPr lang="cs-CZ" sz="2200" cap="all" dirty="0"/>
              <a:t>Trendy a tipy pro </a:t>
            </a:r>
            <a:r>
              <a:rPr lang="cs-CZ" sz="2200" cap="all" dirty="0" smtClean="0"/>
              <a:t>investování</a:t>
            </a:r>
            <a:br>
              <a:rPr lang="cs-CZ" sz="2200" cap="all" dirty="0" smtClean="0"/>
            </a:br>
            <a:r>
              <a:rPr lang="cs-CZ" sz="2200" cap="all" dirty="0" smtClean="0"/>
              <a:t>v </a:t>
            </a:r>
            <a:r>
              <a:rPr lang="cs-CZ" sz="2200" cap="all" dirty="0"/>
              <a:t>roce 2017</a:t>
            </a:r>
            <a:endParaRPr lang="cs-CZ" altLang="cs-CZ" sz="2200" cap="all" dirty="0"/>
          </a:p>
        </p:txBody>
      </p:sp>
      <p:sp>
        <p:nvSpPr>
          <p:cNvPr id="2" name="TextBox 1"/>
          <p:cNvSpPr txBox="1"/>
          <p:nvPr/>
        </p:nvSpPr>
        <p:spPr>
          <a:xfrm>
            <a:off x="386500" y="1008668"/>
            <a:ext cx="86632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0620" indent="-300620">
              <a:buFont typeface="Wingdings" panose="05000000000000000000" pitchFamily="2" charset="2"/>
              <a:buChar char="§"/>
            </a:pP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Věříme </a:t>
            </a:r>
            <a:r>
              <a:rPr lang="cs-CZ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Akciím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cs-CZ" dirty="0">
                <a:latin typeface="Century Gothic" panose="020B0502020202020204" pitchFamily="34" charset="0"/>
                <a:sym typeface="Wingdings" panose="05000000000000000000" pitchFamily="2" charset="2"/>
              </a:rPr>
              <a:t>– 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hospodářský růst + růst </a:t>
            </a:r>
            <a:r>
              <a:rPr lang="cs-CZ" dirty="0">
                <a:latin typeface="Century Gothic" panose="020B0502020202020204" pitchFamily="34" charset="0"/>
                <a:sym typeface="Wingdings" panose="05000000000000000000" pitchFamily="2" charset="2"/>
              </a:rPr>
              <a:t>tržeb a 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zisků v roce 2017, </a:t>
            </a:r>
            <a:r>
              <a:rPr lang="en-US" dirty="0" err="1" smtClean="0">
                <a:latin typeface="Century Gothic" panose="020B0502020202020204" pitchFamily="34" charset="0"/>
                <a:sym typeface="Wingdings" panose="05000000000000000000" pitchFamily="2" charset="2"/>
              </a:rPr>
              <a:t>siln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é</a:t>
            </a:r>
            <a:r>
              <a:rPr lang="en-US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momentum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akciových trhů, preference cyklických sektorů (finance, technologie,…).</a:t>
            </a:r>
          </a:p>
          <a:p>
            <a:pPr marL="300620" indent="-300620">
              <a:buFont typeface="Wingdings" panose="05000000000000000000" pitchFamily="2" charset="2"/>
              <a:buChar char="§"/>
            </a:pPr>
            <a:endParaRPr lang="cs-CZ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00620" indent="-300620">
              <a:buFont typeface="Wingdings" panose="05000000000000000000" pitchFamily="2" charset="2"/>
              <a:buChar char="§"/>
            </a:pP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Věříme </a:t>
            </a:r>
            <a:r>
              <a:rPr lang="cs-CZ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Alternativám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 </a:t>
            </a:r>
            <a:r>
              <a:rPr lang="cs-CZ" dirty="0">
                <a:latin typeface="Century Gothic" panose="020B0502020202020204" pitchFamily="34" charset="0"/>
                <a:sym typeface="Wingdings" panose="05000000000000000000" pitchFamily="2" charset="2"/>
              </a:rPr>
              <a:t>– 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energie, komodity, nemovitosti</a:t>
            </a:r>
            <a:r>
              <a:rPr lang="cs-CZ" dirty="0">
                <a:latin typeface="Century Gothic" panose="020B0502020202020204" pitchFamily="34" charset="0"/>
                <a:sym typeface="Wingdings" panose="05000000000000000000" pitchFamily="2" charset="2"/>
              </a:rPr>
              <a:t>.</a:t>
            </a:r>
            <a:endParaRPr lang="cs-CZ" dirty="0" smtClean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00620" indent="-300620">
              <a:buFont typeface="Wingdings" panose="05000000000000000000" pitchFamily="2" charset="2"/>
              <a:buChar char="§"/>
            </a:pPr>
            <a:endParaRPr lang="cs-CZ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00620" indent="-300620">
              <a:buFont typeface="Wingdings" panose="05000000000000000000" pitchFamily="2" charset="2"/>
              <a:buChar char="§"/>
            </a:pP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Věříme tzv. </a:t>
            </a:r>
            <a:r>
              <a:rPr lang="cs-CZ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Kreditům </a:t>
            </a:r>
            <a:r>
              <a:rPr lang="cs-CZ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(korporátní dluhopisy a státní dluhopisy s nižším kreditem).</a:t>
            </a:r>
            <a:endParaRPr lang="cs-CZ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Century Gothic" panose="020B0502020202020204" pitchFamily="34" charset="0"/>
              </a:rPr>
              <a:t>V rámci dluhopisových </a:t>
            </a:r>
            <a:r>
              <a:rPr lang="cs-CZ" dirty="0" smtClean="0">
                <a:latin typeface="Century Gothic" panose="020B0502020202020204" pitchFamily="34" charset="0"/>
              </a:rPr>
              <a:t>investic preferujeme:</a:t>
            </a:r>
            <a:endParaRPr lang="cs-CZ" dirty="0">
              <a:latin typeface="Century Gothic" panose="020B0502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Century Gothic" panose="020B0502020202020204" pitchFamily="34" charset="0"/>
              </a:rPr>
              <a:t>CZK </a:t>
            </a:r>
            <a:r>
              <a:rPr lang="cs-CZ" b="1" dirty="0">
                <a:latin typeface="Century Gothic" panose="020B0502020202020204" pitchFamily="34" charset="0"/>
              </a:rPr>
              <a:t>dluhopisy </a:t>
            </a:r>
            <a:r>
              <a:rPr lang="cs-CZ" dirty="0">
                <a:latin typeface="Century Gothic" panose="020B0502020202020204" pitchFamily="34" charset="0"/>
              </a:rPr>
              <a:t>před </a:t>
            </a:r>
            <a:r>
              <a:rPr lang="cs-CZ" dirty="0" err="1" smtClean="0">
                <a:latin typeface="Century Gothic" panose="020B0502020202020204" pitchFamily="34" charset="0"/>
              </a:rPr>
              <a:t>cizoměnovými</a:t>
            </a:r>
            <a:r>
              <a:rPr lang="cs-CZ" dirty="0" smtClean="0">
                <a:latin typeface="Century Gothic" panose="020B0502020202020204" pitchFamily="34" charset="0"/>
              </a:rPr>
              <a:t> (s ohledem na posilování CZK),</a:t>
            </a:r>
            <a:endParaRPr lang="cs-CZ" dirty="0">
              <a:latin typeface="Century Gothic" panose="020B0502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Century Gothic" panose="020B0502020202020204" pitchFamily="34" charset="0"/>
              </a:rPr>
              <a:t>Krátkodobé </a:t>
            </a:r>
            <a:r>
              <a:rPr lang="cs-CZ" b="1" dirty="0">
                <a:latin typeface="Century Gothic" panose="020B0502020202020204" pitchFamily="34" charset="0"/>
              </a:rPr>
              <a:t>či střednědobé </a:t>
            </a:r>
            <a:r>
              <a:rPr lang="cs-CZ" dirty="0">
                <a:latin typeface="Century Gothic" panose="020B0502020202020204" pitchFamily="34" charset="0"/>
              </a:rPr>
              <a:t>před </a:t>
            </a:r>
            <a:r>
              <a:rPr lang="cs-CZ" dirty="0" smtClean="0">
                <a:latin typeface="Century Gothic" panose="020B0502020202020204" pitchFamily="34" charset="0"/>
              </a:rPr>
              <a:t>dlouhodobými (s ohledem na inflaci),</a:t>
            </a:r>
            <a:endParaRPr lang="cs-CZ" dirty="0">
              <a:latin typeface="Century Gothic" panose="020B0502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Century Gothic" panose="020B0502020202020204" pitchFamily="34" charset="0"/>
              </a:rPr>
              <a:t>t</a:t>
            </a:r>
            <a:r>
              <a:rPr lang="cs-CZ" dirty="0" smtClean="0">
                <a:latin typeface="Century Gothic" panose="020B0502020202020204" pitchFamily="34" charset="0"/>
              </a:rPr>
              <a:t>zv. </a:t>
            </a:r>
            <a:r>
              <a:rPr lang="cs-CZ" b="1" dirty="0" smtClean="0">
                <a:latin typeface="Century Gothic" panose="020B0502020202020204" pitchFamily="34" charset="0"/>
              </a:rPr>
              <a:t>Kredity </a:t>
            </a:r>
            <a:r>
              <a:rPr lang="cs-CZ" dirty="0" smtClean="0">
                <a:latin typeface="Century Gothic" panose="020B0502020202020204" pitchFamily="34" charset="0"/>
              </a:rPr>
              <a:t>před státními dluhopisy (vyšší výnos a přijatelné riziko).</a:t>
            </a:r>
            <a:endParaRPr lang="cs-CZ" dirty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cs-CZ" dirty="0" smtClean="0">
              <a:latin typeface="Century Gothic" panose="020B0502020202020204" pitchFamily="34" charset="0"/>
            </a:endParaRPr>
          </a:p>
          <a:p>
            <a:pPr lvl="1" algn="just"/>
            <a:endParaRPr lang="cs-CZ" dirty="0">
              <a:latin typeface="Century Gothic" panose="020B050202020202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19925" y="5454724"/>
            <a:ext cx="585100" cy="605263"/>
          </a:xfrm>
          <a:prstGeom prst="rightArrow">
            <a:avLst/>
          </a:prstGeom>
          <a:solidFill>
            <a:srgbClr val="FFFF00"/>
          </a:solidFill>
          <a:ln>
            <a:solidFill>
              <a:schemeClr val="tx2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1640" y="5157192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400" b="1" dirty="0">
                <a:latin typeface="Century Gothic" panose="020B0502020202020204" pitchFamily="34" charset="0"/>
              </a:rPr>
              <a:t>V námi řízených portfoliích převažujeme akcie, alternativy a tzv. </a:t>
            </a:r>
            <a:r>
              <a:rPr lang="cs-CZ" sz="2400" b="1" dirty="0" smtClean="0">
                <a:latin typeface="Century Gothic" panose="020B0502020202020204" pitchFamily="34" charset="0"/>
              </a:rPr>
              <a:t>kredity; </a:t>
            </a:r>
            <a:r>
              <a:rPr lang="cs-CZ" sz="2400" b="1" dirty="0" err="1">
                <a:latin typeface="Century Gothic" panose="020B0502020202020204" pitchFamily="34" charset="0"/>
              </a:rPr>
              <a:t>podvažujeme</a:t>
            </a:r>
            <a:r>
              <a:rPr lang="cs-CZ" sz="2400" b="1" dirty="0">
                <a:latin typeface="Century Gothic" panose="020B0502020202020204" pitchFamily="34" charset="0"/>
              </a:rPr>
              <a:t> dluhopisy.</a:t>
            </a:r>
          </a:p>
        </p:txBody>
      </p:sp>
    </p:spTree>
    <p:extLst>
      <p:ext uri="{BB962C8B-B14F-4D97-AF65-F5344CB8AC3E}">
        <p14:creationId xmlns:p14="http://schemas.microsoft.com/office/powerpoint/2010/main" val="23590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824" y="933253"/>
            <a:ext cx="8810919" cy="57912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cs-CZ" sz="1800" dirty="0" smtClean="0">
                <a:latin typeface="Century Gothic" panose="020B0502020202020204" pitchFamily="34" charset="0"/>
              </a:rPr>
              <a:t>Aktuální výše spekulativních pozic dosahuje cca 1,4 bilionu CZK.</a:t>
            </a:r>
          </a:p>
          <a:p>
            <a:pPr lvl="1" algn="just">
              <a:buFont typeface="Wingdings"/>
              <a:buChar char="è"/>
            </a:pPr>
            <a:r>
              <a:rPr lang="cs-CZ" altLang="cs-CZ" sz="1800" u="sng" dirty="0" smtClean="0">
                <a:latin typeface="Century Gothic" panose="020B0502020202020204" pitchFamily="34" charset="0"/>
              </a:rPr>
              <a:t>z velké části uloženy do krátkodobých CZK dluhopisů (do 2 let)</a:t>
            </a:r>
          </a:p>
          <a:p>
            <a:pPr marL="457200" lvl="1" indent="0" algn="just">
              <a:buNone/>
            </a:pPr>
            <a:endParaRPr lang="cs-CZ" altLang="cs-CZ" sz="1800" u="sng" dirty="0" smtClean="0">
              <a:latin typeface="Century Gothic" panose="020B0502020202020204" pitchFamily="34" charset="0"/>
            </a:endParaRPr>
          </a:p>
          <a:p>
            <a:pPr algn="just"/>
            <a:r>
              <a:rPr lang="cs-CZ" altLang="cs-CZ" sz="1800" dirty="0" smtClean="0">
                <a:latin typeface="Century Gothic" panose="020B0502020202020204" pitchFamily="34" charset="0"/>
              </a:rPr>
              <a:t>Bezprostředně po ukončení intervenčního režimu očekáváme spíše mírnější posílení koruny směrem k úrovni </a:t>
            </a:r>
            <a:r>
              <a:rPr lang="cs-CZ" altLang="cs-CZ" sz="1800" b="1" dirty="0" smtClean="0">
                <a:latin typeface="Century Gothic" panose="020B0502020202020204" pitchFamily="34" charset="0"/>
              </a:rPr>
              <a:t>26,50 CZK/EUR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 (tj. o cca 2 %), </a:t>
            </a:r>
            <a:endParaRPr lang="cs-CZ" altLang="cs-CZ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cs-CZ" altLang="cs-CZ" dirty="0">
                <a:latin typeface="Century Gothic" panose="020B0502020202020204" pitchFamily="34" charset="0"/>
              </a:rPr>
              <a:t> </a:t>
            </a:r>
            <a:r>
              <a:rPr lang="cs-CZ" altLang="cs-CZ" dirty="0" smtClean="0">
                <a:latin typeface="Century Gothic" panose="020B0502020202020204" pitchFamily="34" charset="0"/>
              </a:rPr>
              <a:t>     P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roti silnějšímu posílení budou působit:</a:t>
            </a:r>
          </a:p>
          <a:p>
            <a:pPr lvl="1" algn="just"/>
            <a:r>
              <a:rPr lang="cs-CZ" altLang="cs-CZ" sz="1800" dirty="0" smtClean="0">
                <a:latin typeface="Century Gothic" panose="020B0502020202020204" pitchFamily="34" charset="0"/>
              </a:rPr>
              <a:t>prodeje spekulativních pozic v CZK,</a:t>
            </a:r>
          </a:p>
          <a:p>
            <a:pPr lvl="1" algn="just"/>
            <a:r>
              <a:rPr lang="cs-CZ" altLang="cs-CZ" sz="1800" dirty="0">
                <a:latin typeface="Century Gothic" panose="020B0502020202020204" pitchFamily="34" charset="0"/>
              </a:rPr>
              <a:t>možná skrytá intervence 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ČNB. </a:t>
            </a:r>
          </a:p>
          <a:p>
            <a:pPr marL="457200" lvl="1" indent="0" algn="just">
              <a:buNone/>
            </a:pPr>
            <a:endParaRPr lang="cs-CZ" altLang="cs-CZ" sz="1800" dirty="0">
              <a:latin typeface="Century Gothic" panose="020B0502020202020204" pitchFamily="34" charset="0"/>
            </a:endParaRPr>
          </a:p>
          <a:p>
            <a:pPr algn="just"/>
            <a:r>
              <a:rPr lang="cs-CZ" altLang="cs-CZ" sz="1800" dirty="0" smtClean="0">
                <a:latin typeface="Century Gothic" panose="020B0502020202020204" pitchFamily="34" charset="0"/>
              </a:rPr>
              <a:t>Variantu oslabení CZK </a:t>
            </a:r>
            <a:r>
              <a:rPr lang="cs-CZ" altLang="cs-CZ" sz="1800" dirty="0">
                <a:latin typeface="Century Gothic" panose="020B0502020202020204" pitchFamily="34" charset="0"/>
              </a:rPr>
              <a:t>neočekáváme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, </a:t>
            </a:r>
            <a:r>
              <a:rPr lang="cs-CZ" altLang="cs-CZ" sz="1800" dirty="0">
                <a:latin typeface="Century Gothic" panose="020B0502020202020204" pitchFamily="34" charset="0"/>
                <a:sym typeface="Wingdings" panose="05000000000000000000" pitchFamily="2" charset="2"/>
              </a:rPr>
              <a:t>podle našeho názoru 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bude velká část zahraničních investorů </a:t>
            </a:r>
            <a:r>
              <a:rPr lang="cs-CZ" altLang="cs-CZ" sz="1800" dirty="0">
                <a:latin typeface="Century Gothic" panose="020B0502020202020204" pitchFamily="34" charset="0"/>
              </a:rPr>
              <a:t>dále držet svoje pozice v CZK 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dluhopisech</a:t>
            </a:r>
            <a:br>
              <a:rPr lang="cs-CZ" altLang="cs-CZ" sz="1800" dirty="0" smtClean="0">
                <a:latin typeface="Century Gothic" panose="020B0502020202020204" pitchFamily="34" charset="0"/>
              </a:rPr>
            </a:br>
            <a:r>
              <a:rPr lang="cs-CZ" altLang="cs-CZ" sz="1800" dirty="0" smtClean="0">
                <a:latin typeface="Century Gothic" panose="020B0502020202020204" pitchFamily="34" charset="0"/>
              </a:rPr>
              <a:t>s </a:t>
            </a:r>
            <a:r>
              <a:rPr lang="cs-CZ" altLang="cs-CZ" sz="1800" dirty="0">
                <a:latin typeface="Century Gothic" panose="020B0502020202020204" pitchFamily="34" charset="0"/>
              </a:rPr>
              <a:t>vědomím a očekáváním dalšího posilování CZK 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směrem</a:t>
            </a:r>
            <a:br>
              <a:rPr lang="cs-CZ" altLang="cs-CZ" sz="1800" dirty="0" smtClean="0">
                <a:latin typeface="Century Gothic" panose="020B0502020202020204" pitchFamily="34" charset="0"/>
              </a:rPr>
            </a:br>
            <a:r>
              <a:rPr lang="cs-CZ" altLang="cs-CZ" sz="1800" dirty="0" smtClean="0">
                <a:latin typeface="Century Gothic" panose="020B0502020202020204" pitchFamily="34" charset="0"/>
              </a:rPr>
              <a:t>k </a:t>
            </a:r>
            <a:r>
              <a:rPr lang="cs-CZ" altLang="cs-CZ" sz="1800" dirty="0" err="1">
                <a:latin typeface="Century Gothic" panose="020B0502020202020204" pitchFamily="34" charset="0"/>
              </a:rPr>
              <a:t>předintervenčním</a:t>
            </a:r>
            <a:r>
              <a:rPr lang="cs-CZ" altLang="cs-CZ" sz="1800" dirty="0">
                <a:latin typeface="Century Gothic" panose="020B0502020202020204" pitchFamily="34" charset="0"/>
              </a:rPr>
              <a:t> </a:t>
            </a:r>
            <a:r>
              <a:rPr lang="cs-CZ" altLang="cs-CZ" sz="1800" dirty="0" smtClean="0">
                <a:latin typeface="Century Gothic" panose="020B0502020202020204" pitchFamily="34" charset="0"/>
              </a:rPr>
              <a:t>úrovním (25,70 CZK/EUR). </a:t>
            </a:r>
          </a:p>
          <a:p>
            <a:pPr marL="0" indent="0" algn="just">
              <a:buNone/>
            </a:pPr>
            <a:endParaRPr lang="cs-CZ" altLang="cs-CZ" sz="2000" dirty="0" smtClean="0">
              <a:latin typeface="Century Gothic" panose="020B0502020202020204" pitchFamily="34" charset="0"/>
            </a:endParaRP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Posílení </a:t>
            </a:r>
            <a:r>
              <a:rPr lang="cs-CZ" altLang="cs-CZ" sz="2000" b="1" dirty="0">
                <a:latin typeface="Century Gothic" panose="020B0502020202020204" pitchFamily="34" charset="0"/>
                <a:sym typeface="Wingdings" panose="05000000000000000000" pitchFamily="2" charset="2"/>
              </a:rPr>
              <a:t>CZK bude </a:t>
            </a:r>
            <a:r>
              <a:rPr lang="cs-CZ" altLang="cs-CZ" sz="2000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rozloženo </a:t>
            </a:r>
            <a:r>
              <a:rPr lang="cs-CZ" altLang="cs-CZ" sz="2000" b="1" dirty="0">
                <a:latin typeface="Century Gothic" panose="020B0502020202020204" pitchFamily="34" charset="0"/>
                <a:sym typeface="Wingdings" panose="05000000000000000000" pitchFamily="2" charset="2"/>
              </a:rPr>
              <a:t>do delšího </a:t>
            </a:r>
            <a:r>
              <a:rPr lang="cs-CZ" altLang="cs-CZ" sz="2000" b="1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období, minimálně několika měsíců až let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entury Gothic" panose="020B0502020202020204" pitchFamily="34" charset="0"/>
              </a:rPr>
              <a:t>Ukončení intervenčního režimu spíše dříve než později,  odhadujeme duben/květen 2017.</a:t>
            </a:r>
          </a:p>
          <a:p>
            <a:endParaRPr lang="cs-CZ" altLang="cs-CZ" sz="1800" dirty="0" smtClean="0"/>
          </a:p>
          <a:p>
            <a:endParaRPr lang="cs-CZ" altLang="cs-CZ" sz="1800" dirty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  <a:p>
            <a:pPr marL="609600" indent="-609600"/>
            <a:endParaRPr lang="cs-CZ" altLang="cs-CZ" sz="1800" b="1" u="sng" dirty="0" smtClean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8062" y="213984"/>
            <a:ext cx="6101631" cy="648072"/>
          </a:xfrm>
        </p:spPr>
        <p:txBody>
          <a:bodyPr>
            <a:normAutofit fontScale="90000"/>
          </a:bodyPr>
          <a:lstStyle/>
          <a:p>
            <a:pPr marL="92075" indent="-92075" algn="l">
              <a:tabLst>
                <a:tab pos="591191" algn="l"/>
              </a:tabLst>
              <a:defRPr/>
            </a:pPr>
            <a:r>
              <a:rPr lang="cs-CZ" sz="2400" cap="all" dirty="0" smtClean="0"/>
              <a:t> Co očekáváme po ukončení</a:t>
            </a:r>
            <a:br>
              <a:rPr lang="cs-CZ" sz="2400" cap="all" dirty="0" smtClean="0"/>
            </a:br>
            <a:r>
              <a:rPr lang="cs-CZ" sz="2400" cap="all" dirty="0" smtClean="0"/>
              <a:t>intervencí ČNB</a:t>
            </a:r>
            <a:endParaRPr lang="en-US" sz="2400" cap="all" dirty="0">
              <a:latin typeface="Century Gothic" panose="020B050202020202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72062" y="5157192"/>
            <a:ext cx="585100" cy="605263"/>
          </a:xfrm>
          <a:prstGeom prst="rightArrow">
            <a:avLst/>
          </a:prstGeom>
          <a:solidFill>
            <a:srgbClr val="FFFF00"/>
          </a:solidFill>
          <a:ln>
            <a:solidFill>
              <a:schemeClr val="tx2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-17463" y="223509"/>
            <a:ext cx="6101631" cy="648072"/>
          </a:xfrm>
        </p:spPr>
        <p:txBody>
          <a:bodyPr>
            <a:normAutofit/>
          </a:bodyPr>
          <a:lstStyle/>
          <a:p>
            <a:pPr marL="92075" indent="-92075" algn="l">
              <a:tabLst>
                <a:tab pos="591191" algn="l"/>
              </a:tabLst>
              <a:defRPr/>
            </a:pPr>
            <a:r>
              <a:rPr lang="cs-CZ" sz="2400" b="1" cap="all" dirty="0" smtClean="0"/>
              <a:t>Novinky v roce 2017</a:t>
            </a:r>
            <a:endParaRPr lang="en-US" sz="2400" b="1" cap="all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188" y="980728"/>
            <a:ext cx="7849244" cy="5184576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Century Gothic" panose="020B0502020202020204" pitchFamily="34" charset="0"/>
              </a:rPr>
              <a:t>V</a:t>
            </a:r>
            <a:r>
              <a:rPr lang="cs-CZ" dirty="0" smtClean="0">
                <a:latin typeface="Century Gothic" panose="020B0502020202020204" pitchFamily="34" charset="0"/>
              </a:rPr>
              <a:t> březnu letošního roku uvedeme na trh </a:t>
            </a:r>
            <a:r>
              <a:rPr lang="cs-CZ" b="1" dirty="0" smtClean="0">
                <a:latin typeface="Century Gothic" panose="020B0502020202020204" pitchFamily="34" charset="0"/>
              </a:rPr>
              <a:t>nový dividendový fond.</a:t>
            </a:r>
            <a:endParaRPr lang="cs-CZ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 smtClean="0">
                <a:latin typeface="Century Gothic" panose="020B0502020202020204" pitchFamily="34" charset="0"/>
              </a:rPr>
              <a:t>Připravujeme</a:t>
            </a:r>
            <a:r>
              <a:rPr lang="cs-CZ" b="1" dirty="0" smtClean="0">
                <a:latin typeface="Century Gothic" panose="020B0502020202020204" pitchFamily="34" charset="0"/>
              </a:rPr>
              <a:t> realitní fond pro běžné retailové investory</a:t>
            </a:r>
            <a:r>
              <a:rPr lang="cs-CZ" dirty="0" smtClean="0">
                <a:latin typeface="Century Gothic" panose="020B0502020202020204" pitchFamily="34" charset="0"/>
              </a:rPr>
              <a:t> zaměřený na komerční nemovitosti.</a:t>
            </a:r>
            <a:r>
              <a:rPr lang="cs-CZ" b="1" dirty="0" smtClean="0">
                <a:latin typeface="Century Gothic" panose="020B0502020202020204" pitchFamily="34" charset="0"/>
              </a:rPr>
              <a:t> </a:t>
            </a:r>
            <a:r>
              <a:rPr lang="cs-CZ" dirty="0" smtClean="0">
                <a:latin typeface="Century Gothic" panose="020B0502020202020204" pitchFamily="34" charset="0"/>
              </a:rPr>
              <a:t>Tento fond bude uveden na trh v létě letošního roku.</a:t>
            </a:r>
            <a:endParaRPr lang="cs-CZ" b="1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 smtClean="0">
                <a:latin typeface="Century Gothic" panose="020B0502020202020204" pitchFamily="34" charset="0"/>
              </a:rPr>
              <a:t>V průběhu roku vydáme </a:t>
            </a:r>
            <a:r>
              <a:rPr lang="cs-CZ" b="1" dirty="0" smtClean="0">
                <a:latin typeface="Century Gothic" panose="020B0502020202020204" pitchFamily="34" charset="0"/>
              </a:rPr>
              <a:t>několik nových regionálně zaměřených fondů </a:t>
            </a:r>
            <a:r>
              <a:rPr lang="cs-CZ" dirty="0" smtClean="0">
                <a:latin typeface="Century Gothic" panose="020B0502020202020204" pitchFamily="34" charset="0"/>
              </a:rPr>
              <a:t>typu „master-</a:t>
            </a:r>
            <a:r>
              <a:rPr lang="cs-CZ" dirty="0" err="1" smtClean="0">
                <a:latin typeface="Century Gothic" panose="020B0502020202020204" pitchFamily="34" charset="0"/>
              </a:rPr>
              <a:t>feeder</a:t>
            </a:r>
            <a:r>
              <a:rPr lang="cs-CZ" dirty="0" smtClean="0">
                <a:latin typeface="Century Gothic" panose="020B0502020202020204" pitchFamily="34" charset="0"/>
              </a:rPr>
              <a:t>.</a:t>
            </a:r>
            <a:endParaRPr lang="cs-CZ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cs-CZ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 smtClean="0">
                <a:latin typeface="Century Gothic" panose="020B0502020202020204" pitchFamily="34" charset="0"/>
              </a:rPr>
              <a:t>V současné době je velmi aktuální téma </a:t>
            </a:r>
            <a:r>
              <a:rPr lang="cs-CZ" b="1" dirty="0" smtClean="0">
                <a:latin typeface="Century Gothic" panose="020B0502020202020204" pitchFamily="34" charset="0"/>
              </a:rPr>
              <a:t>investice denominované v EUR</a:t>
            </a:r>
            <a:r>
              <a:rPr lang="cs-CZ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cs-CZ" b="1" dirty="0">
              <a:latin typeface="Century Gothic" panose="020B0502020202020204" pitchFamily="34" charset="0"/>
            </a:endParaRPr>
          </a:p>
          <a:p>
            <a:endParaRPr lang="cs-CZ" b="1" dirty="0" smtClean="0">
              <a:latin typeface="Century Gothic" panose="020B0502020202020204" pitchFamily="34" charset="0"/>
            </a:endParaRPr>
          </a:p>
          <a:p>
            <a:endParaRPr lang="en-GB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44686</TotalTime>
  <Words>419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 Ohlédnutí za rokem 2016</vt:lpstr>
      <vt:lpstr>Trendy a tipy pro investování v roce 2017</vt:lpstr>
      <vt:lpstr> Co očekáváme po ukončení intervencí ČNB</vt:lpstr>
      <vt:lpstr>Novinky v roce 2017</vt:lpstr>
    </vt:vector>
  </TitlesOfParts>
  <Company>McCann-Erickson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Velechovský David</dc:creator>
  <cp:lastModifiedBy>Petra Kopecka</cp:lastModifiedBy>
  <cp:revision>298</cp:revision>
  <cp:lastPrinted>2016-11-03T10:29:12Z</cp:lastPrinted>
  <dcterms:created xsi:type="dcterms:W3CDTF">2012-09-19T12:56:51Z</dcterms:created>
  <dcterms:modified xsi:type="dcterms:W3CDTF">2017-03-07T15:28:18Z</dcterms:modified>
</cp:coreProperties>
</file>