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5" r:id="rId3"/>
    <p:sldId id="312" r:id="rId4"/>
    <p:sldId id="298" r:id="rId5"/>
    <p:sldId id="321" r:id="rId6"/>
    <p:sldId id="313" r:id="rId7"/>
    <p:sldId id="314" r:id="rId8"/>
    <p:sldId id="322" r:id="rId9"/>
    <p:sldId id="315" r:id="rId10"/>
    <p:sldId id="316" r:id="rId11"/>
    <p:sldId id="323" r:id="rId12"/>
    <p:sldId id="307" r:id="rId13"/>
    <p:sldId id="317" r:id="rId14"/>
    <p:sldId id="318" r:id="rId15"/>
    <p:sldId id="319" r:id="rId16"/>
    <p:sldId id="324" r:id="rId17"/>
    <p:sldId id="31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00"/>
    <a:srgbClr val="C5C5C5"/>
    <a:srgbClr val="575757"/>
    <a:srgbClr val="EBEBEB"/>
    <a:srgbClr val="909090"/>
    <a:srgbClr val="303030"/>
    <a:srgbClr val="128834"/>
    <a:srgbClr val="BC8834"/>
    <a:srgbClr val="BB942A"/>
    <a:srgbClr val="F5DB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6433" autoAdjust="0"/>
  </p:normalViewPr>
  <p:slideViewPr>
    <p:cSldViewPr>
      <p:cViewPr varScale="1">
        <p:scale>
          <a:sx n="113" d="100"/>
          <a:sy n="113" d="100"/>
        </p:scale>
        <p:origin x="-15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F97D1-DF6D-4302-B991-7C2C00D4736A}" type="datetimeFigureOut">
              <a:rPr lang="cs-CZ" smtClean="0"/>
              <a:pPr/>
              <a:t>30.7.2018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DD555-0A73-4BAE-A2C9-92EC6EA155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02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92C8A-CF8C-4532-A877-A3F0628B068A}" type="datetimeFigureOut">
              <a:rPr lang="cs-CZ" smtClean="0"/>
              <a:pPr/>
              <a:t>30.7.2018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B5C6E-9187-426E-90DE-B6840C2CEB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24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B5C6E-9187-426E-90DE-B6840C2CEB62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Markets+FI</a:t>
            </a:r>
            <a:r>
              <a:rPr lang="cs-CZ" dirty="0"/>
              <a:t> </a:t>
            </a:r>
            <a:r>
              <a:rPr lang="cs-CZ" dirty="0" err="1"/>
              <a:t>dashboard</a:t>
            </a:r>
            <a:r>
              <a:rPr lang="cs-CZ" dirty="0"/>
              <a:t> 06/2017</a:t>
            </a:r>
          </a:p>
        </p:txBody>
      </p:sp>
    </p:spTree>
    <p:extLst>
      <p:ext uri="{BB962C8B-B14F-4D97-AF65-F5344CB8AC3E}">
        <p14:creationId xmlns:p14="http://schemas.microsoft.com/office/powerpoint/2010/main" val="284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B5C6E-9187-426E-90DE-B6840C2CEB62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Markets+FI</a:t>
            </a:r>
            <a:r>
              <a:rPr lang="cs-CZ" dirty="0"/>
              <a:t> </a:t>
            </a:r>
            <a:r>
              <a:rPr lang="cs-CZ" dirty="0" err="1"/>
              <a:t>dashboard</a:t>
            </a:r>
            <a:r>
              <a:rPr lang="cs-CZ" dirty="0"/>
              <a:t> 06/2017</a:t>
            </a:r>
          </a:p>
        </p:txBody>
      </p:sp>
    </p:spTree>
    <p:extLst>
      <p:ext uri="{BB962C8B-B14F-4D97-AF65-F5344CB8AC3E}">
        <p14:creationId xmlns:p14="http://schemas.microsoft.com/office/powerpoint/2010/main" val="284344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:\Users\Pavla\Desktop\pozadi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"/>
            <a:ext cx="9144000" cy="6856413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139952" y="2247007"/>
            <a:ext cx="4318248" cy="1470025"/>
          </a:xfrm>
        </p:spPr>
        <p:txBody>
          <a:bodyPr anchor="t">
            <a:normAutofit/>
          </a:bodyPr>
          <a:lstStyle>
            <a:lvl1pPr>
              <a:defRPr sz="24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139952" y="3933056"/>
            <a:ext cx="4320480" cy="936104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vložíte podnadpis.</a:t>
            </a:r>
          </a:p>
        </p:txBody>
      </p:sp>
      <p:pic>
        <p:nvPicPr>
          <p:cNvPr id="6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7791" y="260648"/>
            <a:ext cx="1946209" cy="864095"/>
          </a:xfrm>
          <a:prstGeom prst="rect">
            <a:avLst/>
          </a:prstGeom>
          <a:noFill/>
        </p:spPr>
      </p:pic>
      <p:pic>
        <p:nvPicPr>
          <p:cNvPr id="10" name="Picture 8" descr="C:\Users\Pavla\Documents\Pája\PRACE\PPT_RB\png (2)\RB_PPT_slides-1_kriz.png"/>
          <p:cNvPicPr>
            <a:picLocks noChangeAspect="1" noChangeArrowheads="1"/>
          </p:cNvPicPr>
          <p:nvPr userDrawn="1"/>
        </p:nvPicPr>
        <p:blipFill>
          <a:blip r:embed="rId4" cstate="print"/>
          <a:srcRect l="20822"/>
          <a:stretch>
            <a:fillRect/>
          </a:stretch>
        </p:blipFill>
        <p:spPr bwMode="auto">
          <a:xfrm>
            <a:off x="0" y="2852936"/>
            <a:ext cx="3424627" cy="4005064"/>
          </a:xfrm>
          <a:prstGeom prst="rect">
            <a:avLst/>
          </a:prstGeom>
          <a:noFill/>
        </p:spPr>
      </p:pic>
      <p:grpSp>
        <p:nvGrpSpPr>
          <p:cNvPr id="7" name="Skupina 6"/>
          <p:cNvGrpSpPr/>
          <p:nvPr userDrawn="1"/>
        </p:nvGrpSpPr>
        <p:grpSpPr>
          <a:xfrm>
            <a:off x="-11055" y="260743"/>
            <a:ext cx="1947600" cy="864000"/>
            <a:chOff x="218" y="671892"/>
            <a:chExt cx="3022104" cy="1281706"/>
          </a:xfrm>
          <a:solidFill>
            <a:srgbClr val="FFEE00"/>
          </a:solidFill>
        </p:grpSpPr>
        <p:sp>
          <p:nvSpPr>
            <p:cNvPr id="11" name="Rectangle 6"/>
            <p:cNvSpPr/>
            <p:nvPr userDrawn="1"/>
          </p:nvSpPr>
          <p:spPr>
            <a:xfrm>
              <a:off x="218" y="671892"/>
              <a:ext cx="3022104" cy="12817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7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47" y="760927"/>
              <a:ext cx="2713245" cy="1059332"/>
            </a:xfrm>
            <a:prstGeom prst="rect">
              <a:avLst/>
            </a:prstGeom>
            <a:grpFill/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340768"/>
            <a:ext cx="4040188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060848"/>
            <a:ext cx="4040188" cy="4608512"/>
          </a:xfrm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340768"/>
            <a:ext cx="4041775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060848"/>
            <a:ext cx="4041775" cy="3528392"/>
          </a:xfrm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340768"/>
            <a:ext cx="4040188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060848"/>
            <a:ext cx="4040188" cy="460851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340768"/>
            <a:ext cx="4041775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060848"/>
            <a:ext cx="4041775" cy="352839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obrázkem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1340768"/>
            <a:ext cx="4042792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4008" y="2060848"/>
            <a:ext cx="4042792" cy="3528392"/>
          </a:xfrm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340768"/>
            <a:ext cx="1306488" cy="288032"/>
          </a:xfrm>
          <a:solidFill>
            <a:schemeClr val="bg1"/>
          </a:solidFill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VLOŽTE FOTO.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obrázkem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1340768"/>
            <a:ext cx="4042792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4008" y="2060848"/>
            <a:ext cx="4042792" cy="352839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340768"/>
            <a:ext cx="1306488" cy="288032"/>
          </a:xfrm>
          <a:solidFill>
            <a:schemeClr val="bg1"/>
          </a:solidFill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VLOŽTE FOTO.</a:t>
            </a:r>
          </a:p>
        </p:txBody>
      </p:sp>
      <p:pic>
        <p:nvPicPr>
          <p:cNvPr id="8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obrázkem2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4869160"/>
            <a:ext cx="6995120" cy="1800200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/>
            </a:lvl1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340768"/>
            <a:ext cx="1306488" cy="288032"/>
          </a:xfrm>
          <a:solidFill>
            <a:schemeClr val="bg1"/>
          </a:solidFill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VLOŽTE FOTO.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obrázkem2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4869160"/>
            <a:ext cx="6995120" cy="1800200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/>
            </a:lvl1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340768"/>
            <a:ext cx="1306488" cy="288032"/>
          </a:xfrm>
          <a:solidFill>
            <a:schemeClr val="bg1"/>
          </a:solidFill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VLOŽTE FOTO.</a:t>
            </a:r>
          </a:p>
        </p:txBody>
      </p:sp>
      <p:pic>
        <p:nvPicPr>
          <p:cNvPr id="7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340768"/>
            <a:ext cx="3008313" cy="936104"/>
          </a:xfrm>
        </p:spPr>
        <p:txBody>
          <a:bodyPr anchor="b">
            <a:normAutofit/>
          </a:bodyPr>
          <a:lstStyle>
            <a:lvl1pPr algn="l"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64706" y="1340768"/>
            <a:ext cx="5111750" cy="424847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276872"/>
            <a:ext cx="3008313" cy="439248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340768"/>
            <a:ext cx="3008313" cy="936104"/>
          </a:xfrm>
        </p:spPr>
        <p:txBody>
          <a:bodyPr anchor="b">
            <a:normAutofit/>
          </a:bodyPr>
          <a:lstStyle>
            <a:lvl1pPr algn="l"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64706" y="1340768"/>
            <a:ext cx="5111750" cy="424847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276872"/>
            <a:ext cx="3008313" cy="439248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6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92976" y="620688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Pavla\Desktop\pozadi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"/>
            <a:ext cx="9144000" cy="6856413"/>
          </a:xfrm>
          <a:prstGeom prst="rect">
            <a:avLst/>
          </a:prstGeom>
          <a:noFill/>
        </p:spPr>
      </p:pic>
      <p:pic>
        <p:nvPicPr>
          <p:cNvPr id="1032" name="Picture 8" descr="C:\Users\Pavla\Documents\Pája\PRACE\PPT_RB\png (2)\RB_PPT_slides-1_kriz.png"/>
          <p:cNvPicPr>
            <a:picLocks noChangeAspect="1" noChangeArrowheads="1"/>
          </p:cNvPicPr>
          <p:nvPr userDrawn="1"/>
        </p:nvPicPr>
        <p:blipFill>
          <a:blip r:embed="rId3" cstate="print"/>
          <a:srcRect t="2047" r="17126" b="16053"/>
          <a:stretch>
            <a:fillRect/>
          </a:stretch>
        </p:blipFill>
        <p:spPr bwMode="auto">
          <a:xfrm>
            <a:off x="1649666" y="0"/>
            <a:ext cx="7494334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9776" y="2967087"/>
            <a:ext cx="2806080" cy="1470025"/>
          </a:xfrm>
        </p:spPr>
        <p:txBody>
          <a:bodyPr anchor="t">
            <a:noAutofit/>
          </a:bodyPr>
          <a:lstStyle>
            <a:lvl1pPr algn="l"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7544" y="4700736"/>
            <a:ext cx="2808312" cy="96051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podnadpis.</a:t>
            </a:r>
          </a:p>
        </p:txBody>
      </p:sp>
      <p:pic>
        <p:nvPicPr>
          <p:cNvPr id="13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7791" y="260648"/>
            <a:ext cx="1946209" cy="864095"/>
          </a:xfrm>
          <a:prstGeom prst="rect">
            <a:avLst/>
          </a:prstGeom>
          <a:noFill/>
        </p:spPr>
      </p:pic>
      <p:grpSp>
        <p:nvGrpSpPr>
          <p:cNvPr id="16" name="Skupina 15"/>
          <p:cNvGrpSpPr/>
          <p:nvPr userDrawn="1"/>
        </p:nvGrpSpPr>
        <p:grpSpPr>
          <a:xfrm>
            <a:off x="6400438" y="5871665"/>
            <a:ext cx="2057762" cy="653680"/>
            <a:chOff x="7953509" y="6739193"/>
            <a:chExt cx="2057762" cy="653680"/>
          </a:xfrm>
        </p:grpSpPr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3509" y="6739193"/>
              <a:ext cx="652008" cy="653680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60099" y="6739193"/>
              <a:ext cx="651172" cy="653680"/>
            </a:xfrm>
            <a:prstGeom prst="rect">
              <a:avLst/>
            </a:prstGeom>
          </p:spPr>
        </p:pic>
        <p:pic>
          <p:nvPicPr>
            <p:cNvPr id="19" name="Obrázek 18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6804" y="6739193"/>
              <a:ext cx="652008" cy="65368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192976" y="620688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3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6995120" cy="5328592"/>
          </a:xfrm>
        </p:spPr>
        <p:txBody>
          <a:bodyPr/>
          <a:lstStyle>
            <a:lvl1pPr marL="0">
              <a:buFont typeface="Wingdings" pitchFamily="2" charset="2"/>
              <a:buChar char="§"/>
              <a:defRPr sz="1800"/>
            </a:lvl1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28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ředělový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Pavla\Desktop\pozadi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"/>
            <a:ext cx="9144000" cy="6856413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7544" y="3471143"/>
            <a:ext cx="3816424" cy="965969"/>
          </a:xfrm>
        </p:spPr>
        <p:txBody>
          <a:bodyPr anchor="t">
            <a:noAutofit/>
          </a:bodyPr>
          <a:lstStyle>
            <a:lvl1pPr algn="l"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7544" y="4772744"/>
            <a:ext cx="3816424" cy="96051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podnadpis.</a:t>
            </a:r>
          </a:p>
        </p:txBody>
      </p:sp>
      <p:pic>
        <p:nvPicPr>
          <p:cNvPr id="2050" name="Picture 2" descr="C:\Users\Pavla\Documents\Pája\PRACE\PPT_RB\png (2)\RB_PPT_slides-3-5_kriz.png"/>
          <p:cNvPicPr>
            <a:picLocks noChangeAspect="1" noChangeArrowheads="1"/>
          </p:cNvPicPr>
          <p:nvPr userDrawn="1"/>
        </p:nvPicPr>
        <p:blipFill>
          <a:blip r:embed="rId3" cstate="print"/>
          <a:srcRect r="18961" b="8382"/>
          <a:stretch>
            <a:fillRect/>
          </a:stretch>
        </p:blipFill>
        <p:spPr bwMode="auto">
          <a:xfrm>
            <a:off x="4371476" y="1836182"/>
            <a:ext cx="4772524" cy="50218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ředělový sníme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avla\Desktop\pozadi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688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7544" y="3471143"/>
            <a:ext cx="3816424" cy="965969"/>
          </a:xfrm>
        </p:spPr>
        <p:txBody>
          <a:bodyPr anchor="t">
            <a:noAutofit/>
          </a:bodyPr>
          <a:lstStyle>
            <a:lvl1pPr algn="l"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7544" y="4772744"/>
            <a:ext cx="3816424" cy="96051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podnadpis.</a:t>
            </a:r>
          </a:p>
        </p:txBody>
      </p:sp>
      <p:pic>
        <p:nvPicPr>
          <p:cNvPr id="2050" name="Picture 2" descr="C:\Users\Pavla\Documents\Pája\PRACE\PPT_RB\png (2)\RB_PPT_slides-3-5_kriz.png"/>
          <p:cNvPicPr>
            <a:picLocks noChangeAspect="1" noChangeArrowheads="1"/>
          </p:cNvPicPr>
          <p:nvPr userDrawn="1"/>
        </p:nvPicPr>
        <p:blipFill>
          <a:blip r:embed="rId3" cstate="print"/>
          <a:srcRect r="18961" b="8382"/>
          <a:stretch>
            <a:fillRect/>
          </a:stretch>
        </p:blipFill>
        <p:spPr bwMode="auto">
          <a:xfrm>
            <a:off x="4371476" y="1836182"/>
            <a:ext cx="4772524" cy="50218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ředělový sníme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avla\Desktop\pozadi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483" y="6350"/>
            <a:ext cx="9152483" cy="685165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7544" y="3471143"/>
            <a:ext cx="3816424" cy="965969"/>
          </a:xfrm>
        </p:spPr>
        <p:txBody>
          <a:bodyPr anchor="t">
            <a:noAutofit/>
          </a:bodyPr>
          <a:lstStyle>
            <a:lvl1pPr algn="l"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7544" y="4772744"/>
            <a:ext cx="3816424" cy="96051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podnadpis.</a:t>
            </a:r>
          </a:p>
        </p:txBody>
      </p:sp>
      <p:pic>
        <p:nvPicPr>
          <p:cNvPr id="2050" name="Picture 2" descr="C:\Users\Pavla\Documents\Pája\PRACE\PPT_RB\png (2)\RB_PPT_slides-3-5_kriz.png"/>
          <p:cNvPicPr>
            <a:picLocks noChangeAspect="1" noChangeArrowheads="1"/>
          </p:cNvPicPr>
          <p:nvPr userDrawn="1"/>
        </p:nvPicPr>
        <p:blipFill>
          <a:blip r:embed="rId3" cstate="print"/>
          <a:srcRect r="18961" b="8382"/>
          <a:stretch>
            <a:fillRect/>
          </a:stretch>
        </p:blipFill>
        <p:spPr bwMode="auto">
          <a:xfrm>
            <a:off x="4371476" y="1836182"/>
            <a:ext cx="4772524" cy="502181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6995120" cy="5328592"/>
          </a:xfrm>
        </p:spPr>
        <p:txBody>
          <a:bodyPr>
            <a:normAutofit/>
          </a:bodyPr>
          <a:lstStyle>
            <a:lvl1pPr marL="0">
              <a:buFont typeface="Wingdings" pitchFamily="2" charset="2"/>
              <a:buChar char="§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D4B5FF-EFB1-4735-9F78-BE0143DE033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6995120" cy="5328592"/>
          </a:xfrm>
        </p:spPr>
        <p:txBody>
          <a:bodyPr>
            <a:normAutofit/>
          </a:bodyPr>
          <a:lstStyle>
            <a:lvl1pPr marL="0">
              <a:buFont typeface="Wingdings" pitchFamily="2" charset="2"/>
              <a:buChar char="§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192976" y="615603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D4B5FF-EFB1-4735-9F78-BE0143DE033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- log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340768"/>
            <a:ext cx="4038600" cy="532859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340768"/>
            <a:ext cx="4038600" cy="424847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- logo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7668344" y="332656"/>
            <a:ext cx="1475656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404664"/>
            <a:ext cx="6995120" cy="576064"/>
          </a:xfrm>
        </p:spPr>
        <p:txBody>
          <a:bodyPr/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340768"/>
            <a:ext cx="4038600" cy="532859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340768"/>
            <a:ext cx="4038600" cy="4248472"/>
          </a:xfr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5DB2E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92976" y="620688"/>
            <a:ext cx="44239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CD87F0-D85C-43F2-901A-A4F4E1D5AF8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4344" y="5805264"/>
            <a:ext cx="1459656" cy="6480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0671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19256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vložíte text.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92976" y="6160219"/>
            <a:ext cx="442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Futura T OT Light" pitchFamily="50" charset="0"/>
              </a:defRPr>
            </a:lvl1pPr>
          </a:lstStyle>
          <a:p>
            <a:fld id="{E9C811BC-350C-4EA0-A5CC-2A369EB90E5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Picture 2" descr="C:\Users\Pavla\Documents\Pája\PRACE\PPT_RB\png\RB_PPT_slides-6_lista.png"/>
          <p:cNvPicPr>
            <a:picLocks noChangeAspect="1" noChangeArrowheads="1"/>
          </p:cNvPicPr>
          <p:nvPr userDrawn="1"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67544" y="1205922"/>
            <a:ext cx="8676456" cy="62838"/>
          </a:xfrm>
          <a:prstGeom prst="rect">
            <a:avLst/>
          </a:prstGeom>
          <a:noFill/>
        </p:spPr>
      </p:pic>
      <p:pic>
        <p:nvPicPr>
          <p:cNvPr id="8" name="Picture 2" descr="C:\Users\Pavla\Documents\Pája\PRACE\PPT_RB\png\RB_PPT_slides-1-2_logo.png"/>
          <p:cNvPicPr>
            <a:picLocks noChangeAspect="1" noChangeArrowheads="1"/>
          </p:cNvPicPr>
          <p:nvPr userDrawn="1"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684344" y="404665"/>
            <a:ext cx="1459656" cy="64807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65" r:id="rId7"/>
    <p:sldLayoutId id="2147483652" r:id="rId8"/>
    <p:sldLayoutId id="2147483666" r:id="rId9"/>
    <p:sldLayoutId id="2147483668" r:id="rId10"/>
    <p:sldLayoutId id="2147483653" r:id="rId11"/>
    <p:sldLayoutId id="2147483658" r:id="rId12"/>
    <p:sldLayoutId id="2147483669" r:id="rId13"/>
    <p:sldLayoutId id="2147483671" r:id="rId14"/>
    <p:sldLayoutId id="2147483659" r:id="rId15"/>
    <p:sldLayoutId id="2147483656" r:id="rId16"/>
    <p:sldLayoutId id="2147483672" r:id="rId17"/>
    <p:sldLayoutId id="2147483654" r:id="rId18"/>
    <p:sldLayoutId id="2147483673" r:id="rId19"/>
    <p:sldLayoutId id="2147483655" r:id="rId20"/>
    <p:sldLayoutId id="2147483674" r:id="rId21"/>
    <p:sldLayoutId id="2147483675" r:id="rId2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 cap="all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None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5DB2E"/>
        </a:buClr>
        <a:buSzPct val="120000"/>
        <a:buFont typeface="Wingdings" pitchFamily="2" charset="2"/>
        <a:buChar char="§"/>
        <a:defRPr sz="16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Vývoj dluhopisů </a:t>
            </a:r>
            <a:br>
              <a:rPr lang="cs-CZ" dirty="0"/>
            </a:br>
            <a:r>
              <a:rPr lang="cs-CZ" dirty="0"/>
              <a:t>u Nás a v </a:t>
            </a:r>
            <a:r>
              <a:rPr lang="cs-CZ" dirty="0" err="1"/>
              <a:t>evropě</a:t>
            </a:r>
            <a:r>
              <a:rPr lang="cs-CZ" dirty="0"/>
              <a:t>…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…aneb průvodce českého investora 2018</a:t>
            </a:r>
          </a:p>
          <a:p>
            <a:endParaRPr lang="cs-CZ" dirty="0"/>
          </a:p>
          <a:p>
            <a:r>
              <a:rPr lang="cs-CZ" dirty="0"/>
              <a:t>1. srpna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cap="none" dirty="0"/>
              <a:t>USDCZK</a:t>
            </a:r>
            <a:r>
              <a:rPr lang="cs-CZ" sz="1600" cap="none" dirty="0"/>
              <a:t/>
            </a:r>
            <a:br>
              <a:rPr lang="cs-CZ" sz="1600" cap="none" dirty="0"/>
            </a:br>
            <a:r>
              <a:rPr lang="cs-CZ" cap="none" dirty="0"/>
              <a:t>dolar vykazuje podobný vývoj jako euro vůči koruně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10</a:t>
            </a:fld>
            <a:endParaRPr lang="cs-CZ" dirty="0"/>
          </a:p>
        </p:txBody>
      </p:sp>
      <p:pic>
        <p:nvPicPr>
          <p:cNvPr id="6148" name="Picture 4" descr="C:\Users\CZA35880\AppData\Local\Temp\notes5AD69C\~9332610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12776"/>
            <a:ext cx="6994525" cy="503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 flipV="1">
            <a:off x="3851920" y="1484784"/>
            <a:ext cx="0" cy="4464496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348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255101" cy="5328592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cs-CZ" u="sng" dirty="0"/>
              <a:t>Dluhopisový trh</a:t>
            </a:r>
            <a:r>
              <a:rPr lang="cs-CZ" dirty="0"/>
              <a:t> – ceny dluhopisů poklesly přesně dle našeho očekávání a s rostoucími sazbami můžeme očekávat jejich další pokles a to především u dluhopisů s delší splatností. Na druhou stranu se u dluhopisů již pohybujeme v pozitivních výnosech.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r>
              <a:rPr lang="cs-CZ" u="sng" dirty="0"/>
              <a:t>Akciové trhy </a:t>
            </a:r>
            <a:r>
              <a:rPr lang="cs-CZ" dirty="0"/>
              <a:t>jsou na historických maximech nebo mírně pod svými historickými maximy s tím, že klíčové ekonomiky jsou v dobré kondici – to platí i z pohledu letošního roku – Amerika táhne, Evropa lehce tápe.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u="sng" dirty="0"/>
              <a:t>Devizové trhy </a:t>
            </a:r>
            <a:r>
              <a:rPr lang="cs-CZ" dirty="0"/>
              <a:t>se potýkají s posilující korunou a oslabujícím eurem respektive dolarem – koruna nám stačila posílit a oslabit přibližně na hodnoty z loňského léta – s rostoucími sazbami očekáváme posílení koruny – na druhou stranu není vyloučen přechodný pohyb opačným směrem.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b="1" u="sng" dirty="0"/>
              <a:t>Alternativní investice</a:t>
            </a:r>
            <a:r>
              <a:rPr lang="cs-CZ" b="1" dirty="0"/>
              <a:t> ‒ komodity jsou rozkolísané bez jasného trendu a rezidenční nemovitosti na svých historických maximech.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12917" y="490021"/>
            <a:ext cx="8123002" cy="576064"/>
          </a:xfrm>
        </p:spPr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Příběh 1. srpna 2018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endParaRPr lang="cs-CZ" sz="1400" cap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5112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255101" cy="5328592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cs-CZ" b="1" dirty="0"/>
              <a:t>Dluhopisový trh </a:t>
            </a:r>
            <a:r>
              <a:rPr lang="cs-CZ" b="0" dirty="0"/>
              <a:t>– postupující inflace, pozitivní výnosy do splatnosti.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r>
              <a:rPr lang="cs-CZ" b="1" dirty="0"/>
              <a:t>Akciové trhy</a:t>
            </a:r>
            <a:r>
              <a:rPr lang="cs-CZ" dirty="0"/>
              <a:t> ‒ historická </a:t>
            </a:r>
            <a:r>
              <a:rPr lang="cs-CZ" b="0" dirty="0"/>
              <a:t>maxima pokračují, klíčové ekonomiky jsou v dobré kondici.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r>
              <a:rPr lang="cs-CZ" b="1" dirty="0"/>
              <a:t>Devizové trhy </a:t>
            </a:r>
            <a:r>
              <a:rPr lang="cs-CZ" dirty="0"/>
              <a:t>– očekávání </a:t>
            </a:r>
            <a:r>
              <a:rPr lang="cs-CZ" b="0" dirty="0"/>
              <a:t>posílení koruny.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b="1" dirty="0"/>
              <a:t>Alternativní investice</a:t>
            </a:r>
            <a:r>
              <a:rPr lang="cs-CZ" dirty="0"/>
              <a:t> ‒ </a:t>
            </a:r>
            <a:r>
              <a:rPr lang="cs-CZ" b="0" dirty="0"/>
              <a:t>bez jasného trendu, energetický sektor na vlně růstu, ropa na maximech, komodity rozkolísané, rezidenční nemovitosti na maximech.</a:t>
            </a: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 algn="ctr">
              <a:buNone/>
            </a:pPr>
            <a:endParaRPr lang="cs-CZ" sz="2500" b="1" dirty="0"/>
          </a:p>
          <a:p>
            <a:pPr indent="0" algn="ctr">
              <a:buNone/>
            </a:pPr>
            <a:r>
              <a:rPr lang="cs-CZ" sz="2500" b="1" dirty="0"/>
              <a:t>…kam investovat a co je potřeba si v nejbližším období především ohlídat?</a:t>
            </a:r>
          </a:p>
          <a:p>
            <a:pPr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12917" y="490021"/>
            <a:ext cx="8123002" cy="576064"/>
          </a:xfrm>
        </p:spPr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Celý příběh vypadá ve zkratce </a:t>
            </a:r>
            <a:r>
              <a:rPr lang="cs-CZ" sz="2700" cap="none" dirty="0"/>
              <a:t>zhruba takto</a:t>
            </a:r>
            <a:r>
              <a:rPr lang="cs-CZ" sz="2700" cap="none" dirty="0">
                <a:latin typeface="+mj-lt"/>
              </a:rPr>
              <a:t>…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endParaRPr lang="cs-CZ" sz="1400" cap="none" dirty="0">
              <a:latin typeface="+mj-lt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569655" y="4850731"/>
            <a:ext cx="7573668" cy="522485"/>
          </a:xfrm>
          <a:prstGeom prst="downArrow">
            <a:avLst>
              <a:gd name="adj1" fmla="val 100000"/>
              <a:gd name="adj2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767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13</a:t>
            </a:fld>
            <a:endParaRPr lang="cs-CZ" dirty="0"/>
          </a:p>
        </p:txBody>
      </p:sp>
      <p:pic>
        <p:nvPicPr>
          <p:cNvPr id="7172" name="Picture 4" descr="C:\Users\CZA35880\AppData\Local\Temp\notes5AD69C\sg2018072457310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6854"/>
            <a:ext cx="6994525" cy="503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627784" y="2780928"/>
            <a:ext cx="453650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Vývoj evropských dluhopisů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r>
              <a:rPr lang="cs-CZ" sz="1600" cap="none" dirty="0">
                <a:latin typeface="+mj-lt"/>
              </a:rPr>
              <a:t>se splatností 5 až 7 let od roku 2013</a:t>
            </a:r>
          </a:p>
        </p:txBody>
      </p:sp>
    </p:spTree>
    <p:extLst>
      <p:ext uri="{BB962C8B-B14F-4D97-AF65-F5344CB8AC3E}">
        <p14:creationId xmlns:p14="http://schemas.microsoft.com/office/powerpoint/2010/main" val="2435832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14</a:t>
            </a:fld>
            <a:endParaRPr lang="cs-CZ" dirty="0"/>
          </a:p>
        </p:txBody>
      </p:sp>
      <p:pic>
        <p:nvPicPr>
          <p:cNvPr id="8194" name="Picture 2" descr="C:\Users\CZA35880\AppData\Local\Temp\notes5AD69C\sg2018072457361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6854"/>
            <a:ext cx="6994525" cy="503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3851920" y="2780928"/>
            <a:ext cx="3384376" cy="108012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Vývoj amerických státních dluhopisů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r>
              <a:rPr lang="cs-CZ" sz="1600" cap="none" dirty="0">
                <a:latin typeface="+mj-lt"/>
              </a:rPr>
              <a:t>se splatností 5 až 7 let od roku 2013</a:t>
            </a:r>
          </a:p>
        </p:txBody>
      </p:sp>
    </p:spTree>
    <p:extLst>
      <p:ext uri="{BB962C8B-B14F-4D97-AF65-F5344CB8AC3E}">
        <p14:creationId xmlns:p14="http://schemas.microsoft.com/office/powerpoint/2010/main" val="3479856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2917" y="490021"/>
            <a:ext cx="8123002" cy="576064"/>
          </a:xfrm>
        </p:spPr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Vývoj českých státních dluhopisů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r>
              <a:rPr lang="cs-CZ" sz="1600" cap="none" dirty="0">
                <a:latin typeface="+mj-lt"/>
              </a:rPr>
              <a:t>se splatností 5 let za poslední dva roky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240798" y="6498571"/>
            <a:ext cx="3639343" cy="349250"/>
          </a:xfrm>
          <a:prstGeom prst="rect">
            <a:avLst/>
          </a:prstGeom>
        </p:spPr>
        <p:txBody>
          <a:bodyPr lIns="80147" tIns="40074" rIns="80147" bIns="40074"/>
          <a:lstStyle>
            <a:defPPr>
              <a:defRPr lang="cs-CZ"/>
            </a:defPPr>
            <a:lvl1pPr marL="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900" dirty="0">
                <a:latin typeface="+mj-lt"/>
              </a:rPr>
              <a:t>XXX</a:t>
            </a:r>
          </a:p>
        </p:txBody>
      </p:sp>
      <p:pic>
        <p:nvPicPr>
          <p:cNvPr id="2050" name="Picture 2" descr="C:\Users\CZA35880\AppData\Local\Temp\notes5AD69C\~390563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33078"/>
            <a:ext cx="7010400" cy="504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907704" y="2780928"/>
            <a:ext cx="5328592" cy="266429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38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7172" name="Picture 4" descr="C:\Users\CZA35880\AppData\Local\Temp\notes5AD69C\sg2018072457310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6854"/>
            <a:ext cx="6994525" cy="503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627784" y="2780928"/>
            <a:ext cx="453650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Vývoj evropských dluhopisů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r>
              <a:rPr lang="cs-CZ" sz="1600" cap="none" dirty="0">
                <a:latin typeface="+mj-lt"/>
              </a:rPr>
              <a:t>se splatností 5 až 7 let od roku 2013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804248" y="2780928"/>
            <a:ext cx="2088232" cy="925678"/>
          </a:xfrm>
          <a:prstGeom prst="straightConnector1">
            <a:avLst/>
          </a:prstGeom>
          <a:ln w="28575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855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5517232"/>
            <a:ext cx="72008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059"/>
            <a:ext cx="8548167" cy="5224851"/>
          </a:xfrm>
        </p:spPr>
        <p:txBody>
          <a:bodyPr>
            <a:normAutofit lnSpcReduction="10000"/>
          </a:bodyPr>
          <a:lstStyle/>
          <a:p>
            <a:pPr marL="400736" indent="-400736"/>
            <a:r>
              <a:rPr lang="cs-CZ" sz="2000" dirty="0"/>
              <a:t>posoudit svůj individuální </a:t>
            </a:r>
            <a:r>
              <a:rPr lang="cs-CZ" sz="2000" b="1" u="sng" dirty="0"/>
              <a:t>vztah k riziku, </a:t>
            </a:r>
          </a:p>
          <a:p>
            <a:pPr marL="400736" indent="-400736"/>
            <a:endParaRPr lang="cs-CZ" sz="1400" dirty="0"/>
          </a:p>
          <a:p>
            <a:pPr marL="400736" indent="-400736"/>
            <a:r>
              <a:rPr lang="cs-CZ" sz="2000" dirty="0"/>
              <a:t>dostatečně </a:t>
            </a:r>
            <a:r>
              <a:rPr lang="cs-CZ" sz="2000" b="1" u="sng" dirty="0"/>
              <a:t>rozložit riziko </a:t>
            </a:r>
            <a:r>
              <a:rPr lang="cs-CZ" sz="2000" dirty="0"/>
              <a:t>(diverzifikace portfolia) na jednotlivé třídy aktiv – dluhopisy, akcie, alternativy,</a:t>
            </a:r>
          </a:p>
          <a:p>
            <a:pPr marL="400736" indent="-400736"/>
            <a:endParaRPr lang="cs-CZ" sz="1400" dirty="0"/>
          </a:p>
          <a:p>
            <a:pPr marL="400736" indent="-400736"/>
            <a:r>
              <a:rPr lang="cs-CZ" sz="2000" dirty="0"/>
              <a:t>rozložit riziko v čase přes </a:t>
            </a:r>
            <a:r>
              <a:rPr lang="cs-CZ" sz="2000" b="1" u="sng" dirty="0"/>
              <a:t>pravidelné investování, </a:t>
            </a:r>
          </a:p>
          <a:p>
            <a:pPr marL="400736" indent="-400736"/>
            <a:endParaRPr lang="cs-CZ" sz="1400" dirty="0"/>
          </a:p>
          <a:p>
            <a:pPr marL="400736" indent="-400736"/>
            <a:r>
              <a:rPr lang="cs-CZ" sz="2000" b="1" u="sng" dirty="0"/>
              <a:t>dodržovat investiční horizont </a:t>
            </a:r>
            <a:r>
              <a:rPr lang="cs-CZ" sz="2000" dirty="0"/>
              <a:t>u jednotlivých typů investic,</a:t>
            </a:r>
          </a:p>
          <a:p>
            <a:pPr marL="400736" indent="-400736"/>
            <a:endParaRPr lang="cs-CZ" sz="1400" dirty="0"/>
          </a:p>
          <a:p>
            <a:pPr marL="400736" indent="-400736"/>
            <a:r>
              <a:rPr lang="cs-CZ" sz="2000" b="1" u="sng" dirty="0"/>
              <a:t>investovat v měně, ve které má očekávané budoucí výdaje</a:t>
            </a:r>
            <a:r>
              <a:rPr lang="cs-CZ" sz="2000" dirty="0"/>
              <a:t>, případně investovat do nástrojů, které měnové zajištění již samy poskytují. </a:t>
            </a:r>
          </a:p>
          <a:p>
            <a:pPr marL="400736" indent="-400736"/>
            <a:endParaRPr lang="cs-CZ" sz="1600" dirty="0"/>
          </a:p>
          <a:p>
            <a:pPr indent="0">
              <a:buNone/>
            </a:pPr>
            <a:endParaRPr lang="cs-CZ" sz="1600" dirty="0"/>
          </a:p>
          <a:p>
            <a:pPr indent="0">
              <a:buNone/>
            </a:pPr>
            <a:endParaRPr lang="cs-CZ" sz="1600" dirty="0"/>
          </a:p>
          <a:p>
            <a:pPr indent="0" algn="ctr">
              <a:buNone/>
            </a:pPr>
            <a:r>
              <a:rPr lang="cs-CZ" b="1" dirty="0"/>
              <a:t>Balancovaný fond v českých korunách </a:t>
            </a:r>
          </a:p>
          <a:p>
            <a:pPr indent="0" algn="ctr">
              <a:buNone/>
            </a:pPr>
            <a:r>
              <a:rPr lang="cs-CZ" b="1" dirty="0"/>
              <a:t>80:20, respektive 50:50 </a:t>
            </a:r>
          </a:p>
          <a:p>
            <a:pPr indent="0" algn="ctr">
              <a:buNone/>
            </a:pPr>
            <a:r>
              <a:rPr lang="cs-CZ" b="1" dirty="0"/>
              <a:t>je pro většinu investorů jednoduché a funkční řešení.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12917" y="490021"/>
            <a:ext cx="8123002" cy="576064"/>
          </a:xfrm>
        </p:spPr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Dnes, více než kdy jindy, by se český investor měl držet základních pravidel investování…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endParaRPr lang="cs-CZ" sz="1400" cap="none" dirty="0">
              <a:latin typeface="+mj-lt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755576" y="4941168"/>
            <a:ext cx="7573668" cy="522485"/>
          </a:xfrm>
          <a:prstGeom prst="downArrow">
            <a:avLst>
              <a:gd name="adj1" fmla="val 100000"/>
              <a:gd name="adj2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54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255101" cy="5328592"/>
          </a:xfrm>
        </p:spPr>
        <p:txBody>
          <a:bodyPr/>
          <a:lstStyle/>
          <a:p>
            <a:pPr indent="0">
              <a:buNone/>
            </a:pPr>
            <a:r>
              <a:rPr lang="cs-CZ" u="sng" dirty="0"/>
              <a:t>Dluhopisový trh</a:t>
            </a:r>
            <a:r>
              <a:rPr lang="cs-CZ" dirty="0"/>
              <a:t> je z krátkodobého pohledu v očekávání inflace a tedy rostoucích výnosů a snižujících se cen.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r>
              <a:rPr lang="cs-CZ" u="sng" dirty="0"/>
              <a:t>Akciové trhy </a:t>
            </a:r>
            <a:r>
              <a:rPr lang="cs-CZ" dirty="0"/>
              <a:t>jsou na historických maximech nebo mírně pod svými historickými maximy s tím, že klíčové ekonomiky jsou v dobré kondici.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u="sng" dirty="0"/>
              <a:t>Devizové trhy </a:t>
            </a:r>
            <a:r>
              <a:rPr lang="cs-CZ" dirty="0"/>
              <a:t>se potýkají s posilující korunou a oslabujícím eurem, respektive dolarem.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u="sng" dirty="0"/>
              <a:t>Alternativní investice</a:t>
            </a:r>
            <a:r>
              <a:rPr lang="cs-CZ" dirty="0"/>
              <a:t> ‒ komodity jsou rozkolísané, bez jasného trendu a rezidenční nemovitosti na svých historických maximech.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12917" y="490021"/>
            <a:ext cx="8123002" cy="576064"/>
          </a:xfrm>
        </p:spPr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Příběh z 1. srpna 2017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endParaRPr lang="cs-CZ" sz="1400" cap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161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255101" cy="5328592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cs-CZ" b="1" u="sng" dirty="0"/>
              <a:t>Dluhopisový trh</a:t>
            </a:r>
            <a:r>
              <a:rPr lang="cs-CZ" b="1" dirty="0"/>
              <a:t> – ceny dluhopisů poklesly přesně dle našeho očekávání a s rostoucími sazbami můžeme očekávat jejich další pokles a to především u dluhopisů s delší splatností. Na druhou stranu se u dluhopisů již pohybujeme v pozitivních výnosech.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r>
              <a:rPr lang="cs-CZ" u="sng" dirty="0"/>
              <a:t>Akciové trhy </a:t>
            </a:r>
            <a:r>
              <a:rPr lang="cs-CZ" dirty="0"/>
              <a:t>jsou na historických maximech nebo mírně pod svými historickými maximy s tím, že klíčové ekonomiky jsou v dobré kondici – to platí i z pohledu letošního roku – Amerika táhne, Evropa lehce tápe.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u="sng" dirty="0"/>
              <a:t>Devizové trhy </a:t>
            </a:r>
            <a:r>
              <a:rPr lang="cs-CZ" dirty="0"/>
              <a:t>se potýkají s posilující korunou a oslabujícím eurem respektive dolarem – koruna nám stačila posílit a oslabit přibližně na hodnoty z loňského léta – s rostoucími sazbami očekáváme posílení koruny – na druhou stranu není vyloučen přechodný pohyb opačným směrem.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u="sng" dirty="0"/>
              <a:t>Alternativní investice</a:t>
            </a:r>
            <a:r>
              <a:rPr lang="cs-CZ" dirty="0"/>
              <a:t> ‒ komodity jsou rozkolísané, bez jasného trendu a rezidenční nemovitosti na svých historických maximech.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12917" y="490021"/>
            <a:ext cx="8123002" cy="576064"/>
          </a:xfrm>
        </p:spPr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Příběh 1. srpna 2018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endParaRPr lang="cs-CZ" sz="1400" cap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977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2917" y="490021"/>
            <a:ext cx="8123002" cy="576064"/>
          </a:xfrm>
        </p:spPr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Český dluhopisový trh v očekávání inflace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r>
              <a:rPr lang="en-US" sz="1600" cap="none" dirty="0">
                <a:latin typeface="+mj-lt"/>
              </a:rPr>
              <a:t>V</a:t>
            </a:r>
            <a:r>
              <a:rPr lang="cs-CZ" sz="1600" cap="none" dirty="0">
                <a:latin typeface="+mj-lt"/>
              </a:rPr>
              <a:t>ý</a:t>
            </a:r>
            <a:r>
              <a:rPr lang="en-US" sz="1600" cap="none" dirty="0" err="1">
                <a:latin typeface="+mj-lt"/>
              </a:rPr>
              <a:t>voj</a:t>
            </a:r>
            <a:r>
              <a:rPr lang="en-US" sz="1600" cap="none" dirty="0">
                <a:latin typeface="+mj-lt"/>
              </a:rPr>
              <a:t> </a:t>
            </a:r>
            <a:r>
              <a:rPr lang="cs-CZ" sz="1600" cap="none" dirty="0">
                <a:latin typeface="+mj-lt"/>
              </a:rPr>
              <a:t>cen státních korunových dluhopisů se splatností 5 let za poslední dva roky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240798" y="6498571"/>
            <a:ext cx="3639343" cy="349250"/>
          </a:xfrm>
          <a:prstGeom prst="rect">
            <a:avLst/>
          </a:prstGeom>
        </p:spPr>
        <p:txBody>
          <a:bodyPr lIns="80147" tIns="40074" rIns="80147" bIns="40074"/>
          <a:lstStyle>
            <a:defPPr>
              <a:defRPr lang="cs-CZ"/>
            </a:defPPr>
            <a:lvl1pPr marL="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900" dirty="0">
                <a:latin typeface="+mj-lt"/>
              </a:rPr>
              <a:t>XXX</a:t>
            </a:r>
          </a:p>
        </p:txBody>
      </p:sp>
      <p:pic>
        <p:nvPicPr>
          <p:cNvPr id="2050" name="Picture 2" descr="C:\Users\CZA35880\AppData\Local\Temp\notes5AD69C\~390563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33078"/>
            <a:ext cx="7010400" cy="504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3880141" y="1340768"/>
            <a:ext cx="0" cy="4464496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204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255101" cy="5328592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cs-CZ" u="sng" dirty="0"/>
              <a:t>Dluhopisový trh</a:t>
            </a:r>
            <a:r>
              <a:rPr lang="cs-CZ" dirty="0"/>
              <a:t> – ceny dluhopisů poklesly přesně dle našeho očekávání a s rostoucími sazbami můžeme očekávat jejich další pokles a to především u dluhopisů s delší splatností. Na druhou stranu se u dluhopisů již pohybujeme v pozitivních výnosech.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r>
              <a:rPr lang="cs-CZ" b="1" u="sng" dirty="0"/>
              <a:t>Akciové trhy </a:t>
            </a:r>
            <a:r>
              <a:rPr lang="cs-CZ" b="1" dirty="0"/>
              <a:t>jsou na historických maximech nebo mírně pod svými historickými maximy s tím, že klíčové ekonomiky jsou v dobré kondici – to platí i z pohledu letošního roku – Amerika táhne, Evropa lehce tápe.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u="sng" dirty="0"/>
              <a:t>Devizové trhy </a:t>
            </a:r>
            <a:r>
              <a:rPr lang="cs-CZ" dirty="0"/>
              <a:t>se potýkají s posilující korunou a oslabujícím eurem respektive dolarem – koruna nám stačila posílit a oslabit přibližně na hodnoty z loňského léta – s rostoucími sazbami očekáváme posílení koruny – na druhou stranu není vyloučen přechodný pohyb opačným směrem.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u="sng" dirty="0"/>
              <a:t>Alternativní investice</a:t>
            </a:r>
            <a:r>
              <a:rPr lang="cs-CZ" dirty="0"/>
              <a:t> ‒ komodity jsou rozkolísané bez jasného trendu a rezidenční nemovitosti na svých historických maximech.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12917" y="490021"/>
            <a:ext cx="8123002" cy="576064"/>
          </a:xfrm>
        </p:spPr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Příběh 1. srpna 2018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endParaRPr lang="cs-CZ" sz="1400" cap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511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cap="none" dirty="0"/>
              <a:t>Akciové trhy pohled na Evropu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1400" cap="none" dirty="0"/>
              <a:t>EURO STOXX 50 posledních šest let</a:t>
            </a:r>
            <a:endParaRPr lang="cs-CZ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3074" name="Picture 2" descr="C:\Users\CZA35880\AppData\Local\Temp\notes5AD69C\~8445931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95" y="1344510"/>
            <a:ext cx="6994525" cy="503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6300192" y="1340768"/>
            <a:ext cx="0" cy="4464496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26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cap="none" dirty="0"/>
              <a:t>Akciové trhy pohled na USA</a:t>
            </a:r>
            <a:r>
              <a:rPr lang="cs-CZ" dirty="0"/>
              <a:t/>
            </a:r>
            <a:br>
              <a:rPr lang="cs-CZ" dirty="0"/>
            </a:br>
            <a:r>
              <a:rPr lang="cs-CZ" cap="none" dirty="0"/>
              <a:t>S</a:t>
            </a:r>
            <a:r>
              <a:rPr lang="en-US" cap="none" dirty="0"/>
              <a:t>&amp;P500 </a:t>
            </a:r>
            <a:r>
              <a:rPr lang="en-US" cap="none" dirty="0" err="1"/>
              <a:t>posledn</a:t>
            </a:r>
            <a:r>
              <a:rPr lang="cs-CZ" cap="none" dirty="0" err="1"/>
              <a:t>ích</a:t>
            </a:r>
            <a:r>
              <a:rPr lang="cs-CZ" cap="none" dirty="0"/>
              <a:t> šest let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4098" name="Picture 2" descr="C:\Users\CZA35880\AppData\Local\Temp\notes5AD69C\~0561109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4510"/>
            <a:ext cx="6994525" cy="503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5868144" y="1340768"/>
            <a:ext cx="0" cy="4464496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158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255101" cy="5328592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cs-CZ" u="sng" dirty="0"/>
              <a:t>Dluhopisový trh</a:t>
            </a:r>
            <a:r>
              <a:rPr lang="cs-CZ" dirty="0"/>
              <a:t> – ceny dluhopisů poklesly přesně dle našeho očekávání a s rostoucími sazbami můžeme očekávat jejich další pokles a to především u dluhopisů s delší splatností. Na druhou stranu se u dluhopisů již pohybujeme v pozitivních výnosech.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r>
              <a:rPr lang="cs-CZ" u="sng" dirty="0"/>
              <a:t>Akciové trhy </a:t>
            </a:r>
            <a:r>
              <a:rPr lang="cs-CZ" dirty="0"/>
              <a:t>jsou na historických maximech nebo mírně pod svými historickými maximy s tím, že klíčové ekonomiky jsou v dobré kondici – to platí i z pohledu letošního roku – Amerika táhne, Evropa lehce tápe.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b="1" u="sng" dirty="0"/>
              <a:t>Devizové trhy </a:t>
            </a:r>
            <a:r>
              <a:rPr lang="cs-CZ" b="1" dirty="0"/>
              <a:t>se potýkají s posilující korunou a oslabujícím eurem respektive dolarem – koruna nám stačila posílit a oslabit přibližně na hodnoty z loňského léta – s rostoucími sazbami očekáváme posílení koruny – na druhou stranu není vyloučen přechodný pohyb opačným směrem.</a:t>
            </a:r>
          </a:p>
          <a:p>
            <a:pPr indent="0">
              <a:buNone/>
            </a:pPr>
            <a:endParaRPr lang="cs-CZ" b="0" dirty="0"/>
          </a:p>
          <a:p>
            <a:pPr indent="0">
              <a:buNone/>
            </a:pPr>
            <a:r>
              <a:rPr lang="cs-CZ" u="sng" dirty="0"/>
              <a:t>Alternativní investice</a:t>
            </a:r>
            <a:r>
              <a:rPr lang="cs-CZ" dirty="0"/>
              <a:t> ‒ komodity jsou rozkolísané bez jasného trendu a rezidenční nemovitosti na svých historických maximech.</a:t>
            </a:r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  <a:p>
            <a:pPr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12917" y="490021"/>
            <a:ext cx="8123002" cy="576064"/>
          </a:xfrm>
        </p:spPr>
        <p:txBody>
          <a:bodyPr>
            <a:normAutofit fontScale="90000"/>
          </a:bodyPr>
          <a:lstStyle/>
          <a:p>
            <a:r>
              <a:rPr lang="cs-CZ" sz="2700" cap="none" dirty="0">
                <a:latin typeface="+mj-lt"/>
              </a:rPr>
              <a:t>Příběh 1. srpna 2018</a:t>
            </a:r>
            <a:r>
              <a:rPr lang="cs-CZ" sz="2700" dirty="0">
                <a:latin typeface="+mj-lt"/>
              </a:rPr>
              <a:t/>
            </a:r>
            <a:br>
              <a:rPr lang="cs-CZ" sz="2700" dirty="0">
                <a:latin typeface="+mj-lt"/>
              </a:rPr>
            </a:br>
            <a:endParaRPr lang="cs-CZ" sz="1400" cap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511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cap="none" dirty="0"/>
              <a:t>EURCZK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cap="none" dirty="0"/>
              <a:t>vývoj od opuštění intervenčního režimu ČNB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B5FF-EFB1-4735-9F78-BE0143DE0338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5122" name="Picture 2" descr="C:\Users\CZA35880\AppData\Local\Temp\notes5AD69C\~7275832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6854"/>
            <a:ext cx="6994525" cy="503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3851920" y="1484784"/>
            <a:ext cx="0" cy="4464496"/>
          </a:xfrm>
          <a:prstGeom prst="line">
            <a:avLst/>
          </a:pr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17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Raiffeisen bank">
      <a:dk1>
        <a:srgbClr val="303030"/>
      </a:dk1>
      <a:lt1>
        <a:srgbClr val="FFFFFF"/>
      </a:lt1>
      <a:dk2>
        <a:srgbClr val="575757"/>
      </a:dk2>
      <a:lt2>
        <a:srgbClr val="909090"/>
      </a:lt2>
      <a:accent1>
        <a:srgbClr val="BCBCBC"/>
      </a:accent1>
      <a:accent2>
        <a:srgbClr val="BB942A"/>
      </a:accent2>
      <a:accent3>
        <a:srgbClr val="E3BF43"/>
      </a:accent3>
      <a:accent4>
        <a:srgbClr val="BC8834"/>
      </a:accent4>
      <a:accent5>
        <a:srgbClr val="F5DB2E"/>
      </a:accent5>
      <a:accent6>
        <a:srgbClr val="F79646"/>
      </a:accent6>
      <a:hlink>
        <a:srgbClr val="8C752A"/>
      </a:hlink>
      <a:folHlink>
        <a:srgbClr val="E3BF43"/>
      </a:folHlink>
    </a:clrScheme>
    <a:fontScheme name="Raiffeisen Bank">
      <a:majorFont>
        <a:latin typeface="Futura T OT"/>
        <a:ea typeface=""/>
        <a:cs typeface=""/>
      </a:majorFont>
      <a:minorFont>
        <a:latin typeface="Futura T OT Light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900</Words>
  <Application>Microsoft Office PowerPoint</Application>
  <PresentationFormat>On-screen Show (4:3)</PresentationFormat>
  <Paragraphs>114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Motiv sady Office</vt:lpstr>
      <vt:lpstr>Vývoj dluhopisů  u Nás a v evropě… </vt:lpstr>
      <vt:lpstr>Příběh z 1. srpna 2017 </vt:lpstr>
      <vt:lpstr>Příběh 1. srpna 2018 </vt:lpstr>
      <vt:lpstr>Český dluhopisový trh v očekávání inflace Vývoj cen státních korunových dluhopisů se splatností 5 let za poslední dva roky</vt:lpstr>
      <vt:lpstr>Příběh 1. srpna 2018 </vt:lpstr>
      <vt:lpstr>Akciové trhy pohled na Evropu EURO STOXX 50 posledních šest let</vt:lpstr>
      <vt:lpstr>Akciové trhy pohled na USA S&amp;P500 posledních šest let</vt:lpstr>
      <vt:lpstr>Příběh 1. srpna 2018 </vt:lpstr>
      <vt:lpstr>EURCZK vývoj od opuštění intervenčního režimu ČNB</vt:lpstr>
      <vt:lpstr>USDCZK dolar vykazuje podobný vývoj jako euro vůči koruně</vt:lpstr>
      <vt:lpstr>Příběh 1. srpna 2018 </vt:lpstr>
      <vt:lpstr>Celý příběh vypadá ve zkratce zhruba takto… </vt:lpstr>
      <vt:lpstr>Vývoj evropských dluhopisů se splatností 5 až 7 let od roku 2013</vt:lpstr>
      <vt:lpstr>Vývoj amerických státních dluhopisů se splatností 5 až 7 let od roku 2013</vt:lpstr>
      <vt:lpstr>Vývoj českých státních dluhopisů se splatností 5 let za poslední dva roky</vt:lpstr>
      <vt:lpstr>Vývoj evropských dluhopisů se splatností 5 až 7 let od roku 2013</vt:lpstr>
      <vt:lpstr>Dnes, více než kdy jindy, by se český investor měl držet základních pravidel investování…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Pavla</dc:creator>
  <cp:lastModifiedBy>Petra Kopecka</cp:lastModifiedBy>
  <cp:revision>112</cp:revision>
  <dcterms:created xsi:type="dcterms:W3CDTF">2016-11-19T14:44:22Z</dcterms:created>
  <dcterms:modified xsi:type="dcterms:W3CDTF">2018-07-30T07:05:12Z</dcterms:modified>
</cp:coreProperties>
</file>