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6" r:id="rId5"/>
    <p:sldId id="268" r:id="rId6"/>
    <p:sldId id="270" r:id="rId7"/>
    <p:sldId id="271" r:id="rId8"/>
  </p:sldIdLst>
  <p:sldSz cx="10693400" cy="7561263"/>
  <p:notesSz cx="6805613" cy="9944100"/>
  <p:custDataLst>
    <p:tags r:id="rId11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1128" y="-96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orient="horz" pos="3132"/>
        <p:guide pos="216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%20duben%202018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cs-CZ"/>
              <a:t>Index Exportu nepatrné zrychlení vývozu ve 2Q</a:t>
            </a:r>
            <a:r>
              <a:rPr lang="en-US"/>
              <a:t>, ale vrchol </a:t>
            </a:r>
            <a:r>
              <a:rPr lang="cs-CZ"/>
              <a:t>je </a:t>
            </a:r>
            <a:r>
              <a:rPr lang="en-US"/>
              <a:t>u</a:t>
            </a:r>
            <a:r>
              <a:rPr lang="cs-CZ"/>
              <a:t>ž za námi</a:t>
            </a:r>
            <a:r>
              <a:rPr lang="en-US"/>
              <a:t> </a:t>
            </a:r>
            <a:r>
              <a:rPr lang="cs-CZ"/>
              <a:t> </a:t>
            </a:r>
          </a:p>
          <a:p>
            <a:pPr algn="ctr" rtl="0">
              <a:defRPr/>
            </a:pPr>
            <a:r>
              <a:rPr lang="cs-CZ"/>
              <a:t> </a:t>
            </a:r>
            <a:r>
              <a:rPr lang="en-US"/>
              <a:t>   </a:t>
            </a:r>
            <a:endParaRPr lang="cs-CZ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1796058974771014E-2"/>
          <c:y val="0.15996452278327594"/>
          <c:w val="0.87404152605924257"/>
          <c:h val="0.62106064627519109"/>
        </c:manualLayout>
      </c:layout>
      <c:lineChart>
        <c:grouping val="standard"/>
        <c:varyColors val="0"/>
        <c:ser>
          <c:idx val="0"/>
          <c:order val="0"/>
          <c:tx>
            <c:v>Export (národní metodika)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(Model 1)'!$A$3:$A$144</c:f>
              <c:numCache>
                <c:formatCode>m/d/yyyy</c:formatCode>
                <c:ptCount val="142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</c:numCache>
            </c:numRef>
          </c:cat>
          <c:val>
            <c:numRef>
              <c:f>'Původní model (Model 1)'!$B$3:$B$140</c:f>
              <c:numCache>
                <c:formatCode>0.00</c:formatCode>
                <c:ptCount val="138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-22.974721487695327</c:v>
                </c:pt>
                <c:pt idx="29">
                  <c:v>-19.538552380993579</c:v>
                </c:pt>
                <c:pt idx="30">
                  <c:v>-5.317510111251778</c:v>
                </c:pt>
                <c:pt idx="31">
                  <c:v>-21.621018405692215</c:v>
                </c:pt>
                <c:pt idx="32">
                  <c:v>-19.43127543629717</c:v>
                </c:pt>
                <c:pt idx="33">
                  <c:v>-14.022035296303969</c:v>
                </c:pt>
                <c:pt idx="34">
                  <c:v>-15.566917218033105</c:v>
                </c:pt>
                <c:pt idx="35">
                  <c:v>-7.1380831877589035</c:v>
                </c:pt>
                <c:pt idx="36">
                  <c:v>-10.276159427685627</c:v>
                </c:pt>
                <c:pt idx="37">
                  <c:v>-5.0136965945347001</c:v>
                </c:pt>
                <c:pt idx="38">
                  <c:v>3.797518644558262</c:v>
                </c:pt>
                <c:pt idx="39">
                  <c:v>7.4938001142369703</c:v>
                </c:pt>
                <c:pt idx="40">
                  <c:v>8.2659629239030696</c:v>
                </c:pt>
                <c:pt idx="41">
                  <c:v>8.2381451287182763</c:v>
                </c:pt>
                <c:pt idx="42">
                  <c:v>11.715018503563158</c:v>
                </c:pt>
                <c:pt idx="43">
                  <c:v>15.841845911430607</c:v>
                </c:pt>
                <c:pt idx="44">
                  <c:v>24.17976364480694</c:v>
                </c:pt>
                <c:pt idx="45">
                  <c:v>19.354165440914617</c:v>
                </c:pt>
                <c:pt idx="46">
                  <c:v>14.133808054328178</c:v>
                </c:pt>
                <c:pt idx="47">
                  <c:v>21.081413292821559</c:v>
                </c:pt>
                <c:pt idx="48">
                  <c:v>18.97708844393069</c:v>
                </c:pt>
                <c:pt idx="49">
                  <c:v>13.567962855749727</c:v>
                </c:pt>
                <c:pt idx="50">
                  <c:v>18.180374404656142</c:v>
                </c:pt>
                <c:pt idx="51">
                  <c:v>18.397550069413793</c:v>
                </c:pt>
                <c:pt idx="52">
                  <c:v>24.30885699627725</c:v>
                </c:pt>
                <c:pt idx="53">
                  <c:v>15.563807818443042</c:v>
                </c:pt>
                <c:pt idx="54">
                  <c:v>16.085591539986787</c:v>
                </c:pt>
                <c:pt idx="55">
                  <c:v>9.7911816350200418</c:v>
                </c:pt>
                <c:pt idx="56">
                  <c:v>14.509230945730689</c:v>
                </c:pt>
                <c:pt idx="57">
                  <c:v>7.3961761308621199</c:v>
                </c:pt>
                <c:pt idx="58">
                  <c:v>8.0801022300612821</c:v>
                </c:pt>
                <c:pt idx="59">
                  <c:v>7.2036933111184531</c:v>
                </c:pt>
                <c:pt idx="60">
                  <c:v>7.7268734154087859</c:v>
                </c:pt>
                <c:pt idx="61">
                  <c:v>8.388463593918182</c:v>
                </c:pt>
                <c:pt idx="62">
                  <c:v>6.9528723125017233</c:v>
                </c:pt>
                <c:pt idx="63">
                  <c:v>6.4345644589801854</c:v>
                </c:pt>
                <c:pt idx="64">
                  <c:v>18.11105696554489</c:v>
                </c:pt>
                <c:pt idx="65">
                  <c:v>23.077055327187356</c:v>
                </c:pt>
                <c:pt idx="66">
                  <c:v>14.00548186186219</c:v>
                </c:pt>
                <c:pt idx="67">
                  <c:v>16.118644041504627</c:v>
                </c:pt>
                <c:pt idx="68">
                  <c:v>11.119031987549665</c:v>
                </c:pt>
                <c:pt idx="69">
                  <c:v>13.408069018898438</c:v>
                </c:pt>
                <c:pt idx="70">
                  <c:v>18.413098181802301</c:v>
                </c:pt>
                <c:pt idx="71">
                  <c:v>14.928951173637461</c:v>
                </c:pt>
                <c:pt idx="72">
                  <c:v>5.9946034582660124</c:v>
                </c:pt>
                <c:pt idx="73">
                  <c:v>15.205039124646902</c:v>
                </c:pt>
                <c:pt idx="74">
                  <c:v>9.8510169113861892</c:v>
                </c:pt>
                <c:pt idx="75">
                  <c:v>-0.89478437425941637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2.1702665559891532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-4.0008899856388673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11.553630839880658</c:v>
                </c:pt>
                <c:pt idx="125">
                  <c:v>1.441086368440847</c:v>
                </c:pt>
                <c:pt idx="126">
                  <c:v>14.774262572782582</c:v>
                </c:pt>
                <c:pt idx="127">
                  <c:v>-3.0163556005967984</c:v>
                </c:pt>
                <c:pt idx="128">
                  <c:v>11.971732763029429</c:v>
                </c:pt>
                <c:pt idx="129">
                  <c:v>5.8318237992855737</c:v>
                </c:pt>
                <c:pt idx="130">
                  <c:v>5.6455736375337295</c:v>
                </c:pt>
                <c:pt idx="131">
                  <c:v>4.4489460216887933</c:v>
                </c:pt>
                <c:pt idx="132">
                  <c:v>2.4139591771680458</c:v>
                </c:pt>
                <c:pt idx="133">
                  <c:v>10.622054599214792</c:v>
                </c:pt>
                <c:pt idx="134">
                  <c:v>2.7965449978711643</c:v>
                </c:pt>
                <c:pt idx="135">
                  <c:v>0.78202712429136234</c:v>
                </c:pt>
                <c:pt idx="136">
                  <c:v>3.8939249999999999</c:v>
                </c:pt>
                <c:pt idx="137">
                  <c:v>-1.2478939802272548</c:v>
                </c:pt>
              </c:numCache>
            </c:numRef>
          </c:val>
          <c:smooth val="0"/>
        </c:ser>
        <c:ser>
          <c:idx val="1"/>
          <c:order val="1"/>
          <c:tx>
            <c:v>Předpověď růstu exportu - původní model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(Model 1)'!$A$3:$A$144</c:f>
              <c:numCache>
                <c:formatCode>m/d/yyyy</c:formatCode>
                <c:ptCount val="142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</c:numCache>
            </c:numRef>
          </c:cat>
          <c:val>
            <c:numRef>
              <c:f>'Původní model (Model 1)'!$C$3:$C$144</c:f>
              <c:numCache>
                <c:formatCode>General</c:formatCode>
                <c:ptCount val="142"/>
                <c:pt idx="136" formatCode="0.00">
                  <c:v>3.89</c:v>
                </c:pt>
                <c:pt idx="137" formatCode="0.00">
                  <c:v>-1.2478939802272548</c:v>
                </c:pt>
                <c:pt idx="138" formatCode="0.00">
                  <c:v>8.5509277039182692</c:v>
                </c:pt>
                <c:pt idx="139" formatCode="0.00">
                  <c:v>7.6488810032589303</c:v>
                </c:pt>
                <c:pt idx="140" formatCode="0.00">
                  <c:v>8.8050269373025198</c:v>
                </c:pt>
                <c:pt idx="141" formatCode="0.00">
                  <c:v>8.5163283590888703</c:v>
                </c:pt>
              </c:numCache>
            </c:numRef>
          </c:val>
          <c:smooth val="0"/>
        </c:ser>
        <c:ser>
          <c:idx val="2"/>
          <c:order val="2"/>
          <c:tx>
            <c:v>Předpověď růstu exportu s trhem práce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(Model 1)'!$A$3:$A$144</c:f>
              <c:numCache>
                <c:formatCode>m/d/yyyy</c:formatCode>
                <c:ptCount val="142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</c:numCache>
            </c:numRef>
          </c:cat>
          <c:val>
            <c:numRef>
              <c:f>'Model s trhem práce (Model 2)'!$C$3:$C$144</c:f>
              <c:numCache>
                <c:formatCode>General</c:formatCode>
                <c:ptCount val="142"/>
                <c:pt idx="137" formatCode="0.00">
                  <c:v>-1.2478939802272548</c:v>
                </c:pt>
                <c:pt idx="138" formatCode="0.00">
                  <c:v>4.8802180843170797</c:v>
                </c:pt>
                <c:pt idx="139" formatCode="0.00">
                  <c:v>4.37198881833159</c:v>
                </c:pt>
                <c:pt idx="140" formatCode="0.00">
                  <c:v>5.4050782792342904</c:v>
                </c:pt>
                <c:pt idx="141" formatCode="0.00">
                  <c:v>7.2319652988969896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800448"/>
        <c:axId val="83801984"/>
      </c:lineChart>
      <c:dateAx>
        <c:axId val="83800448"/>
        <c:scaling>
          <c:orientation val="minMax"/>
          <c:max val="43252"/>
          <c:min val="42430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crossAx val="83801984"/>
        <c:crosses val="autoZero"/>
        <c:auto val="1"/>
        <c:lblOffset val="100"/>
        <c:baseTimeUnit val="months"/>
        <c:majorUnit val="3"/>
        <c:majorTimeUnit val="months"/>
      </c:dateAx>
      <c:valAx>
        <c:axId val="838019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meziroční změna v %</a:t>
                </a:r>
                <a:endParaRPr lang="cs-CZ"/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83800448"/>
        <c:crossesAt val="42095"/>
        <c:crossBetween val="between"/>
      </c:valAx>
    </c:plotArea>
    <c:legend>
      <c:legendPos val="b"/>
      <c:layout>
        <c:manualLayout>
          <c:xMode val="edge"/>
          <c:yMode val="edge"/>
          <c:x val="3.0874412617101377E-2"/>
          <c:y val="0.86153957517312374"/>
          <c:w val="0.94672216163576761"/>
          <c:h val="0.11803141563382208"/>
        </c:manualLayout>
      </c:layout>
      <c:overlay val="0"/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59314443408901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Hodnocení současné situace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Sheet1!$A$4:$A$11</c:f>
              <c:strCache>
                <c:ptCount val="8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</c:strCache>
            </c:strRef>
          </c:cat>
          <c:val>
            <c:numRef>
              <c:f>Sheet1!$B$4:$B$11</c:f>
              <c:numCache>
                <c:formatCode>0.0</c:formatCode>
                <c:ptCount val="8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Hodnocení současné situace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Sheet1!$A$4:$A$11</c:f>
              <c:strCache>
                <c:ptCount val="8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</c:strCache>
            </c:strRef>
          </c:cat>
          <c:val>
            <c:numRef>
              <c:f>Sheet1!$I$4:$I$11</c:f>
              <c:numCache>
                <c:formatCode>General</c:formatCode>
                <c:ptCount val="8"/>
                <c:pt idx="0">
                  <c:v>56.13</c:v>
                </c:pt>
                <c:pt idx="1">
                  <c:v>53.23</c:v>
                </c:pt>
                <c:pt idx="2" formatCode="0.00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 formatCode="0.0">
                  <c:v>54.68</c:v>
                </c:pt>
                <c:pt idx="6" formatCode="0.0">
                  <c:v>56.94</c:v>
                </c:pt>
                <c:pt idx="7" formatCode="0.00">
                  <c:v>53.863636363636367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569088"/>
        <c:axId val="106570880"/>
      </c:lineChart>
      <c:catAx>
        <c:axId val="10656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570880"/>
        <c:crosses val="autoZero"/>
        <c:auto val="1"/>
        <c:lblAlgn val="ctr"/>
        <c:lblOffset val="100"/>
        <c:noMultiLvlLbl val="0"/>
      </c:catAx>
      <c:valAx>
        <c:axId val="106570880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06569088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0"/>
          <c:y val="0.79275795598128018"/>
          <c:w val="1"/>
          <c:h val="0.1924202086371331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2854610922437826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Výhled +3M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999999999999952E-2"/>
                  <c:y val="0.122150190218728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9847112860892389E-2"/>
                  <c:y val="0.1097758639252824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Sheet1!$A$4:$A$11</c:f>
              <c:strCache>
                <c:ptCount val="8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</c:strCache>
            </c:strRef>
          </c:cat>
          <c:val>
            <c:numRef>
              <c:f>Sheet1!$C$4:$C$11</c:f>
              <c:numCache>
                <c:formatCode>0.0</c:formatCode>
                <c:ptCount val="8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1508007419508453E-2"/>
                  <c:y val="-6.8086076593182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Sheet1!$A$4:$A$11</c:f>
              <c:strCache>
                <c:ptCount val="8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</c:strCache>
            </c:strRef>
          </c:cat>
          <c:val>
            <c:numRef>
              <c:f>Sheet1!$J$4:$J$11</c:f>
              <c:numCache>
                <c:formatCode>General</c:formatCode>
                <c:ptCount val="8"/>
                <c:pt idx="0">
                  <c:v>58.47</c:v>
                </c:pt>
                <c:pt idx="1">
                  <c:v>53.77</c:v>
                </c:pt>
                <c:pt idx="2" formatCode="0.00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 formatCode="0.00">
                  <c:v>55.727272727272727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592896"/>
        <c:axId val="106611072"/>
      </c:lineChart>
      <c:catAx>
        <c:axId val="10659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611072"/>
        <c:crosses val="autoZero"/>
        <c:auto val="1"/>
        <c:lblAlgn val="ctr"/>
        <c:lblOffset val="100"/>
        <c:noMultiLvlLbl val="0"/>
      </c:catAx>
      <c:valAx>
        <c:axId val="106611072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06592896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6.8324365704286988E-2"/>
          <c:y val="0.86627532889201253"/>
          <c:w val="0.90501771653543306"/>
          <c:h val="0.1208549249383103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09.04.2018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6125"/>
            <a:ext cx="52752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7205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6125"/>
            <a:ext cx="5275263" cy="3729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09/04/2018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09/04/2018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1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 smtClean="0"/>
              <a:t>Click here to add your title</a:t>
            </a:r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 smtClean="0"/>
              <a:t>The first level</a:t>
            </a:r>
          </a:p>
          <a:p>
            <a:pPr lvl="1"/>
            <a:r>
              <a:rPr lang="en-US" noProof="0" dirty="0" smtClean="0"/>
              <a:t>The second level</a:t>
            </a:r>
          </a:p>
          <a:p>
            <a:pPr lvl="2"/>
            <a:r>
              <a:rPr lang="en-US" noProof="0" dirty="0" smtClean="0"/>
              <a:t>The third level</a:t>
            </a:r>
          </a:p>
          <a:p>
            <a:pPr lvl="3"/>
            <a:r>
              <a:rPr lang="en-US" noProof="0" dirty="0" smtClean="0"/>
              <a:t>The fourth level</a:t>
            </a:r>
          </a:p>
          <a:p>
            <a:pPr lvl="4"/>
            <a:r>
              <a:rPr lang="en-US" noProof="0" dirty="0" smtClean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09/04/2018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 smtClean="0"/>
              <a:t>chapter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3695502"/>
            <a:ext cx="9928976" cy="1600438"/>
          </a:xfrm>
        </p:spPr>
        <p:txBody>
          <a:bodyPr/>
          <a:lstStyle/>
          <a:p>
            <a:r>
              <a:rPr lang="cs-CZ" sz="3200" dirty="0" smtClean="0"/>
              <a:t>Index Exportu: nepatrné zrychlení vývozu, ale vrchol je už za námi </a:t>
            </a:r>
          </a:p>
          <a:p>
            <a:endParaRPr lang="cs-CZ" sz="40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 smtClean="0"/>
              <a:t>Helena Horská, hlavní ekonomka Raiffeisenbank a.s.</a:t>
            </a:r>
          </a:p>
          <a:p>
            <a:r>
              <a:rPr lang="en-US" dirty="0" smtClean="0"/>
              <a:t>h</a:t>
            </a:r>
            <a:r>
              <a:rPr lang="cs-CZ" dirty="0" err="1" smtClean="0"/>
              <a:t>elena.horska</a:t>
            </a:r>
            <a:r>
              <a:rPr lang="en-US" dirty="0" smtClean="0"/>
              <a:t>@rb.cz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400" dirty="0" smtClean="0"/>
              <a:t>Export počátkem roku </a:t>
            </a:r>
            <a:r>
              <a:rPr lang="en-US" sz="2400" dirty="0" smtClean="0"/>
              <a:t>&amp; </a:t>
            </a:r>
            <a:r>
              <a:rPr lang="cs-CZ" sz="2400" dirty="0" smtClean="0"/>
              <a:t>výhled v 2Q 2018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Rectangle 3"/>
          <p:cNvSpPr txBox="1"/>
          <p:nvPr/>
        </p:nvSpPr>
        <p:spPr>
          <a:xfrm>
            <a:off x="147708" y="681552"/>
            <a:ext cx="10405992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lvl="0" indent="0">
              <a:spcBef>
                <a:spcPts val="0"/>
              </a:spcBef>
              <a:buFont typeface="Arial" pitchFamily="34" charset="0"/>
              <a:buNone/>
              <a:defRPr sz="1800" b="0" baseline="0">
                <a:latin typeface="Century Gothic" pitchFamily="34" charset="0"/>
              </a:defRPr>
            </a:lvl1pPr>
            <a:lvl2pPr marL="198438" lvl="1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2pPr>
            <a:lvl3pPr marL="411163" lvl="2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3pPr>
            <a:lvl4pPr marL="609600" lvl="3" indent="-198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4pPr>
            <a:lvl5pPr marL="808038" lvl="4" indent="-18256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5pPr>
            <a:lvl6pPr marL="1020763" indent="-212725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6pPr>
            <a:lvl7pPr marL="1235075" indent="-214313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7pPr>
            <a:lvl8pPr marL="1227764" indent="-206438">
              <a:spcBef>
                <a:spcPts val="0"/>
              </a:spcBef>
              <a:buFont typeface="Wingdings" pitchFamily="2" charset="2"/>
              <a:buChar char="§"/>
              <a:defRPr sz="1800">
                <a:latin typeface="Century Gothic" pitchFamily="34" charset="0"/>
              </a:defRPr>
            </a:lvl8pPr>
            <a:lvl9pPr marL="1227764" indent="0">
              <a:spcBef>
                <a:spcPts val="0"/>
              </a:spcBef>
              <a:buFont typeface="Wingdings" pitchFamily="2" charset="2"/>
              <a:buNone/>
              <a:defRPr sz="1800">
                <a:latin typeface="Century Gothic" pitchFamily="34" charset="0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 smtClean="0"/>
              <a:t>Český export </a:t>
            </a:r>
            <a:r>
              <a:rPr lang="cs-CZ" sz="1300" dirty="0"/>
              <a:t>zpomaluje už tři </a:t>
            </a:r>
            <a:r>
              <a:rPr lang="cs-CZ" sz="1300" dirty="0" smtClean="0"/>
              <a:t>čtvrtletí,  celé hospodářství dosáhlo vrcholu až na konci 2017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 smtClean="0"/>
              <a:t>První dva měsíce roku ve znamení nejslabší výkonnosti českého exportu od </a:t>
            </a:r>
            <a:r>
              <a:rPr lang="cs-CZ" sz="1400" dirty="0"/>
              <a:t>roku </a:t>
            </a:r>
            <a:r>
              <a:rPr lang="cs-CZ" sz="1400" dirty="0" smtClean="0"/>
              <a:t>2013 </a:t>
            </a:r>
            <a:endParaRPr lang="cs-CZ" sz="13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dirty="0" smtClean="0"/>
              <a:t>Díky dobré kondice světové</a:t>
            </a:r>
            <a:r>
              <a:rPr lang="cs-CZ" sz="1300" dirty="0"/>
              <a:t>, především pak evropské </a:t>
            </a:r>
            <a:r>
              <a:rPr lang="cs-CZ" sz="1300" dirty="0" smtClean="0"/>
              <a:t>ekonomky, </a:t>
            </a:r>
            <a:r>
              <a:rPr lang="cs-CZ" sz="1300" b="1" dirty="0" smtClean="0"/>
              <a:t>český export má ještě šanci mírně růst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 smtClean="0"/>
              <a:t>Ve 2Q 2018 by český export </a:t>
            </a:r>
            <a:r>
              <a:rPr lang="cs-CZ" sz="1300" dirty="0" smtClean="0"/>
              <a:t>měl dle IE </a:t>
            </a:r>
            <a:r>
              <a:rPr lang="cs-CZ" sz="1300" b="1" dirty="0" smtClean="0"/>
              <a:t>mírně zrychlit, </a:t>
            </a:r>
            <a:r>
              <a:rPr lang="cs-CZ" sz="1300" dirty="0" smtClean="0"/>
              <a:t>ale </a:t>
            </a:r>
            <a:r>
              <a:rPr lang="cs-CZ" sz="1300" b="1" dirty="0" smtClean="0"/>
              <a:t>vrchol růstu už je za námi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 smtClean="0"/>
              <a:t>Výkonnost exportu brzdí:</a:t>
            </a:r>
          </a:p>
          <a:p>
            <a:pPr marL="895350" lvl="3" indent="-285750">
              <a:lnSpc>
                <a:spcPct val="150000"/>
              </a:lnSpc>
              <a:buFont typeface="Symbol" panose="05050102010706020507" pitchFamily="18" charset="2"/>
              <a:buChar char=""/>
            </a:pPr>
            <a:r>
              <a:rPr lang="cs-CZ" sz="1300" dirty="0"/>
              <a:t>n</a:t>
            </a:r>
            <a:r>
              <a:rPr lang="cs-CZ" sz="1300" dirty="0" smtClean="0"/>
              <a:t>apjatý trh práce: přes 240 tis. neobsazených pozic vs. méně než 130 tis. aktivních nezaměstnaných (ČSÚ)</a:t>
            </a:r>
          </a:p>
          <a:p>
            <a:pPr marL="895350" lvl="3" indent="-285750">
              <a:lnSpc>
                <a:spcPct val="150000"/>
              </a:lnSpc>
              <a:buFont typeface="Symbol" panose="05050102010706020507" pitchFamily="18" charset="2"/>
              <a:buChar char=""/>
            </a:pPr>
            <a:r>
              <a:rPr lang="cs-CZ" sz="1300" dirty="0" smtClean="0"/>
              <a:t>stagnace </a:t>
            </a:r>
            <a:r>
              <a:rPr lang="cs-CZ" sz="1300" dirty="0"/>
              <a:t>prodejů osobních automobilů jak v Česku, tak i v Evropě, a pokračující rychlý pokles ve Spojených Státech.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 smtClean="0"/>
              <a:t>RIZIKO</a:t>
            </a:r>
            <a:r>
              <a:rPr lang="cs-CZ" sz="1300" dirty="0" smtClean="0"/>
              <a:t>:  vyostřující </a:t>
            </a:r>
            <a:r>
              <a:rPr lang="cs-CZ" sz="1300" dirty="0"/>
              <a:t>se obchodní konflikt mezi Spojenými Státy a Čínou, do kterého mohou být zataženy i další státy včetně Evropy. V takovém případě by to mohlo ohrozit vyhlídky českého exportu </a:t>
            </a:r>
            <a:r>
              <a:rPr lang="cs-CZ" sz="1300" dirty="0" smtClean="0"/>
              <a:t>i na pozvolný </a:t>
            </a:r>
            <a:r>
              <a:rPr lang="cs-CZ" sz="1300" dirty="0"/>
              <a:t>růst.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30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100" i="1" dirty="0"/>
              <a:t>Zdroj: Výpočet Raiffeisenbank ve spolupráci s Asociací Exportérů, </a:t>
            </a:r>
            <a:r>
              <a:rPr lang="cs-CZ" sz="1100" i="1" dirty="0" smtClean="0"/>
              <a:t>data </a:t>
            </a:r>
            <a:r>
              <a:rPr lang="cs-CZ" sz="1100" i="1" dirty="0"/>
              <a:t>k 9</a:t>
            </a:r>
            <a:r>
              <a:rPr lang="cs-CZ" sz="1100" i="1" dirty="0" smtClean="0"/>
              <a:t>. 4. 2018.</a:t>
            </a:r>
            <a:endParaRPr lang="cs-CZ" sz="1100" i="1" dirty="0"/>
          </a:p>
          <a:p>
            <a:r>
              <a:rPr lang="cs-CZ" sz="1100" i="1" dirty="0"/>
              <a:t>Pozn.: Údaje do února 2018 odpovídají zveřejněné statistice národního vývozu ČSÚ, od března 2018 prognóza IE.</a:t>
            </a:r>
            <a:endParaRPr lang="cs-CZ" sz="110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809526"/>
              </p:ext>
            </p:extLst>
          </p:nvPr>
        </p:nvGraphicFramePr>
        <p:xfrm>
          <a:off x="328681" y="3346870"/>
          <a:ext cx="10077589" cy="3729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 smtClean="0"/>
              <a:t>Čtvrtletní průzkum mezi exportéry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</a:t>
            </a:r>
            <a:r>
              <a:rPr lang="cs-CZ" sz="1200" i="1" dirty="0" smtClean="0"/>
              <a:t>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802835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 smtClean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</a:t>
            </a:r>
            <a:r>
              <a:rPr lang="cs-CZ" sz="1400" b="1" dirty="0" smtClean="0">
                <a:latin typeface="Century Gothic" pitchFamily="34" charset="0"/>
              </a:rPr>
              <a:t>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134416"/>
              </p:ext>
            </p:extLst>
          </p:nvPr>
        </p:nvGraphicFramePr>
        <p:xfrm>
          <a:off x="3060700" y="2802835"/>
          <a:ext cx="6738038" cy="2337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798792"/>
              </p:ext>
            </p:extLst>
          </p:nvPr>
        </p:nvGraphicFramePr>
        <p:xfrm>
          <a:off x="3062290" y="5050252"/>
          <a:ext cx="6906657" cy="2052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8. 3. – 30. 3. 2018. Asociace exportérů a </a:t>
            </a:r>
            <a:r>
              <a:rPr lang="cs-CZ" sz="1100" i="1" dirty="0" err="1"/>
              <a:t>Raiffeisenbank</a:t>
            </a:r>
            <a:r>
              <a:rPr lang="cs-CZ" sz="1100" i="1" dirty="0"/>
              <a:t> a.s.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 smtClean="0"/>
              <a:t>Důležité upozornění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</a:t>
            </a:r>
            <a:r>
              <a:rPr lang="cs-CZ" sz="1400" dirty="0" smtClean="0"/>
              <a:t>o zamýšlené </a:t>
            </a:r>
            <a:r>
              <a:rPr lang="cs-CZ" sz="1400" dirty="0"/>
              <a:t>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</a:t>
            </a:r>
            <a:r>
              <a:rPr lang="cs-CZ" sz="1400" dirty="0" smtClean="0"/>
              <a:t>a Prováděcího </a:t>
            </a:r>
            <a:r>
              <a:rPr lang="cs-CZ" sz="1400" dirty="0"/>
              <a:t>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 smtClean="0">
                <a:latin typeface="Century Gothic" pitchFamily="34" charset="0"/>
              </a:rPr>
              <a:t>Data </a:t>
            </a:r>
            <a:r>
              <a:rPr lang="cs-CZ" sz="1400" dirty="0">
                <a:latin typeface="Century Gothic" pitchFamily="34" charset="0"/>
              </a:rPr>
              <a:t>k </a:t>
            </a:r>
            <a:r>
              <a:rPr lang="cs-CZ" sz="1400" dirty="0" smtClean="0"/>
              <a:t>9. dubnu 2018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</a:t>
            </a:r>
            <a:r>
              <a:rPr lang="cs-CZ" sz="1400" dirty="0" smtClean="0">
                <a:latin typeface="Century Gothic" pitchFamily="34" charset="0"/>
              </a:rPr>
              <a:t>Helena Horská, hlavní ekonom Raiffeisenbank </a:t>
            </a:r>
            <a:r>
              <a:rPr lang="cs-CZ" sz="1400" dirty="0">
                <a:latin typeface="Century Gothic" pitchFamily="34" charset="0"/>
              </a:rPr>
              <a:t>a.s., </a:t>
            </a:r>
            <a:r>
              <a:rPr lang="cs-CZ" sz="1400" dirty="0" err="1" smtClean="0">
                <a:latin typeface="Century Gothic" pitchFamily="34" charset="0"/>
              </a:rPr>
              <a:t>helena.horska</a:t>
            </a:r>
            <a:r>
              <a:rPr lang="en-US" sz="1400" dirty="0" smtClean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623022-32C5-45FE-9C38-B3E16CC9AD8A}">
  <ds:schemaRefs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www.w3.org/XML/1998/namespace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8a242853-43d6-460e-83d1-ae32e22d03a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4954</TotalTime>
  <Words>320</Words>
  <Application>Microsoft Office PowerPoint</Application>
  <PresentationFormat>Custom</PresentationFormat>
  <Paragraphs>44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Presentace IE žlutá</vt:lpstr>
      <vt:lpstr>think-cell Slide</vt:lpstr>
      <vt:lpstr>PowerPoint Presentation</vt:lpstr>
      <vt:lpstr>Export počátkem roku &amp; výhled v 2Q 2018</vt:lpstr>
      <vt:lpstr>Čtvrtletní průzkum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152</cp:revision>
  <cp:lastPrinted>2017-01-09T16:42:59Z</cp:lastPrinted>
  <dcterms:created xsi:type="dcterms:W3CDTF">2016-04-01T12:44:41Z</dcterms:created>
  <dcterms:modified xsi:type="dcterms:W3CDTF">2018-04-09T12:36:18Z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