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6" r:id="rId5"/>
    <p:sldId id="268" r:id="rId6"/>
    <p:sldId id="270" r:id="rId7"/>
    <p:sldId id="272" r:id="rId8"/>
    <p:sldId id="271" r:id="rId9"/>
  </p:sldIdLst>
  <p:sldSz cx="10693400" cy="7561263"/>
  <p:notesSz cx="6805613" cy="9944100"/>
  <p:custDataLst>
    <p:tags r:id="rId12"/>
  </p:custDataLst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2E1D084-0CF2-4F2D-A03B-8BB06E01A6FC}">
          <p14:sldIdLst>
            <p14:sldId id="266"/>
            <p14:sldId id="268"/>
            <p14:sldId id="270"/>
            <p14:sldId id="272"/>
            <p14:sldId id="271"/>
          </p14:sldIdLst>
        </p14:section>
      </p14:sectionLst>
    </p:ext>
    <p:ext uri="{EFAFB233-063F-42B5-8137-9DF3F51BA10A}">
      <p15:sldGuideLst xmlns:p15="http://schemas.microsoft.com/office/powerpoint/2012/main" xmlns="">
        <p15:guide id="2" orient="horz" pos="958">
          <p15:clr>
            <a:srgbClr val="A4A3A4"/>
          </p15:clr>
        </p15:guide>
        <p15:guide id="3" pos="159">
          <p15:clr>
            <a:srgbClr val="A4A3A4"/>
          </p15:clr>
        </p15:guide>
        <p15:guide id="4" pos="6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414"/>
    <a:srgbClr val="FF9600"/>
    <a:srgbClr val="ADC2FF"/>
    <a:srgbClr val="009600"/>
    <a:srgbClr val="800000"/>
    <a:srgbClr val="FFBE64"/>
    <a:srgbClr val="64FF64"/>
    <a:srgbClr val="262626"/>
    <a:srgbClr val="9664F0"/>
    <a:srgbClr val="3C0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2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-1128" y="-96"/>
      </p:cViewPr>
      <p:guideLst>
        <p:guide orient="horz" pos="958"/>
        <p:guide pos="159"/>
        <p:guide pos="6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98" y="-102"/>
      </p:cViewPr>
      <p:guideLst>
        <p:guide orient="horz" pos="2880"/>
        <p:guide orient="horz" pos="3132"/>
        <p:guide pos="216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rb.cz\group\Research\Odhady\IAE\AIE_leden%202018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/>
              <a:t>Index Exportu: zvolnění tempa růstu</a:t>
            </a:r>
          </a:p>
        </c:rich>
      </c:tx>
      <c:layout>
        <c:manualLayout>
          <c:xMode val="edge"/>
          <c:yMode val="edge"/>
          <c:x val="0.32083858389042635"/>
          <c:y val="3.132863568667802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796058974771014E-2"/>
          <c:y val="0.15996452278327594"/>
          <c:w val="0.87404152605924257"/>
          <c:h val="0.61267076694584921"/>
        </c:manualLayout>
      </c:layout>
      <c:lineChart>
        <c:grouping val="standard"/>
        <c:varyColors val="0"/>
        <c:ser>
          <c:idx val="1"/>
          <c:order val="0"/>
          <c:tx>
            <c:v>Růst exportu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'Původní model (Model 1)'!$A$3:$A$141</c:f>
              <c:numCache>
                <c:formatCode>m/d/yyyy</c:formatCode>
                <c:ptCount val="139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</c:numCache>
            </c:numRef>
          </c:cat>
          <c:val>
            <c:numRef>
              <c:f>'Původní model (Model 1)'!$B$3:$B$137</c:f>
              <c:numCache>
                <c:formatCode>0.00</c:formatCode>
                <c:ptCount val="135"/>
                <c:pt idx="0">
                  <c:v>6.987715215361745</c:v>
                </c:pt>
                <c:pt idx="1">
                  <c:v>18.39880498347317</c:v>
                </c:pt>
                <c:pt idx="2">
                  <c:v>13.055857708076847</c:v>
                </c:pt>
                <c:pt idx="3">
                  <c:v>8.7645242732967041</c:v>
                </c:pt>
                <c:pt idx="4">
                  <c:v>13.506556528198367</c:v>
                </c:pt>
                <c:pt idx="5">
                  <c:v>15.281794950998284</c:v>
                </c:pt>
                <c:pt idx="6">
                  <c:v>11.463402787321053</c:v>
                </c:pt>
                <c:pt idx="7">
                  <c:v>17.492060931581154</c:v>
                </c:pt>
                <c:pt idx="8">
                  <c:v>9.7938203946819726</c:v>
                </c:pt>
                <c:pt idx="9">
                  <c:v>10.957167354339825</c:v>
                </c:pt>
                <c:pt idx="10">
                  <c:v>18.805529079220683</c:v>
                </c:pt>
                <c:pt idx="11">
                  <c:v>11.255816250201022</c:v>
                </c:pt>
                <c:pt idx="12">
                  <c:v>7.5845470476942012</c:v>
                </c:pt>
                <c:pt idx="13">
                  <c:v>12.687622473357841</c:v>
                </c:pt>
                <c:pt idx="14">
                  <c:v>8.1140160750422297</c:v>
                </c:pt>
                <c:pt idx="15">
                  <c:v>3.7502480062913346</c:v>
                </c:pt>
                <c:pt idx="16">
                  <c:v>8.8613785122900968</c:v>
                </c:pt>
                <c:pt idx="17">
                  <c:v>9.8730790001978477</c:v>
                </c:pt>
                <c:pt idx="18">
                  <c:v>-5.1336978535326043</c:v>
                </c:pt>
                <c:pt idx="19">
                  <c:v>12.863932795401789</c:v>
                </c:pt>
                <c:pt idx="20">
                  <c:v>0.46804233338120227</c:v>
                </c:pt>
                <c:pt idx="21">
                  <c:v>2.23185997948816</c:v>
                </c:pt>
                <c:pt idx="22">
                  <c:v>1.2754689486445647</c:v>
                </c:pt>
                <c:pt idx="23">
                  <c:v>-8.4655694324238908</c:v>
                </c:pt>
                <c:pt idx="24">
                  <c:v>4.6117820939808318</c:v>
                </c:pt>
                <c:pt idx="25">
                  <c:v>-12.152925998201026</c:v>
                </c:pt>
                <c:pt idx="26">
                  <c:v>-17.539258183525131</c:v>
                </c:pt>
                <c:pt idx="27">
                  <c:v>-12.708621024808576</c:v>
                </c:pt>
                <c:pt idx="28">
                  <c:v>-22.974721487695327</c:v>
                </c:pt>
                <c:pt idx="29">
                  <c:v>-19.538552380993579</c:v>
                </c:pt>
                <c:pt idx="30">
                  <c:v>-5.317510111251778</c:v>
                </c:pt>
                <c:pt idx="31">
                  <c:v>-21.621018405692215</c:v>
                </c:pt>
                <c:pt idx="32">
                  <c:v>-19.43127543629717</c:v>
                </c:pt>
                <c:pt idx="33">
                  <c:v>-14.022035296303969</c:v>
                </c:pt>
                <c:pt idx="34">
                  <c:v>-15.566917218033105</c:v>
                </c:pt>
                <c:pt idx="35">
                  <c:v>-7.1380831877589035</c:v>
                </c:pt>
                <c:pt idx="36">
                  <c:v>-10.276159427685627</c:v>
                </c:pt>
                <c:pt idx="37">
                  <c:v>-5.0136965945347001</c:v>
                </c:pt>
                <c:pt idx="38">
                  <c:v>3.797518644558262</c:v>
                </c:pt>
                <c:pt idx="39">
                  <c:v>7.4938001142369703</c:v>
                </c:pt>
                <c:pt idx="40">
                  <c:v>8.2659629239030696</c:v>
                </c:pt>
                <c:pt idx="41">
                  <c:v>8.2381451287182763</c:v>
                </c:pt>
                <c:pt idx="42">
                  <c:v>11.715018503563158</c:v>
                </c:pt>
                <c:pt idx="43">
                  <c:v>15.841845911430607</c:v>
                </c:pt>
                <c:pt idx="44">
                  <c:v>24.17976364480694</c:v>
                </c:pt>
                <c:pt idx="45">
                  <c:v>19.354165440914617</c:v>
                </c:pt>
                <c:pt idx="46">
                  <c:v>14.133808054328178</c:v>
                </c:pt>
                <c:pt idx="47">
                  <c:v>21.081413292821559</c:v>
                </c:pt>
                <c:pt idx="48">
                  <c:v>18.97708844393069</c:v>
                </c:pt>
                <c:pt idx="49">
                  <c:v>13.567962855749727</c:v>
                </c:pt>
                <c:pt idx="50">
                  <c:v>18.180374404656142</c:v>
                </c:pt>
                <c:pt idx="51">
                  <c:v>18.397550069413793</c:v>
                </c:pt>
                <c:pt idx="52">
                  <c:v>24.30885699627725</c:v>
                </c:pt>
                <c:pt idx="53">
                  <c:v>15.563807818443042</c:v>
                </c:pt>
                <c:pt idx="54">
                  <c:v>16.085591539986787</c:v>
                </c:pt>
                <c:pt idx="55">
                  <c:v>9.7911816350200418</c:v>
                </c:pt>
                <c:pt idx="56">
                  <c:v>14.509230945730689</c:v>
                </c:pt>
                <c:pt idx="57">
                  <c:v>7.3961761308621199</c:v>
                </c:pt>
                <c:pt idx="58">
                  <c:v>8.0801022300612821</c:v>
                </c:pt>
                <c:pt idx="59">
                  <c:v>7.2036933111184531</c:v>
                </c:pt>
                <c:pt idx="60">
                  <c:v>7.7268734154087859</c:v>
                </c:pt>
                <c:pt idx="61">
                  <c:v>8.388463593918182</c:v>
                </c:pt>
                <c:pt idx="62">
                  <c:v>6.9528723125017233</c:v>
                </c:pt>
                <c:pt idx="63">
                  <c:v>6.4345644589801854</c:v>
                </c:pt>
                <c:pt idx="64">
                  <c:v>18.11105696554489</c:v>
                </c:pt>
                <c:pt idx="65">
                  <c:v>23.077055327187356</c:v>
                </c:pt>
                <c:pt idx="66">
                  <c:v>14.00548186186219</c:v>
                </c:pt>
                <c:pt idx="67">
                  <c:v>16.118644041504627</c:v>
                </c:pt>
                <c:pt idx="68">
                  <c:v>11.119031987549665</c:v>
                </c:pt>
                <c:pt idx="69">
                  <c:v>13.408069018898438</c:v>
                </c:pt>
                <c:pt idx="70">
                  <c:v>18.413098181802301</c:v>
                </c:pt>
                <c:pt idx="71">
                  <c:v>14.928951173637461</c:v>
                </c:pt>
                <c:pt idx="72">
                  <c:v>5.9946034582660124</c:v>
                </c:pt>
                <c:pt idx="73">
                  <c:v>15.205039124646902</c:v>
                </c:pt>
                <c:pt idx="74">
                  <c:v>9.8510169113861892</c:v>
                </c:pt>
                <c:pt idx="75">
                  <c:v>-0.89478437425941637</c:v>
                </c:pt>
                <c:pt idx="76">
                  <c:v>-4.8811518371515872</c:v>
                </c:pt>
                <c:pt idx="77">
                  <c:v>-5.8647634014318157</c:v>
                </c:pt>
                <c:pt idx="78">
                  <c:v>-6.657596190399973</c:v>
                </c:pt>
                <c:pt idx="79">
                  <c:v>4.8853799294645617</c:v>
                </c:pt>
                <c:pt idx="80">
                  <c:v>0.30906876238117054</c:v>
                </c:pt>
                <c:pt idx="81">
                  <c:v>-2.1817484662576714</c:v>
                </c:pt>
                <c:pt idx="82">
                  <c:v>3.1143446928507013</c:v>
                </c:pt>
                <c:pt idx="83">
                  <c:v>2.3507598582922284</c:v>
                </c:pt>
                <c:pt idx="84">
                  <c:v>9.2265675345114104</c:v>
                </c:pt>
                <c:pt idx="85">
                  <c:v>5.1482844420108309</c:v>
                </c:pt>
                <c:pt idx="86">
                  <c:v>8.429987368802184</c:v>
                </c:pt>
                <c:pt idx="87">
                  <c:v>15.4785755832741</c:v>
                </c:pt>
                <c:pt idx="88">
                  <c:v>18.213158762303962</c:v>
                </c:pt>
                <c:pt idx="89">
                  <c:v>16.576317558951061</c:v>
                </c:pt>
                <c:pt idx="90">
                  <c:v>17.146678784864822</c:v>
                </c:pt>
                <c:pt idx="91">
                  <c:v>12.734196884592365</c:v>
                </c:pt>
                <c:pt idx="92">
                  <c:v>11.545940900408812</c:v>
                </c:pt>
                <c:pt idx="93">
                  <c:v>16.430820691727742</c:v>
                </c:pt>
                <c:pt idx="94">
                  <c:v>20.336748783441404</c:v>
                </c:pt>
                <c:pt idx="95">
                  <c:v>2.5019524841606078</c:v>
                </c:pt>
                <c:pt idx="96">
                  <c:v>16.128190720821966</c:v>
                </c:pt>
                <c:pt idx="97">
                  <c:v>11.170121113029886</c:v>
                </c:pt>
                <c:pt idx="98">
                  <c:v>4.3048820283981826</c:v>
                </c:pt>
                <c:pt idx="99">
                  <c:v>10.488956048056108</c:v>
                </c:pt>
                <c:pt idx="100">
                  <c:v>1.119512991928362</c:v>
                </c:pt>
                <c:pt idx="101">
                  <c:v>5.0423443957818614</c:v>
                </c:pt>
                <c:pt idx="102">
                  <c:v>8.75302831797522</c:v>
                </c:pt>
                <c:pt idx="103">
                  <c:v>3.7825806961846453</c:v>
                </c:pt>
                <c:pt idx="104">
                  <c:v>0.55554694642885316</c:v>
                </c:pt>
                <c:pt idx="105">
                  <c:v>9.5932276937349403</c:v>
                </c:pt>
                <c:pt idx="106">
                  <c:v>1.1994147747105499</c:v>
                </c:pt>
                <c:pt idx="107">
                  <c:v>2.1329546223033846</c:v>
                </c:pt>
                <c:pt idx="108">
                  <c:v>-7.0158461352365364E-2</c:v>
                </c:pt>
                <c:pt idx="109">
                  <c:v>2.1702665559891532</c:v>
                </c:pt>
                <c:pt idx="110">
                  <c:v>5.6183903697209381</c:v>
                </c:pt>
                <c:pt idx="111">
                  <c:v>3.2827366128337809</c:v>
                </c:pt>
                <c:pt idx="112">
                  <c:v>0.89515074149371099</c:v>
                </c:pt>
                <c:pt idx="113">
                  <c:v>5.690979940696872</c:v>
                </c:pt>
                <c:pt idx="114">
                  <c:v>-1.8676052925578501</c:v>
                </c:pt>
                <c:pt idx="115">
                  <c:v>3.1232650039734855</c:v>
                </c:pt>
                <c:pt idx="116">
                  <c:v>7.7281378343183382</c:v>
                </c:pt>
                <c:pt idx="117">
                  <c:v>0.81100730794043674</c:v>
                </c:pt>
                <c:pt idx="118">
                  <c:v>-16.754241765983679</c:v>
                </c:pt>
                <c:pt idx="119">
                  <c:v>15.930359854504372</c:v>
                </c:pt>
                <c:pt idx="120">
                  <c:v>-0.18295508781152048</c:v>
                </c:pt>
                <c:pt idx="121">
                  <c:v>-4.0008899856388673</c:v>
                </c:pt>
                <c:pt idx="122">
                  <c:v>4.3585336534321728</c:v>
                </c:pt>
                <c:pt idx="123">
                  <c:v>1.0719992807019629</c:v>
                </c:pt>
                <c:pt idx="124">
                  <c:v>11.205307633432771</c:v>
                </c:pt>
                <c:pt idx="125">
                  <c:v>1.4493272899908538</c:v>
                </c:pt>
                <c:pt idx="126">
                  <c:v>14.619610317465771</c:v>
                </c:pt>
                <c:pt idx="127">
                  <c:v>-2.958294626016944</c:v>
                </c:pt>
                <c:pt idx="128">
                  <c:v>11.78862515512289</c:v>
                </c:pt>
                <c:pt idx="129">
                  <c:v>5.715011258020275</c:v>
                </c:pt>
                <c:pt idx="130">
                  <c:v>5.7615000793412863</c:v>
                </c:pt>
                <c:pt idx="131">
                  <c:v>4.4679846472523543</c:v>
                </c:pt>
                <c:pt idx="132">
                  <c:v>2.425739658296755</c:v>
                </c:pt>
                <c:pt idx="133">
                  <c:v>10.315838267208877</c:v>
                </c:pt>
                <c:pt idx="134">
                  <c:v>2.3265485294457378</c:v>
                </c:pt>
              </c:numCache>
            </c:numRef>
          </c:val>
          <c:smooth val="0"/>
        </c:ser>
        <c:ser>
          <c:idx val="0"/>
          <c:order val="1"/>
          <c:tx>
            <c:v>Odhad růstu exportu</c:v>
          </c:tx>
          <c:spPr>
            <a:ln>
              <a:solidFill>
                <a:srgbClr val="C00000"/>
              </a:solidFill>
              <a:prstDash val="sysDash"/>
            </a:ln>
          </c:spPr>
          <c:marker>
            <c:symbol val="none"/>
          </c:marker>
          <c:cat>
            <c:numRef>
              <c:f>'Původní model (Model 1)'!$A$3:$A$141</c:f>
              <c:numCache>
                <c:formatCode>m/d/yyyy</c:formatCode>
                <c:ptCount val="139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</c:numCache>
            </c:numRef>
          </c:cat>
          <c:val>
            <c:numRef>
              <c:f>'Původní model (Model 1)'!$C$3:$C$141</c:f>
              <c:numCache>
                <c:formatCode>General</c:formatCode>
                <c:ptCount val="139"/>
                <c:pt idx="134" formatCode="0.00">
                  <c:v>2.3265485294457378</c:v>
                </c:pt>
                <c:pt idx="135" formatCode="0.00">
                  <c:v>9.7179266086319593</c:v>
                </c:pt>
                <c:pt idx="136" formatCode="0.00">
                  <c:v>10.7847838501977</c:v>
                </c:pt>
                <c:pt idx="137" formatCode="0.00">
                  <c:v>10.920082274899199</c:v>
                </c:pt>
                <c:pt idx="138" formatCode="0.00">
                  <c:v>13.046567215409899</c:v>
                </c:pt>
              </c:numCache>
            </c:numRef>
          </c:val>
          <c:smooth val="0"/>
        </c:ser>
        <c:ser>
          <c:idx val="2"/>
          <c:order val="2"/>
          <c:tx>
            <c:v>Odhad růstu exportu s trhem práce</c:v>
          </c:tx>
          <c:spPr>
            <a:ln>
              <a:solidFill>
                <a:srgbClr val="4F81BD"/>
              </a:solidFill>
              <a:prstDash val="sysDash"/>
            </a:ln>
          </c:spPr>
          <c:marker>
            <c:symbol val="none"/>
          </c:marker>
          <c:cat>
            <c:numRef>
              <c:f>'Původní model (Model 1)'!$A$3:$A$141</c:f>
              <c:numCache>
                <c:formatCode>m/d/yyyy</c:formatCode>
                <c:ptCount val="139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</c:numCache>
            </c:numRef>
          </c:cat>
          <c:val>
            <c:numRef>
              <c:f>'Nový model (2)'!$C$3:$C$141</c:f>
              <c:numCache>
                <c:formatCode>General</c:formatCode>
                <c:ptCount val="139"/>
                <c:pt idx="134">
                  <c:v>2.3265485294457378</c:v>
                </c:pt>
                <c:pt idx="135" formatCode="0.00">
                  <c:v>7.3582117220922996</c:v>
                </c:pt>
                <c:pt idx="136" formatCode="0.00">
                  <c:v>7.2729601599799896</c:v>
                </c:pt>
                <c:pt idx="137" formatCode="0.00">
                  <c:v>6.2979398324928297</c:v>
                </c:pt>
                <c:pt idx="138" formatCode="0.00">
                  <c:v>7.0244106136254096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688448"/>
        <c:axId val="89600768"/>
      </c:lineChart>
      <c:dateAx>
        <c:axId val="83688448"/>
        <c:scaling>
          <c:orientation val="minMax"/>
          <c:max val="43191"/>
          <c:min val="42370"/>
        </c:scaling>
        <c:delete val="0"/>
        <c:axPos val="b"/>
        <c:majorGridlines/>
        <c:numFmt formatCode="mm\/yy" sourceLinked="0"/>
        <c:majorTickMark val="none"/>
        <c:minorTickMark val="none"/>
        <c:tickLblPos val="low"/>
        <c:crossAx val="89600768"/>
        <c:crosses val="autoZero"/>
        <c:auto val="1"/>
        <c:lblOffset val="100"/>
        <c:baseTimeUnit val="months"/>
        <c:majorUnit val="3"/>
        <c:majorTimeUnit val="months"/>
      </c:dateAx>
      <c:valAx>
        <c:axId val="89600768"/>
        <c:scaling>
          <c:orientation val="minMax"/>
          <c:max val="20"/>
          <c:min val="-2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 rtl="0">
                  <a:defRPr/>
                </a:pPr>
                <a:r>
                  <a:rPr lang="en-US"/>
                  <a:t>meziroční změna v %</a:t>
                </a:r>
                <a:endParaRPr lang="cs-CZ"/>
              </a:p>
            </c:rich>
          </c:tx>
          <c:layout/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83688448"/>
        <c:crossesAt val="42095"/>
        <c:crossBetween val="between"/>
        <c:majorUnit val="10"/>
      </c:valAx>
    </c:plotArea>
    <c:legend>
      <c:legendPos val="b"/>
      <c:layout/>
      <c:overlay val="0"/>
    </c:legend>
    <c:plotVisOnly val="0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65329456833960553"/>
        </c:manualLayout>
      </c:layout>
      <c:lineChart>
        <c:grouping val="standar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medián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</c:dPt>
          <c:dLbls>
            <c:dLbl>
              <c:idx val="6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Sheet1!$A$5:$A$11</c:f>
              <c:strCache>
                <c:ptCount val="7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</c:strCache>
            </c:strRef>
          </c:cat>
          <c:val>
            <c:numRef>
              <c:f>Sheet1!$B$5:$B$11</c:f>
              <c:numCache>
                <c:formatCode>0.0</c:formatCode>
                <c:ptCount val="7"/>
                <c:pt idx="0">
                  <c:v>51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51.5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průměr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dLbl>
              <c:idx val="6"/>
              <c:layout>
                <c:manualLayout>
                  <c:x val="-3.4031884288266166E-2"/>
                  <c:y val="-7.2857647249578356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Sheet1!$A$5:$A$11</c:f>
              <c:strCache>
                <c:ptCount val="7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</c:strCache>
            </c:strRef>
          </c:cat>
          <c:val>
            <c:numRef>
              <c:f>Sheet1!$I$5:$I$11</c:f>
              <c:numCache>
                <c:formatCode>General</c:formatCode>
                <c:ptCount val="7"/>
                <c:pt idx="0">
                  <c:v>56.13</c:v>
                </c:pt>
                <c:pt idx="1">
                  <c:v>53.23</c:v>
                </c:pt>
                <c:pt idx="2" formatCode="0.00">
                  <c:v>52.756756756756758</c:v>
                </c:pt>
                <c:pt idx="3">
                  <c:v>52.13</c:v>
                </c:pt>
                <c:pt idx="4">
                  <c:v>54.9</c:v>
                </c:pt>
                <c:pt idx="5" formatCode="0.0">
                  <c:v>54.68</c:v>
                </c:pt>
                <c:pt idx="6" formatCode="0.0">
                  <c:v>56.94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257664"/>
        <c:axId val="86259200"/>
      </c:lineChart>
      <c:catAx>
        <c:axId val="86257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6259200"/>
        <c:crosses val="autoZero"/>
        <c:auto val="1"/>
        <c:lblAlgn val="ctr"/>
        <c:lblOffset val="100"/>
        <c:noMultiLvlLbl val="0"/>
      </c:catAx>
      <c:valAx>
        <c:axId val="86259200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86257664"/>
        <c:crosses val="autoZero"/>
        <c:crossBetween val="between"/>
        <c:majorUnit val="4"/>
      </c:valAx>
    </c:plotArea>
    <c:legend>
      <c:legendPos val="b"/>
      <c:layout>
        <c:manualLayout>
          <c:xMode val="edge"/>
          <c:yMode val="edge"/>
          <c:x val="0.31554658792650919"/>
          <c:y val="0.86627532889201253"/>
          <c:w val="0.40153324584426953"/>
          <c:h val="0.11890306314422885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908031283573E-2"/>
          <c:y val="9.2603788169571419E-2"/>
          <c:w val="0.93888888888888888"/>
          <c:h val="0.65329456833960553"/>
        </c:manualLayout>
      </c:layout>
      <c:lineChart>
        <c:grouping val="standar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medián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</c:dPt>
          <c:dLbls>
            <c:dLbl>
              <c:idx val="3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Sheet1!$A$5:$A$11</c:f>
              <c:strCache>
                <c:ptCount val="7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</c:strCache>
            </c:strRef>
          </c:cat>
          <c:val>
            <c:numRef>
              <c:f>Sheet1!$C$5:$C$11</c:f>
              <c:numCache>
                <c:formatCode>0.0</c:formatCode>
                <c:ptCount val="7"/>
                <c:pt idx="0">
                  <c:v>54</c:v>
                </c:pt>
                <c:pt idx="1">
                  <c:v>50</c:v>
                </c:pt>
                <c:pt idx="2">
                  <c:v>50</c:v>
                </c:pt>
                <c:pt idx="3">
                  <c:v>54.5</c:v>
                </c:pt>
                <c:pt idx="4">
                  <c:v>50</c:v>
                </c:pt>
                <c:pt idx="5">
                  <c:v>51.5</c:v>
                </c:pt>
                <c:pt idx="6">
                  <c:v>50.5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průměr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dLbl>
              <c:idx val="0"/>
              <c:numFmt formatCode="#,##0.0" sourceLinked="0"/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Sheet1!$A$5:$A$11</c:f>
              <c:strCache>
                <c:ptCount val="7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</c:strCache>
            </c:strRef>
          </c:cat>
          <c:val>
            <c:numRef>
              <c:f>Sheet1!$J$5:$J$11</c:f>
              <c:numCache>
                <c:formatCode>General</c:formatCode>
                <c:ptCount val="7"/>
                <c:pt idx="0">
                  <c:v>58.47</c:v>
                </c:pt>
                <c:pt idx="1">
                  <c:v>53.77</c:v>
                </c:pt>
                <c:pt idx="2" formatCode="0.00">
                  <c:v>53.513513513513516</c:v>
                </c:pt>
                <c:pt idx="3">
                  <c:v>55.42</c:v>
                </c:pt>
                <c:pt idx="4">
                  <c:v>54.83</c:v>
                </c:pt>
                <c:pt idx="5">
                  <c:v>57.22</c:v>
                </c:pt>
                <c:pt idx="6">
                  <c:v>54.02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662208"/>
        <c:axId val="89663744"/>
      </c:lineChart>
      <c:catAx>
        <c:axId val="8966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9663744"/>
        <c:crosses val="autoZero"/>
        <c:auto val="1"/>
        <c:lblAlgn val="ctr"/>
        <c:lblOffset val="100"/>
        <c:noMultiLvlLbl val="0"/>
      </c:catAx>
      <c:valAx>
        <c:axId val="89663744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89662208"/>
        <c:crosses val="autoZero"/>
        <c:crossBetween val="between"/>
        <c:majorUnit val="4"/>
      </c:valAx>
    </c:plotArea>
    <c:legend>
      <c:legendPos val="b"/>
      <c:layout>
        <c:manualLayout>
          <c:xMode val="edge"/>
          <c:yMode val="edge"/>
          <c:x val="0.31554658792650919"/>
          <c:y val="0.86627532889201253"/>
          <c:w val="0.36335104986876637"/>
          <c:h val="0.1208549249383103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01C43E83-CE4B-4660-8631-0654C7339C26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52823D16-DBED-445A-AD8F-3AF01E63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F3E8078F-9A6C-4213-B0AF-7C4FD611FCD4}" type="datetimeFigureOut">
              <a:rPr lang="de-DE" smtClean="0"/>
              <a:t>17.01.2018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6125"/>
            <a:ext cx="52752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5" rIns="92409" bIns="4620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2409" tIns="46205" rIns="92409" bIns="46205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4F21D172-57C7-4E47-972B-9A6AD89F10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6125"/>
            <a:ext cx="5275263" cy="3729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25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224855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5"/>
          <a:stretch/>
        </p:blipFill>
        <p:spPr>
          <a:xfrm>
            <a:off x="-5309" y="0"/>
            <a:ext cx="10698709" cy="7561264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764425" y="4603443"/>
            <a:ext cx="9159240" cy="69249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 r:embed="rId7">
                    <a:extLst>
                      <a:ext uri="{28A0092B-C50C-407E-A947-70E740481C1C}">
                        <a14:useLocalDpi val="0"/>
                      </a:ext>
                    </a:extLst>
                  </a:blip>
                  <a:srcRect/>
                  <a:stretch>
                    <a:fillRect/>
                  </a:stretch>
                </a:blipFill>
              </a14:hiddenFill>
            </a:ext>
          </a:extLst>
        </p:spPr>
        <p:txBody>
          <a:bodyPr wrap="square" lIns="0" tIns="0" rIns="0" bIns="0" anchor="b" anchorCtr="0">
            <a:spAutoFit/>
          </a:bodyPr>
          <a:lstStyle>
            <a:lvl1pPr>
              <a:spcBef>
                <a:spcPts val="0"/>
              </a:spcBef>
              <a:defRPr sz="4500" b="1"/>
            </a:lvl1pPr>
            <a:lvl2pPr>
              <a:spcBef>
                <a:spcPts val="0"/>
              </a:spcBef>
              <a:defRPr sz="3000" b="1"/>
            </a:lvl2pPr>
            <a:lvl3pPr marL="0" indent="0" algn="l">
              <a:spcBef>
                <a:spcPts val="0"/>
              </a:spcBef>
              <a:buNone/>
              <a:defRPr sz="3000" b="1"/>
            </a:lvl3pPr>
            <a:lvl4pPr marL="0" indent="0">
              <a:spcBef>
                <a:spcPts val="0"/>
              </a:spcBef>
              <a:buNone/>
              <a:defRPr sz="3000" b="1"/>
            </a:lvl4pPr>
            <a:lvl5pPr marL="0" indent="0">
              <a:spcBef>
                <a:spcPts val="0"/>
              </a:spcBef>
              <a:buNone/>
              <a:defRPr sz="3000" b="1"/>
            </a:lvl5pPr>
            <a:lvl6pPr marL="0" indent="0">
              <a:spcBef>
                <a:spcPts val="0"/>
              </a:spcBef>
              <a:buNone/>
              <a:defRPr sz="3000" b="1">
                <a:latin typeface="Century Gothic" pitchFamily="34" charset="0"/>
              </a:defRPr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umsplatzhalt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D607-6B7C-49A6-87F4-0A7E813A5AB3}" type="datetime1">
              <a:rPr lang="en-GB" noProof="0" smtClean="0"/>
              <a:t>17/01/2018</a:t>
            </a:fld>
            <a:endParaRPr lang="en-US" noProof="0"/>
          </a:p>
        </p:txBody>
      </p:sp>
      <p:sp>
        <p:nvSpPr>
          <p:cNvPr id="5" name="Fußzeilenplatzhalter 4" hidden="1"/>
          <p:cNvSpPr>
            <a:spLocks noGrp="1"/>
          </p:cNvSpPr>
          <p:nvPr>
            <p:ph type="ftr" sz="quarter" idx="11"/>
          </p:nvPr>
        </p:nvSpPr>
        <p:spPr>
          <a:xfrm>
            <a:off x="899160" y="7176199"/>
            <a:ext cx="3609334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4425" y="5511484"/>
            <a:ext cx="5522075" cy="615553"/>
          </a:xfrm>
          <a:noFill/>
        </p:spPr>
        <p:txBody>
          <a:bodyPr wrap="square" lIns="0" tIns="0" rIns="0" bIns="0" anchor="t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here to add your subtitle and the name of speaker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321360"/>
            <a:ext cx="3568578" cy="25217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058" y="687458"/>
            <a:ext cx="3590544" cy="137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5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2875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01406" y="169459"/>
            <a:ext cx="7766198" cy="76018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B126-652A-4818-8A8F-CE66FE08CD68}" type="datetime1">
              <a:rPr lang="en-GB" noProof="0" smtClean="0"/>
              <a:t>17/01/2018</a:t>
            </a:fld>
            <a:endParaRPr lang="en-US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2484" y="7176199"/>
            <a:ext cx="4256010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184906" y="7176199"/>
            <a:ext cx="4257868" cy="385064"/>
          </a:xfrm>
        </p:spPr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73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09274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2483" y="259190"/>
            <a:ext cx="7130671" cy="74496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483" y="1520796"/>
            <a:ext cx="101882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 smtClean="0"/>
              <a:t>The first level</a:t>
            </a:r>
          </a:p>
          <a:p>
            <a:pPr lvl="1"/>
            <a:r>
              <a:rPr lang="en-US" noProof="0" dirty="0" smtClean="0"/>
              <a:t>The second level</a:t>
            </a:r>
          </a:p>
          <a:p>
            <a:pPr lvl="2"/>
            <a:r>
              <a:rPr lang="en-US" noProof="0" dirty="0" smtClean="0"/>
              <a:t>The third level</a:t>
            </a:r>
          </a:p>
          <a:p>
            <a:pPr lvl="3"/>
            <a:r>
              <a:rPr lang="en-US" noProof="0" dirty="0" smtClean="0"/>
              <a:t>The fourth level</a:t>
            </a:r>
          </a:p>
          <a:p>
            <a:pPr lvl="4"/>
            <a:r>
              <a:rPr lang="en-US" noProof="0" dirty="0" smtClean="0"/>
              <a:t>The 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07408" y="7176199"/>
            <a:ext cx="1676509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FCB4416-7B04-42E2-A694-ECB895EF5005}" type="datetime1">
              <a:rPr lang="en-GB" noProof="0" smtClean="0"/>
              <a:t>17/01/2018</a:t>
            </a:fld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2483" y="7176199"/>
            <a:ext cx="4256011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84906" y="7176199"/>
            <a:ext cx="4257868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FE9AD8-4CF8-4A0A-8D8A-B8E100449A7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Gerade Verbindung 8"/>
          <p:cNvCxnSpPr/>
          <p:nvPr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5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43056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buFont typeface="Arial" pitchFamily="34" charset="0"/>
        <a:buNone/>
        <a:defRPr sz="1800" b="0" kern="1200" baseline="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98438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4111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609600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808038" indent="-18256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10207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6pPr>
      <a:lvl7pPr marL="1235075" indent="-21431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7pPr>
      <a:lvl8pPr marL="1227764" indent="-206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8pPr>
      <a:lvl9pPr marL="1227764" indent="0" algn="l" defTabSz="1043056" rtl="0" eaLnBrk="1" latinLnBrk="0" hangingPunct="1">
        <a:spcBef>
          <a:spcPts val="0"/>
        </a:spcBef>
        <a:buFont typeface="Wingdings" pitchFamily="2" charset="2"/>
        <a:buNone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6.xml"/><Relationship Id="rId7" Type="http://schemas.openxmlformats.org/officeDocument/2006/relationships/image" Target="../media/image7.e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764424" y="4064834"/>
            <a:ext cx="9928976" cy="1231106"/>
          </a:xfrm>
        </p:spPr>
        <p:txBody>
          <a:bodyPr/>
          <a:lstStyle/>
          <a:p>
            <a:r>
              <a:rPr lang="cs-CZ" sz="4000" dirty="0" smtClean="0"/>
              <a:t>Index Exportu: růst exportu zvolňuje</a:t>
            </a:r>
            <a:endParaRPr lang="cs-CZ" sz="4000" dirty="0">
              <a:solidFill>
                <a:sysClr val="windowText" lastClr="000000"/>
              </a:solidFill>
            </a:endParaRPr>
          </a:p>
          <a:p>
            <a:endParaRPr lang="cs-CZ" sz="4000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 bwMode="gray">
          <a:xfrm>
            <a:off x="764425" y="5511484"/>
            <a:ext cx="7598525" cy="923330"/>
          </a:xfrm>
        </p:spPr>
        <p:txBody>
          <a:bodyPr/>
          <a:lstStyle/>
          <a:p>
            <a:r>
              <a:rPr lang="cs-CZ" dirty="0" smtClean="0"/>
              <a:t>Helena Horská, hlavní ekonomka Raiffeisenbank a.s.</a:t>
            </a:r>
          </a:p>
          <a:p>
            <a:r>
              <a:rPr lang="en-US" dirty="0" smtClean="0"/>
              <a:t>h</a:t>
            </a:r>
            <a:r>
              <a:rPr lang="cs-CZ" dirty="0" err="1" smtClean="0"/>
              <a:t>elena.horska</a:t>
            </a:r>
            <a:r>
              <a:rPr lang="en-US" dirty="0" smtClean="0"/>
              <a:t>@rb.cz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967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9" name="think-cell Slide" r:id="rId6" imgW="338" imgH="338" progId="TCLayout.ActiveDocument.1">
                  <p:embed/>
                </p:oleObj>
              </mc:Choice>
              <mc:Fallback>
                <p:oleObj name="think-cell Slide" r:id="rId6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rgbClr r="0" g="0" b="0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30092"/>
            <a:ext cx="9784030" cy="760181"/>
          </a:xfrm>
        </p:spPr>
        <p:txBody>
          <a:bodyPr/>
          <a:lstStyle/>
          <a:p>
            <a:pPr algn="ctr"/>
            <a:r>
              <a:rPr lang="cs-CZ" dirty="0" smtClean="0"/>
              <a:t>Export 2017 </a:t>
            </a:r>
            <a:r>
              <a:rPr lang="en-US" dirty="0" smtClean="0"/>
              <a:t>&amp; </a:t>
            </a:r>
            <a:r>
              <a:rPr lang="cs-CZ" dirty="0" smtClean="0"/>
              <a:t>výhled v 1Q 2018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3" name="Rectangle 3"/>
          <p:cNvSpPr txBox="1"/>
          <p:nvPr/>
        </p:nvSpPr>
        <p:spPr>
          <a:xfrm>
            <a:off x="147708" y="890273"/>
            <a:ext cx="10405992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lvl="0" indent="0">
              <a:spcBef>
                <a:spcPts val="0"/>
              </a:spcBef>
              <a:buFont typeface="Arial" pitchFamily="34" charset="0"/>
              <a:buNone/>
              <a:defRPr sz="1800" b="0" baseline="0">
                <a:latin typeface="Century Gothic" pitchFamily="34" charset="0"/>
              </a:defRPr>
            </a:lvl1pPr>
            <a:lvl2pPr marL="198438" lvl="1" indent="-198438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2pPr>
            <a:lvl3pPr marL="411163" lvl="2" indent="-212725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3pPr>
            <a:lvl4pPr marL="609600" lvl="3" indent="-198438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4pPr>
            <a:lvl5pPr marL="808038" lvl="4" indent="-182563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5pPr>
            <a:lvl6pPr marL="1020763" indent="-212725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6pPr>
            <a:lvl7pPr marL="1235075" indent="-214313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7pPr>
            <a:lvl8pPr marL="1227764" indent="-206438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8pPr>
            <a:lvl9pPr marL="1227764" indent="0">
              <a:spcBef>
                <a:spcPts val="0"/>
              </a:spcBef>
              <a:buFont typeface="Wingdings" pitchFamily="2" charset="2"/>
              <a:buNone/>
              <a:defRPr sz="1800">
                <a:latin typeface="Century Gothic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dirty="0" smtClean="0"/>
              <a:t>Hodnota vývozu </a:t>
            </a:r>
            <a:r>
              <a:rPr lang="cs-CZ" sz="1400" dirty="0" smtClean="0"/>
              <a:t>za </a:t>
            </a:r>
            <a:r>
              <a:rPr lang="cs-CZ" sz="1400" dirty="0"/>
              <a:t>celý rok 2017 </a:t>
            </a:r>
            <a:r>
              <a:rPr lang="cs-CZ" sz="1400" dirty="0" smtClean="0"/>
              <a:t>okolo </a:t>
            </a:r>
            <a:r>
              <a:rPr lang="cs-CZ" sz="1400" b="1" dirty="0"/>
              <a:t>3,5 miliardy korun </a:t>
            </a:r>
            <a:endParaRPr lang="cs-CZ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Celoroční </a:t>
            </a:r>
            <a:r>
              <a:rPr lang="cs-CZ" sz="1400" dirty="0"/>
              <a:t>bilance českého zahraničního </a:t>
            </a:r>
            <a:r>
              <a:rPr lang="cs-CZ" sz="1400" dirty="0" smtClean="0"/>
              <a:t>obchodu cca</a:t>
            </a:r>
            <a:r>
              <a:rPr lang="cs-CZ" sz="1400" b="1" dirty="0" smtClean="0"/>
              <a:t> </a:t>
            </a:r>
            <a:r>
              <a:rPr lang="cs-CZ" sz="1400" b="1" dirty="0"/>
              <a:t>150 miliard </a:t>
            </a:r>
            <a:r>
              <a:rPr lang="cs-CZ" sz="1400" b="1" dirty="0" smtClean="0"/>
              <a:t>korun</a:t>
            </a:r>
            <a:r>
              <a:rPr lang="cs-CZ" sz="1400" dirty="0" smtClean="0"/>
              <a:t>; rekordní </a:t>
            </a:r>
            <a:r>
              <a:rPr lang="cs-CZ" sz="1400" dirty="0"/>
              <a:t>přebytek obchodní bilance z roku 2016 nebude </a:t>
            </a:r>
            <a:r>
              <a:rPr lang="cs-CZ" sz="1400" dirty="0" smtClean="0"/>
              <a:t>překonán </a:t>
            </a: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dirty="0" smtClean="0"/>
              <a:t>Obchodní bilance ve stálých cenách </a:t>
            </a:r>
            <a:r>
              <a:rPr lang="cs-CZ" sz="1400" dirty="0" smtClean="0"/>
              <a:t>(levnější export) však dosáhne </a:t>
            </a:r>
            <a:r>
              <a:rPr lang="cs-CZ" sz="1400" b="1" dirty="0" smtClean="0"/>
              <a:t>rekordního přebytku</a:t>
            </a:r>
            <a:r>
              <a:rPr lang="cs-CZ" sz="1400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Silná zahraniční poptávka, </a:t>
            </a:r>
            <a:r>
              <a:rPr lang="cs-CZ" sz="1400" dirty="0" smtClean="0"/>
              <a:t>nejvíce </a:t>
            </a:r>
            <a:r>
              <a:rPr lang="cs-CZ" sz="1400" dirty="0"/>
              <a:t>pak sílící německá ekonomika, se zaslouží o </a:t>
            </a:r>
            <a:r>
              <a:rPr lang="cs-CZ" sz="1400" b="1" dirty="0"/>
              <a:t>růst českého exportu i v roce </a:t>
            </a:r>
            <a:r>
              <a:rPr lang="cs-CZ" sz="1400" b="1" dirty="0" smtClean="0"/>
              <a:t>2018</a:t>
            </a:r>
            <a:endParaRPr lang="cs-CZ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Podle </a:t>
            </a:r>
            <a:r>
              <a:rPr lang="cs-CZ" sz="1400" dirty="0"/>
              <a:t>Indexu </a:t>
            </a:r>
            <a:r>
              <a:rPr lang="cs-CZ" sz="1400" dirty="0" smtClean="0"/>
              <a:t>Exportu by český vývoz,</a:t>
            </a:r>
            <a:r>
              <a:rPr lang="cs-CZ" sz="1400" dirty="0"/>
              <a:t> nebýt kapacitních omezení, </a:t>
            </a:r>
            <a:r>
              <a:rPr lang="cs-CZ" sz="1400" dirty="0" smtClean="0"/>
              <a:t>mohl růst až dvouciferným tempem v 1Q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V</a:t>
            </a:r>
            <a:r>
              <a:rPr lang="cs-CZ" sz="1400" dirty="0" smtClean="0"/>
              <a:t>íce </a:t>
            </a:r>
            <a:r>
              <a:rPr lang="cs-CZ" sz="1400" dirty="0"/>
              <a:t>než 210 tisíc neobsazených pozic na trhu </a:t>
            </a:r>
            <a:r>
              <a:rPr lang="cs-CZ" sz="1400" dirty="0" smtClean="0"/>
              <a:t>práce, </a:t>
            </a:r>
            <a:r>
              <a:rPr lang="cs-CZ" sz="1400" dirty="0"/>
              <a:t>společně se sezónními </a:t>
            </a:r>
            <a:r>
              <a:rPr lang="cs-CZ" sz="1400" dirty="0" smtClean="0"/>
              <a:t>faktory, ale </a:t>
            </a:r>
            <a:r>
              <a:rPr lang="cs-CZ" sz="1400" b="1" dirty="0"/>
              <a:t>zbrzdí růst vývozu na </a:t>
            </a:r>
            <a:r>
              <a:rPr lang="cs-CZ" sz="1400" b="1" dirty="0" smtClean="0"/>
              <a:t>úrovni </a:t>
            </a:r>
            <a:r>
              <a:rPr lang="cs-CZ" sz="1400" b="1" dirty="0"/>
              <a:t>blízké </a:t>
            </a:r>
            <a:r>
              <a:rPr lang="cs-CZ" sz="1400" b="1" dirty="0" smtClean="0"/>
              <a:t>spíše </a:t>
            </a:r>
            <a:r>
              <a:rPr lang="cs-CZ" sz="1400" b="1" dirty="0"/>
              <a:t>5 </a:t>
            </a:r>
            <a:r>
              <a:rPr lang="cs-CZ" sz="1400" b="1" dirty="0" smtClean="0"/>
              <a:t>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210 tisíc neobsazených pozic v ekonomice odpovídá při současné úrovni produktivity zaměstnance zhruba 195 miliardám korun, tj. 4 % produktu celé </a:t>
            </a:r>
            <a:r>
              <a:rPr lang="cs-CZ" sz="1400" dirty="0" smtClean="0"/>
              <a:t>ekonomiky</a:t>
            </a:r>
            <a:r>
              <a:rPr lang="cs-CZ" sz="1400" b="1" dirty="0" smtClean="0"/>
              <a:t> </a:t>
            </a:r>
            <a:endParaRPr lang="cs-CZ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328681" y="6967537"/>
            <a:ext cx="9912549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100" i="1" dirty="0"/>
              <a:t>Zdroj: Výpočet Raiffeisenbank ve spolupráci s Asociací Exportérů, </a:t>
            </a:r>
            <a:r>
              <a:rPr lang="cs-CZ" sz="1100" i="1" dirty="0" smtClean="0"/>
              <a:t>data </a:t>
            </a:r>
            <a:r>
              <a:rPr lang="cs-CZ" sz="1100" i="1" dirty="0"/>
              <a:t>k </a:t>
            </a:r>
            <a:r>
              <a:rPr lang="cs-CZ" sz="1100" i="1" dirty="0" smtClean="0"/>
              <a:t>12. 1. 2018.</a:t>
            </a:r>
            <a:endParaRPr lang="cs-CZ" sz="1100" i="1" dirty="0"/>
          </a:p>
          <a:p>
            <a:r>
              <a:rPr lang="cs-CZ" sz="1100" i="1" dirty="0"/>
              <a:t>Pozn.: Údaje do </a:t>
            </a:r>
            <a:r>
              <a:rPr lang="cs-CZ" sz="1100" i="1" dirty="0" smtClean="0"/>
              <a:t>listopadu </a:t>
            </a:r>
            <a:r>
              <a:rPr lang="cs-CZ" sz="1100" i="1" dirty="0"/>
              <a:t>2017 odpovídají zveřejněné statistice národního vývozu ČSÚ, od </a:t>
            </a:r>
            <a:r>
              <a:rPr lang="cs-CZ" sz="1100" i="1" dirty="0" smtClean="0"/>
              <a:t>prosince </a:t>
            </a:r>
            <a:r>
              <a:rPr lang="cs-CZ" sz="1100" i="1" dirty="0"/>
              <a:t>2017 prognóza </a:t>
            </a:r>
            <a:r>
              <a:rPr lang="cs-CZ" sz="1100" i="1" dirty="0" smtClean="0"/>
              <a:t>IE.</a:t>
            </a:r>
            <a:endParaRPr lang="cs-CZ" sz="1100" i="1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782448672"/>
              </p:ext>
            </p:extLst>
          </p:nvPr>
        </p:nvGraphicFramePr>
        <p:xfrm>
          <a:off x="368810" y="3240571"/>
          <a:ext cx="9832290" cy="3726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42661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 smtClean="0"/>
              <a:t>Čtvrtletní průzkum mezi exportéry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630858" y="1902143"/>
            <a:ext cx="9813928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0                                                                           50                                                                         100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708712" y="1718094"/>
            <a:ext cx="9090026" cy="266700"/>
          </a:xfrm>
          <a:prstGeom prst="rect">
            <a:avLst/>
          </a:prstGeom>
          <a:gradFill flip="none" rotWithShape="1">
            <a:gsLst>
              <a:gs pos="30000">
                <a:schemeClr val="accent6">
                  <a:lumMod val="75000"/>
                </a:schemeClr>
              </a:gs>
              <a:gs pos="57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err="1" smtClean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3233" y="2359343"/>
            <a:ext cx="99091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1200" i="1" dirty="0"/>
              <a:t>Pozn.: hodnota pod 50 značí zhoršení, hodnota nad 50 zlepšení, úroveň 50 bodů signalizuje </a:t>
            </a:r>
            <a:r>
              <a:rPr lang="cs-CZ" sz="1200" i="1" dirty="0" smtClean="0"/>
              <a:t>stabilitu</a:t>
            </a:r>
            <a:endParaRPr lang="cs-CZ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83233" y="2802835"/>
            <a:ext cx="2250954" cy="3060010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Aktuální situace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Výhled na tři měsíce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4" y="832269"/>
            <a:ext cx="9934575" cy="134302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 hodnotíte současnou úroveň exportu Vaší společnosti ve srovnání s obdobím před 3 měsíci? (škála 0-100</a:t>
            </a:r>
            <a:r>
              <a:rPr lang="cs-CZ" sz="1400" b="1" dirty="0" smtClean="0">
                <a:latin typeface="Century Gothic" pitchFamily="34" charset="0"/>
              </a:rPr>
              <a:t>)</a:t>
            </a:r>
          </a:p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Jaký očekáváte vývoj exportu Vaší společnosti za následující 3 měsíce ve srovnání s dneškem? (škála 0-100)</a:t>
            </a: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469472"/>
              </p:ext>
            </p:extLst>
          </p:nvPr>
        </p:nvGraphicFramePr>
        <p:xfrm>
          <a:off x="2564296" y="2802835"/>
          <a:ext cx="7454347" cy="2179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8424601"/>
              </p:ext>
            </p:extLst>
          </p:nvPr>
        </p:nvGraphicFramePr>
        <p:xfrm>
          <a:off x="2703443" y="5009323"/>
          <a:ext cx="7255565" cy="2365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859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460" y="140884"/>
            <a:ext cx="9314328" cy="773516"/>
          </a:xfrm>
        </p:spPr>
        <p:txBody>
          <a:bodyPr/>
          <a:lstStyle/>
          <a:p>
            <a:pPr algn="ctr"/>
            <a:r>
              <a:rPr lang="cs-CZ" sz="2400" dirty="0" smtClean="0"/>
              <a:t>Anketa – INVESTICE</a:t>
            </a:r>
            <a:endParaRPr lang="cs-CZ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4</a:t>
            </a:fld>
            <a:endParaRPr lang="en-US" noProof="0"/>
          </a:p>
        </p:txBody>
      </p:sp>
      <p:sp>
        <p:nvSpPr>
          <p:cNvPr id="4" name="TextBox 3"/>
          <p:cNvSpPr txBox="1"/>
          <p:nvPr/>
        </p:nvSpPr>
        <p:spPr>
          <a:xfrm>
            <a:off x="487017" y="1122295"/>
            <a:ext cx="8020879" cy="5619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800" b="1" dirty="0"/>
              <a:t>Anketa mezi českými </a:t>
            </a:r>
            <a:r>
              <a:rPr lang="cs-CZ" sz="1800" b="1" dirty="0" smtClean="0"/>
              <a:t>vývozci – plánujete zvýšit investice?</a:t>
            </a:r>
            <a:endParaRPr lang="cs-CZ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482557" y="6272797"/>
            <a:ext cx="9979301" cy="764107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100" i="1" dirty="0"/>
              <a:t>Zdroj: Anketa Raiffeisenbank a.s. a Asociace Exportérů mezi exportéry, </a:t>
            </a:r>
            <a:r>
              <a:rPr lang="cs-CZ" sz="1100" i="1" dirty="0" smtClean="0"/>
              <a:t>data sbírána od 5. 12.  2017– 5. 1. 2018. Na anketní otázky odpovědělo 54 zástupců firem.   </a:t>
            </a:r>
            <a:endParaRPr lang="cs-CZ" sz="11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57307" y="1883437"/>
            <a:ext cx="9829800" cy="2256183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600" dirty="0"/>
              <a:t> </a:t>
            </a:r>
            <a:r>
              <a:rPr lang="cs-CZ" sz="1600" b="1" dirty="0"/>
              <a:t>V</a:t>
            </a:r>
            <a:r>
              <a:rPr lang="cs-CZ" sz="1600" b="1" dirty="0" smtClean="0"/>
              <a:t>íce než </a:t>
            </a:r>
            <a:r>
              <a:rPr lang="cs-CZ" sz="2000" b="1" dirty="0" smtClean="0"/>
              <a:t>¾ </a:t>
            </a:r>
            <a:r>
              <a:rPr lang="cs-CZ" sz="1600" b="1" dirty="0" smtClean="0"/>
              <a:t>respondentů plánují v následujících 2 letech zvýšit investice;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smtClean="0"/>
              <a:t>více </a:t>
            </a:r>
            <a:r>
              <a:rPr lang="cs-CZ" sz="1600" b="1" dirty="0"/>
              <a:t>než třetina </a:t>
            </a:r>
            <a:r>
              <a:rPr lang="cs-CZ" sz="1600" dirty="0"/>
              <a:t>respondentů plánuje </a:t>
            </a:r>
            <a:r>
              <a:rPr lang="cs-CZ" sz="1600" dirty="0" smtClean="0"/>
              <a:t>zvýšit investice jak </a:t>
            </a:r>
            <a:r>
              <a:rPr lang="cs-CZ" sz="1600" dirty="0"/>
              <a:t>do </a:t>
            </a:r>
            <a:r>
              <a:rPr lang="cs-CZ" sz="1600" b="1" dirty="0"/>
              <a:t>modernizace, tak do rozšíření výrobní </a:t>
            </a:r>
            <a:r>
              <a:rPr lang="cs-CZ" sz="1600" b="1" dirty="0" smtClean="0"/>
              <a:t>kapacity;</a:t>
            </a: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</a:t>
            </a:r>
            <a:r>
              <a:rPr lang="cs-CZ" sz="1600" dirty="0" smtClean="0"/>
              <a:t>ouze cca </a:t>
            </a:r>
            <a:r>
              <a:rPr lang="cs-CZ" sz="1600" dirty="0"/>
              <a:t>pětina respondentů neplánuje </a:t>
            </a:r>
            <a:r>
              <a:rPr lang="cs-CZ" sz="1600" dirty="0" smtClean="0"/>
              <a:t>zvýšit investice (může ale investovat stejně nebo méně).</a:t>
            </a:r>
            <a:endParaRPr lang="cs-CZ" sz="1600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39"/>
          <a:stretch/>
        </p:blipFill>
        <p:spPr bwMode="auto">
          <a:xfrm>
            <a:off x="396943" y="3682723"/>
            <a:ext cx="10150530" cy="2449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009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129" y="169459"/>
            <a:ext cx="9792475" cy="760181"/>
          </a:xfrm>
        </p:spPr>
        <p:txBody>
          <a:bodyPr/>
          <a:lstStyle/>
          <a:p>
            <a:pPr algn="ctr"/>
            <a:r>
              <a:rPr lang="cs-CZ" dirty="0" smtClean="0"/>
              <a:t>Důležité upozornění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5</a:t>
            </a:fld>
            <a:endParaRPr lang="en-US" noProof="0"/>
          </a:p>
        </p:txBody>
      </p:sp>
      <p:sp>
        <p:nvSpPr>
          <p:cNvPr id="6" name="TextBox 5"/>
          <p:cNvSpPr txBox="1"/>
          <p:nvPr/>
        </p:nvSpPr>
        <p:spPr>
          <a:xfrm>
            <a:off x="295275" y="1190624"/>
            <a:ext cx="10048875" cy="58578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400" b="1" dirty="0"/>
              <a:t>Upozornění</a:t>
            </a:r>
          </a:p>
          <a:p>
            <a:pPr algn="just"/>
            <a:r>
              <a:rPr lang="cs-CZ" sz="1400" dirty="0"/>
              <a:t>Všechny názory, prognózy a informace, včetně investičních doporučení a obchodní idejí, a jakékoliv ostatní údaje obsažené v tomto dokumentu jsou pouze informativní, nezávazné a představují názor </a:t>
            </a:r>
            <a:r>
              <a:rPr lang="cs-CZ" sz="1400" dirty="0" err="1"/>
              <a:t>Raiffeisenbank</a:t>
            </a:r>
            <a:r>
              <a:rPr lang="cs-CZ" sz="1400" dirty="0"/>
              <a:t>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</a:t>
            </a:r>
            <a:r>
              <a:rPr lang="cs-CZ" sz="1400" dirty="0" smtClean="0"/>
              <a:t>o zamýšlené </a:t>
            </a:r>
            <a:r>
              <a:rPr lang="cs-CZ" sz="1400" dirty="0"/>
              <a:t>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400" dirty="0" err="1"/>
              <a:t>reportujícím</a:t>
            </a:r>
            <a:r>
              <a:rPr lang="cs-CZ" sz="1400" dirty="0"/>
              <a:t> analytikům být angažován v cenných papírech či jiných finančních instrumentech jakékoliv společnosti, kterou analytik pokrývá, pokud nabytí těchto finančních nástrojů nebylo předem projednáno s oddělením </a:t>
            </a:r>
            <a:r>
              <a:rPr lang="cs-CZ" sz="1400" dirty="0" err="1"/>
              <a:t>Compliance</a:t>
            </a:r>
            <a:r>
              <a:rPr lang="cs-CZ" sz="1400" dirty="0"/>
              <a:t>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podle Nařízení (EU) 596/2014 o zneužívání trhu </a:t>
            </a:r>
            <a:r>
              <a:rPr lang="cs-CZ" sz="1400" dirty="0" smtClean="0"/>
              <a:t>a Prováděcího </a:t>
            </a:r>
            <a:r>
              <a:rPr lang="cs-CZ" sz="1400" dirty="0"/>
              <a:t>nařízení (EU) 2016/958 dle vyhlášky č. 114/2006 Sb., o poctivé prezentaci investičních doporučení, naleznete na webové stránce </a:t>
            </a:r>
            <a:r>
              <a:rPr lang="cs-CZ" sz="1400" dirty="0" err="1"/>
              <a:t>Raiffeisenbank</a:t>
            </a:r>
            <a:r>
              <a:rPr lang="cs-CZ" sz="1400" dirty="0"/>
              <a:t> a.s. v sekci Analýzy – </a:t>
            </a:r>
            <a:r>
              <a:rPr lang="cs-CZ" sz="1400" dirty="0" err="1"/>
              <a:t>Disclaimer</a:t>
            </a:r>
            <a:r>
              <a:rPr lang="cs-CZ" sz="1400" dirty="0"/>
              <a:t>, viz https://investice.rb.cz/</a:t>
            </a:r>
            <a:r>
              <a:rPr lang="cs-CZ" sz="1400" dirty="0" err="1"/>
              <a:t>fileadmin</a:t>
            </a:r>
            <a:r>
              <a:rPr lang="cs-CZ" sz="1400" dirty="0"/>
              <a:t>/</a:t>
            </a:r>
            <a:r>
              <a:rPr lang="cs-CZ" sz="1400" dirty="0" err="1"/>
              <a:t>files</a:t>
            </a:r>
            <a:r>
              <a:rPr lang="cs-CZ" sz="1400" dirty="0"/>
              <a:t>/disclaimer_RBroker.pdf. Dohledovým orgánem pro </a:t>
            </a:r>
            <a:r>
              <a:rPr lang="cs-CZ" sz="1400" dirty="0" err="1"/>
              <a:t>Raiffeisenbank</a:t>
            </a:r>
            <a:r>
              <a:rPr lang="cs-CZ" sz="1400" dirty="0"/>
              <a:t> a.s. je Česká národní banka, Na Příkopě 28, Praha 1.</a:t>
            </a:r>
          </a:p>
          <a:p>
            <a:pPr>
              <a:spcBef>
                <a:spcPts val="1000"/>
              </a:spcBef>
            </a:pPr>
            <a:r>
              <a:rPr lang="cs-CZ" sz="1400" dirty="0" smtClean="0">
                <a:latin typeface="Century Gothic" pitchFamily="34" charset="0"/>
              </a:rPr>
              <a:t>Data </a:t>
            </a:r>
            <a:r>
              <a:rPr lang="cs-CZ" sz="1400" dirty="0">
                <a:latin typeface="Century Gothic" pitchFamily="34" charset="0"/>
              </a:rPr>
              <a:t>k </a:t>
            </a:r>
            <a:r>
              <a:rPr lang="cs-CZ" sz="1400" dirty="0" smtClean="0"/>
              <a:t>15. lednu 2018</a:t>
            </a:r>
            <a:r>
              <a:rPr lang="cs-CZ" sz="1400" dirty="0" smtClean="0">
                <a:latin typeface="Century Gothic" pitchFamily="34" charset="0"/>
              </a:rPr>
              <a:t> </a:t>
            </a:r>
            <a:endParaRPr lang="cs-CZ" sz="1400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Autor: </a:t>
            </a:r>
            <a:r>
              <a:rPr lang="cs-CZ" sz="1400" dirty="0" smtClean="0">
                <a:latin typeface="Century Gothic" pitchFamily="34" charset="0"/>
              </a:rPr>
              <a:t>Helena Horská, hlavní ekonom Raiffeisenbank </a:t>
            </a:r>
            <a:r>
              <a:rPr lang="cs-CZ" sz="1400" dirty="0">
                <a:latin typeface="Century Gothic" pitchFamily="34" charset="0"/>
              </a:rPr>
              <a:t>a.s., </a:t>
            </a:r>
            <a:r>
              <a:rPr lang="cs-CZ" sz="1400" dirty="0" err="1" smtClean="0">
                <a:latin typeface="Century Gothic" pitchFamily="34" charset="0"/>
              </a:rPr>
              <a:t>helena.horska</a:t>
            </a:r>
            <a:r>
              <a:rPr lang="en-US" sz="1400" dirty="0" smtClean="0">
                <a:latin typeface="Century Gothic" pitchFamily="34" charset="0"/>
              </a:rPr>
              <a:t>@rb.cz</a:t>
            </a:r>
            <a:endParaRPr lang="cs-CZ" sz="1400" dirty="0">
              <a:latin typeface="Century Gothic" pitchFamily="34" charset="0"/>
            </a:endParaRPr>
          </a:p>
          <a:p>
            <a:pPr algn="just">
              <a:spcBef>
                <a:spcPts val="1000"/>
              </a:spcBef>
            </a:pPr>
            <a:endParaRPr lang="cs-CZ" sz="1400" dirty="0"/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4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False"/>
  <p:tag name="PREVIOUSNAME" val="P:\$Production\7. New hires and client training\7.3_External\RBCZ\RBCZ_new_v1.po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.2mDvXqEShg4t.k13PLQ"/>
</p:tagLst>
</file>

<file path=ppt/theme/theme1.xml><?xml version="1.0" encoding="utf-8"?>
<a:theme xmlns:a="http://schemas.openxmlformats.org/drawingml/2006/main" name="Presentace IE žlutá">
  <a:themeElements>
    <a:clrScheme name="RBI lea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5F5F5F"/>
      </a:accent2>
      <a:accent3>
        <a:srgbClr val="969696"/>
      </a:accent3>
      <a:accent4>
        <a:srgbClr val="CDCDCD"/>
      </a:accent4>
      <a:accent5>
        <a:srgbClr val="333399"/>
      </a:accent5>
      <a:accent6>
        <a:srgbClr val="3366FF"/>
      </a:accent6>
      <a:hlink>
        <a:srgbClr val="969696"/>
      </a:hlink>
      <a:folHlink>
        <a:srgbClr val="CDCDCD"/>
      </a:folHlink>
    </a:clrScheme>
    <a:fontScheme name="Raiffeisen Ban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108000" tIns="144000" rIns="108000" bIns="0" rtlCol="0">
        <a:noAutofit/>
      </a:bodyPr>
      <a:lstStyle>
        <a:defPPr>
          <a:spcBef>
            <a:spcPts val="1000"/>
          </a:spcBef>
          <a:defRPr sz="1600" b="1" dirty="0" err="1" smtClean="0">
            <a:latin typeface="Century Gothic" pitchFamily="34" charset="0"/>
          </a:defRPr>
        </a:defPPr>
      </a:lstStyle>
    </a:txDef>
  </a:objectDefaults>
  <a:extraClrSchemeLst>
    <a:extraClrScheme>
      <a:clrScheme name="RBI lean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00"/>
        </a:accent1>
        <a:accent2>
          <a:srgbClr val="5F5F5F"/>
        </a:accent2>
        <a:accent3>
          <a:srgbClr val="969696"/>
        </a:accent3>
        <a:accent4>
          <a:srgbClr val="CDCDCD"/>
        </a:accent4>
        <a:accent5>
          <a:srgbClr val="333399"/>
        </a:accent5>
        <a:accent6>
          <a:srgbClr val="3366FF"/>
        </a:accent6>
        <a:hlink>
          <a:srgbClr val="96969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8" id="{A4708895-ED5A-8345-9A86-BD16C8290C24}" vid="{125831F6-0F39-5C44-8820-2A8AD724234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01CB7CB8F843808CCDCECBE00998" ma:contentTypeVersion="2" ma:contentTypeDescription="Create a new document." ma:contentTypeScope="" ma:versionID="7e6e83b449c4ec2197adc5634ac77497">
  <xsd:schema xmlns:xsd="http://www.w3.org/2001/XMLSchema" xmlns:xs="http://www.w3.org/2001/XMLSchema" xmlns:p="http://schemas.microsoft.com/office/2006/metadata/properties" xmlns:ns1="http://schemas.microsoft.com/sharepoint/v3" xmlns:ns2="8a242853-43d6-460e-83d1-ae32e22d03ab" targetNamespace="http://schemas.microsoft.com/office/2006/metadata/properties" ma:root="true" ma:fieldsID="3d763472e3167a2d7b934c169128929f" ns1:_="" ns2:_="">
    <xsd:import namespace="http://schemas.microsoft.com/sharepoint/v3"/>
    <xsd:import namespace="8a242853-43d6-460e-83d1-ae32e22d03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2853-43d6-460e-83d1-ae32e22d03ab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union memberTypes="dms:Text">
          <xsd:simpleType>
            <xsd:restriction base="dms:Choice">
              <xsd:enumeration value="Corporate Design Manual"/>
              <xsd:enumeration value="Musterbrief"/>
              <xsd:enumeration value="Namensschilder und Plexiaufsteller#"/>
              <xsd:enumeration value="Landkarte/Map"/>
              <xsd:enumeration value="Präsentationsvorlage"/>
              <xsd:enumeration value="Produktblätter ( Vorlagen)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242853-43d6-460e-83d1-ae32e22d03ab">Präsentationsvorlage</Category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6B48FC0-F3B4-484B-B4D6-D68D6CBC8C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7896F2-FC02-4F64-8CCB-8539C74D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a242853-43d6-460e-83d1-ae32e22d0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623022-32C5-45FE-9C38-B3E16CC9AD8A}">
  <ds:schemaRefs>
    <ds:schemaRef ds:uri="http://schemas.microsoft.com/office/2006/metadata/properties"/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a242853-43d6-460e-83d1-ae32e22d03ab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Presentace IE žlutá</Template>
  <TotalTime>4310</TotalTime>
  <Words>281</Words>
  <Application>Microsoft Office PowerPoint</Application>
  <PresentationFormat>Custom</PresentationFormat>
  <Paragraphs>51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Presentace IE žlutá</vt:lpstr>
      <vt:lpstr>think-cell Slide</vt:lpstr>
      <vt:lpstr>PowerPoint Presentation</vt:lpstr>
      <vt:lpstr>Export 2017 &amp; výhled v 1Q 2018</vt:lpstr>
      <vt:lpstr>Čtvrtletní průzkum mezi exportéry</vt:lpstr>
      <vt:lpstr>Anketa – INVESTICE</vt:lpstr>
      <vt:lpstr>Důležité upozornění</vt:lpstr>
    </vt:vector>
  </TitlesOfParts>
  <Company>Raiffeisenbank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HORSKA2</dc:creator>
  <cp:lastModifiedBy>Petra Kopecka</cp:lastModifiedBy>
  <cp:revision>144</cp:revision>
  <cp:lastPrinted>2017-01-09T16:42:59Z</cp:lastPrinted>
  <dcterms:created xsi:type="dcterms:W3CDTF">2016-04-01T12:44:41Z</dcterms:created>
  <dcterms:modified xsi:type="dcterms:W3CDTF">2018-01-17T14:36:03Z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0x0101003C1101CB7CB8F843808CCDCECBE00998</vt:lpwstr>
  </property>
  <property fmtid="{D5CDD505-2E9C-101B-9397-08002B2CF9AE}" pid="3" name="Office2010EditCount">
    <vt:lpwstr>1</vt:lpwstr>
  </property>
  <property fmtid="{D5CDD505-2E9C-101B-9397-08002B2CF9AE}" pid="4" name="Office2003EditCount">
    <vt:lpwstr>0</vt:lpwstr>
  </property>
  <property fmtid="{D5CDD505-2E9C-101B-9397-08002B2CF9AE}" pid="5" name="LastEditedOfficeVersion">
    <vt:lpwstr>Office2010</vt:lpwstr>
  </property>
  <property fmtid="{D5CDD505-2E9C-101B-9397-08002B2CF9AE}" pid="6" name="Office2010WasSaved">
    <vt:lpwstr>1</vt:lpwstr>
  </property>
</Properties>
</file>