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6" r:id="rId5"/>
    <p:sldId id="268" r:id="rId6"/>
    <p:sldId id="270" r:id="rId7"/>
    <p:sldId id="274" r:id="rId8"/>
    <p:sldId id="271" r:id="rId9"/>
  </p:sldIdLst>
  <p:sldSz cx="10693400" cy="7561263"/>
  <p:notesSz cx="6797675" cy="9928225"/>
  <p:custDataLst>
    <p:tags r:id="rId12"/>
  </p:custDataLst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2E1D084-0CF2-4F2D-A03B-8BB06E01A6FC}">
          <p14:sldIdLst>
            <p14:sldId id="266"/>
            <p14:sldId id="268"/>
            <p14:sldId id="270"/>
            <p14:sldId id="274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2" orient="horz" pos="958">
          <p15:clr>
            <a:srgbClr val="A4A3A4"/>
          </p15:clr>
        </p15:guide>
        <p15:guide id="3" pos="159">
          <p15:clr>
            <a:srgbClr val="A4A3A4"/>
          </p15:clr>
        </p15:guide>
        <p15:guide id="4" pos="6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4">
          <p15:clr>
            <a:srgbClr val="A4A3A4"/>
          </p15:clr>
        </p15:guide>
        <p15:guide id="5" orient="horz" pos="2875">
          <p15:clr>
            <a:srgbClr val="A4A3A4"/>
          </p15:clr>
        </p15:guide>
        <p15:guide id="6" orient="horz" pos="3127">
          <p15:clr>
            <a:srgbClr val="A4A3A4"/>
          </p15:clr>
        </p15:guide>
        <p15:guide id="7" pos="2157">
          <p15:clr>
            <a:srgbClr val="A4A3A4"/>
          </p15:clr>
        </p15:guide>
        <p15:guide id="8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414"/>
    <a:srgbClr val="FF9600"/>
    <a:srgbClr val="ADC2FF"/>
    <a:srgbClr val="009600"/>
    <a:srgbClr val="800000"/>
    <a:srgbClr val="FFBE64"/>
    <a:srgbClr val="64FF64"/>
    <a:srgbClr val="262626"/>
    <a:srgbClr val="9664F0"/>
    <a:srgbClr val="3C0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2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312" y="66"/>
      </p:cViewPr>
      <p:guideLst>
        <p:guide orient="horz" pos="958"/>
        <p:guide pos="159"/>
        <p:guide pos="6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98" y="-102"/>
      </p:cViewPr>
      <p:guideLst>
        <p:guide orient="horz" pos="2880"/>
        <p:guide pos="2160"/>
        <p:guide orient="horz" pos="3132"/>
        <p:guide pos="2144"/>
        <p:guide orient="horz" pos="2875"/>
        <p:guide orient="horz" pos="3127"/>
        <p:guide pos="215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rb.cz\group\Research\Odhady\IAE\AIE_cervenec_2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Exportni_index_2021-Q1_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cs-CZ" sz="1800" b="1" i="0" u="none" strike="noStrike" baseline="0">
                <a:effectLst/>
              </a:rPr>
              <a:t>Index Exportu </a:t>
            </a:r>
            <a:r>
              <a:rPr lang="cs-CZ" sz="1800" b="1" i="0" u="none" strike="noStrike" kern="1200" baseline="0">
                <a:solidFill>
                  <a:sysClr val="windowText" lastClr="000000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cs-CZ" sz="1800" b="1" i="0" u="none" strike="noStrike" baseline="0">
                <a:effectLst/>
              </a:rPr>
              <a:t>český vývoz svírán protichůdnými faktory</a:t>
            </a:r>
            <a:endParaRPr lang="cs-CZ" sz="1800"/>
          </a:p>
        </c:rich>
      </c:tx>
      <c:layout>
        <c:manualLayout>
          <c:xMode val="edge"/>
          <c:yMode val="edge"/>
          <c:x val="0.23631743355376356"/>
          <c:y val="1.2209468330529856E-2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7.4859960310272047E-2"/>
          <c:y val="0.11111388519365434"/>
          <c:w val="0.88056048893497174"/>
          <c:h val="0.57995478208955731"/>
        </c:manualLayout>
      </c:layout>
      <c:lineChart>
        <c:grouping val="standard"/>
        <c:varyColors val="0"/>
        <c:ser>
          <c:idx val="0"/>
          <c:order val="0"/>
          <c:tx>
            <c:v>Růst exportu v národním pojetí</c:v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'Původní model (M 1)'!$A$3:$A$184</c:f>
              <c:numCache>
                <c:formatCode>m/d/yyyy</c:formatCode>
                <c:ptCount val="182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  <c:pt idx="157">
                  <c:v>43739</c:v>
                </c:pt>
                <c:pt idx="158">
                  <c:v>43770</c:v>
                </c:pt>
                <c:pt idx="159">
                  <c:v>43800</c:v>
                </c:pt>
                <c:pt idx="160">
                  <c:v>43831</c:v>
                </c:pt>
                <c:pt idx="161">
                  <c:v>43862</c:v>
                </c:pt>
                <c:pt idx="162">
                  <c:v>43891</c:v>
                </c:pt>
                <c:pt idx="163">
                  <c:v>43922</c:v>
                </c:pt>
                <c:pt idx="164">
                  <c:v>43952</c:v>
                </c:pt>
                <c:pt idx="165">
                  <c:v>43983</c:v>
                </c:pt>
                <c:pt idx="166">
                  <c:v>44013</c:v>
                </c:pt>
                <c:pt idx="167">
                  <c:v>44044</c:v>
                </c:pt>
                <c:pt idx="168">
                  <c:v>44075</c:v>
                </c:pt>
                <c:pt idx="169">
                  <c:v>44105</c:v>
                </c:pt>
                <c:pt idx="170">
                  <c:v>44136</c:v>
                </c:pt>
                <c:pt idx="171">
                  <c:v>44166</c:v>
                </c:pt>
                <c:pt idx="172">
                  <c:v>44197</c:v>
                </c:pt>
                <c:pt idx="173">
                  <c:v>44228</c:v>
                </c:pt>
                <c:pt idx="174">
                  <c:v>44256</c:v>
                </c:pt>
                <c:pt idx="175">
                  <c:v>44287</c:v>
                </c:pt>
                <c:pt idx="176">
                  <c:v>44317</c:v>
                </c:pt>
                <c:pt idx="177">
                  <c:v>44348</c:v>
                </c:pt>
                <c:pt idx="178">
                  <c:v>44378</c:v>
                </c:pt>
                <c:pt idx="179">
                  <c:v>44409</c:v>
                </c:pt>
                <c:pt idx="180">
                  <c:v>44440</c:v>
                </c:pt>
                <c:pt idx="181">
                  <c:v>44470</c:v>
                </c:pt>
              </c:numCache>
            </c:numRef>
          </c:cat>
          <c:val>
            <c:numRef>
              <c:f>'Původní model (M 1)'!$B$3:$B$179</c:f>
              <c:numCache>
                <c:formatCode>0.00</c:formatCode>
                <c:ptCount val="177"/>
                <c:pt idx="0">
                  <c:v>5.783492190346351</c:v>
                </c:pt>
                <c:pt idx="1">
                  <c:v>17.114010328219464</c:v>
                </c:pt>
                <c:pt idx="2">
                  <c:v>11.732535060742876</c:v>
                </c:pt>
                <c:pt idx="3">
                  <c:v>7.6102860250417681</c:v>
                </c:pt>
                <c:pt idx="4">
                  <c:v>12.70290450703695</c:v>
                </c:pt>
                <c:pt idx="5">
                  <c:v>14.282550369545399</c:v>
                </c:pt>
                <c:pt idx="6">
                  <c:v>10.630046341436694</c:v>
                </c:pt>
                <c:pt idx="7">
                  <c:v>16.263946365454519</c:v>
                </c:pt>
                <c:pt idx="8">
                  <c:v>8.8534034059325926</c:v>
                </c:pt>
                <c:pt idx="9">
                  <c:v>10.128758239243641</c:v>
                </c:pt>
                <c:pt idx="10">
                  <c:v>17.789874453289698</c:v>
                </c:pt>
                <c:pt idx="11">
                  <c:v>10.522563276745878</c:v>
                </c:pt>
                <c:pt idx="12">
                  <c:v>6.8060616834059173</c:v>
                </c:pt>
                <c:pt idx="13">
                  <c:v>11.719991091975345</c:v>
                </c:pt>
                <c:pt idx="14">
                  <c:v>7.2904110524954602</c:v>
                </c:pt>
                <c:pt idx="15">
                  <c:v>2.9148643038918953</c:v>
                </c:pt>
                <c:pt idx="16">
                  <c:v>9.1026511819528153</c:v>
                </c:pt>
                <c:pt idx="17">
                  <c:v>10.124970238589604</c:v>
                </c:pt>
                <c:pt idx="18">
                  <c:v>-4.734507139886313</c:v>
                </c:pt>
                <c:pt idx="19">
                  <c:v>13.003754151745618</c:v>
                </c:pt>
                <c:pt idx="20">
                  <c:v>0.54005539823283044</c:v>
                </c:pt>
                <c:pt idx="21">
                  <c:v>2.3104484570826145</c:v>
                </c:pt>
                <c:pt idx="22">
                  <c:v>1.3228332994967174</c:v>
                </c:pt>
                <c:pt idx="23">
                  <c:v>-8.4474301794036144</c:v>
                </c:pt>
                <c:pt idx="24">
                  <c:v>4.7933093390475801</c:v>
                </c:pt>
                <c:pt idx="25">
                  <c:v>-11.684319171461855</c:v>
                </c:pt>
                <c:pt idx="26">
                  <c:v>-17.272983643542016</c:v>
                </c:pt>
                <c:pt idx="27">
                  <c:v>-12.379137388783013</c:v>
                </c:pt>
                <c:pt idx="28">
                  <c:v>-22.060234323971262</c:v>
                </c:pt>
                <c:pt idx="29">
                  <c:v>-18.748648743771657</c:v>
                </c:pt>
                <c:pt idx="30">
                  <c:v>-5.0384091641459072</c:v>
                </c:pt>
                <c:pt idx="31">
                  <c:v>-21.065480777976177</c:v>
                </c:pt>
                <c:pt idx="32">
                  <c:v>-18.766545588869054</c:v>
                </c:pt>
                <c:pt idx="33">
                  <c:v>-13.53724985139687</c:v>
                </c:pt>
                <c:pt idx="34">
                  <c:v>-14.968626417084108</c:v>
                </c:pt>
                <c:pt idx="35">
                  <c:v>-6.5638894963189749</c:v>
                </c:pt>
                <c:pt idx="36">
                  <c:v>-9.6836473367612363</c:v>
                </c:pt>
                <c:pt idx="37">
                  <c:v>-4.8241962180869731</c:v>
                </c:pt>
                <c:pt idx="38">
                  <c:v>4.3765841750193824</c:v>
                </c:pt>
                <c:pt idx="39">
                  <c:v>8.0027487557210222</c:v>
                </c:pt>
                <c:pt idx="40">
                  <c:v>6.4954791569822534</c:v>
                </c:pt>
                <c:pt idx="41">
                  <c:v>6.7419554455445452</c:v>
                </c:pt>
                <c:pt idx="42">
                  <c:v>10.693018368106477</c:v>
                </c:pt>
                <c:pt idx="43">
                  <c:v>14.476485035931951</c:v>
                </c:pt>
                <c:pt idx="44">
                  <c:v>22.725578986591888</c:v>
                </c:pt>
                <c:pt idx="45">
                  <c:v>18.497172746074209</c:v>
                </c:pt>
                <c:pt idx="46">
                  <c:v>13.31497811015614</c:v>
                </c:pt>
                <c:pt idx="47">
                  <c:v>20.050447920323489</c:v>
                </c:pt>
                <c:pt idx="48">
                  <c:v>17.978491314645574</c:v>
                </c:pt>
                <c:pt idx="49">
                  <c:v>12.608562755596786</c:v>
                </c:pt>
                <c:pt idx="50">
                  <c:v>17.100986635903425</c:v>
                </c:pt>
                <c:pt idx="51">
                  <c:v>17.032882178884478</c:v>
                </c:pt>
                <c:pt idx="52">
                  <c:v>23.882624893949277</c:v>
                </c:pt>
                <c:pt idx="53">
                  <c:v>15.173773152845005</c:v>
                </c:pt>
                <c:pt idx="54">
                  <c:v>15.3927167544315</c:v>
                </c:pt>
                <c:pt idx="55">
                  <c:v>9.3014631872265099</c:v>
                </c:pt>
                <c:pt idx="56">
                  <c:v>14.042815973651713</c:v>
                </c:pt>
                <c:pt idx="57">
                  <c:v>6.6631856815478674</c:v>
                </c:pt>
                <c:pt idx="58">
                  <c:v>7.2170477305810721</c:v>
                </c:pt>
                <c:pt idx="59">
                  <c:v>6.8784386778148354</c:v>
                </c:pt>
                <c:pt idx="60">
                  <c:v>6.8359347707614315</c:v>
                </c:pt>
                <c:pt idx="61">
                  <c:v>7.3110348797484015</c:v>
                </c:pt>
                <c:pt idx="62">
                  <c:v>6.2757252553969689</c:v>
                </c:pt>
                <c:pt idx="63">
                  <c:v>5.9016964540204997</c:v>
                </c:pt>
                <c:pt idx="64">
                  <c:v>10.779385126919937</c:v>
                </c:pt>
                <c:pt idx="65">
                  <c:v>15.307370551017009</c:v>
                </c:pt>
                <c:pt idx="66">
                  <c:v>7.0782771150418311</c:v>
                </c:pt>
                <c:pt idx="67">
                  <c:v>8.8424032104844841</c:v>
                </c:pt>
                <c:pt idx="68">
                  <c:v>4.0995812425544287</c:v>
                </c:pt>
                <c:pt idx="69">
                  <c:v>6.3910796845254358</c:v>
                </c:pt>
                <c:pt idx="70">
                  <c:v>10.772654423699235</c:v>
                </c:pt>
                <c:pt idx="71">
                  <c:v>7.1212873544582056</c:v>
                </c:pt>
                <c:pt idx="72">
                  <c:v>-0.54585486015739093</c:v>
                </c:pt>
                <c:pt idx="73">
                  <c:v>8.318832615929427</c:v>
                </c:pt>
                <c:pt idx="74">
                  <c:v>2.8770126813741248</c:v>
                </c:pt>
                <c:pt idx="75">
                  <c:v>-7.4558277469035765</c:v>
                </c:pt>
                <c:pt idx="76">
                  <c:v>-4.8811518371515872</c:v>
                </c:pt>
                <c:pt idx="77">
                  <c:v>-5.8647634014318157</c:v>
                </c:pt>
                <c:pt idx="78">
                  <c:v>-6.657596190399973</c:v>
                </c:pt>
                <c:pt idx="79">
                  <c:v>4.8853799294645617</c:v>
                </c:pt>
                <c:pt idx="80">
                  <c:v>0.30906876238117054</c:v>
                </c:pt>
                <c:pt idx="81">
                  <c:v>-2.1817484662576714</c:v>
                </c:pt>
                <c:pt idx="82">
                  <c:v>3.1143446928507013</c:v>
                </c:pt>
                <c:pt idx="83">
                  <c:v>2.3507598582922284</c:v>
                </c:pt>
                <c:pt idx="84">
                  <c:v>9.2265675345114104</c:v>
                </c:pt>
                <c:pt idx="85">
                  <c:v>5.1482844420108309</c:v>
                </c:pt>
                <c:pt idx="86">
                  <c:v>8.429987368802184</c:v>
                </c:pt>
                <c:pt idx="87">
                  <c:v>15.4785755832741</c:v>
                </c:pt>
                <c:pt idx="88">
                  <c:v>18.213158762303962</c:v>
                </c:pt>
                <c:pt idx="89">
                  <c:v>16.576317558951061</c:v>
                </c:pt>
                <c:pt idx="90">
                  <c:v>17.146678784864822</c:v>
                </c:pt>
                <c:pt idx="91">
                  <c:v>12.734196884592365</c:v>
                </c:pt>
                <c:pt idx="92">
                  <c:v>11.545940900408812</c:v>
                </c:pt>
                <c:pt idx="93">
                  <c:v>16.430820691727742</c:v>
                </c:pt>
                <c:pt idx="94">
                  <c:v>20.336748783441404</c:v>
                </c:pt>
                <c:pt idx="95">
                  <c:v>2.5019524841606078</c:v>
                </c:pt>
                <c:pt idx="96">
                  <c:v>16.128190720821966</c:v>
                </c:pt>
                <c:pt idx="97">
                  <c:v>11.170121113029886</c:v>
                </c:pt>
                <c:pt idx="98">
                  <c:v>4.3048820283981826</c:v>
                </c:pt>
                <c:pt idx="99">
                  <c:v>10.488956048056108</c:v>
                </c:pt>
                <c:pt idx="100">
                  <c:v>1.119512991928362</c:v>
                </c:pt>
                <c:pt idx="101">
                  <c:v>5.0423443957818614</c:v>
                </c:pt>
                <c:pt idx="102">
                  <c:v>8.75302831797522</c:v>
                </c:pt>
                <c:pt idx="103">
                  <c:v>3.7825806961846453</c:v>
                </c:pt>
                <c:pt idx="104">
                  <c:v>0.55554694642885316</c:v>
                </c:pt>
                <c:pt idx="105">
                  <c:v>9.5932276937349403</c:v>
                </c:pt>
                <c:pt idx="106">
                  <c:v>1.1994147747105499</c:v>
                </c:pt>
                <c:pt idx="107">
                  <c:v>2.1329546223033846</c:v>
                </c:pt>
                <c:pt idx="108">
                  <c:v>-7.0158461352365364E-2</c:v>
                </c:pt>
                <c:pt idx="109">
                  <c:v>2.1589002972448812</c:v>
                </c:pt>
                <c:pt idx="110">
                  <c:v>5.6183903697209381</c:v>
                </c:pt>
                <c:pt idx="111">
                  <c:v>3.2827366128337809</c:v>
                </c:pt>
                <c:pt idx="112">
                  <c:v>0.89515074149371099</c:v>
                </c:pt>
                <c:pt idx="113">
                  <c:v>5.690979940696872</c:v>
                </c:pt>
                <c:pt idx="114">
                  <c:v>-1.8676052925578501</c:v>
                </c:pt>
                <c:pt idx="115">
                  <c:v>3.1232650039734855</c:v>
                </c:pt>
                <c:pt idx="116">
                  <c:v>7.7281378343183382</c:v>
                </c:pt>
                <c:pt idx="117">
                  <c:v>0.81100730794043674</c:v>
                </c:pt>
                <c:pt idx="118">
                  <c:v>-16.754241765983679</c:v>
                </c:pt>
                <c:pt idx="119">
                  <c:v>15.930359854504372</c:v>
                </c:pt>
                <c:pt idx="120">
                  <c:v>-0.18295508781152048</c:v>
                </c:pt>
                <c:pt idx="121">
                  <c:v>-3.9902090687489289</c:v>
                </c:pt>
                <c:pt idx="122">
                  <c:v>4.3585336534321728</c:v>
                </c:pt>
                <c:pt idx="123">
                  <c:v>1.0719992807019629</c:v>
                </c:pt>
                <c:pt idx="124">
                  <c:v>12.481841895627998</c:v>
                </c:pt>
                <c:pt idx="125">
                  <c:v>2.0885361615220699</c:v>
                </c:pt>
                <c:pt idx="126">
                  <c:v>15.566383880502844</c:v>
                </c:pt>
                <c:pt idx="127">
                  <c:v>-2.3618500689693955</c:v>
                </c:pt>
                <c:pt idx="128">
                  <c:v>12.239599166002058</c:v>
                </c:pt>
                <c:pt idx="129">
                  <c:v>6.0915200866782815</c:v>
                </c:pt>
                <c:pt idx="130">
                  <c:v>6.3001392880441598</c:v>
                </c:pt>
                <c:pt idx="131">
                  <c:v>5.1739368831485333</c:v>
                </c:pt>
                <c:pt idx="132">
                  <c:v>2.7382688929466159</c:v>
                </c:pt>
                <c:pt idx="133">
                  <c:v>10.987266738304434</c:v>
                </c:pt>
                <c:pt idx="134">
                  <c:v>4.6224020648159447</c:v>
                </c:pt>
                <c:pt idx="135">
                  <c:v>1.6275383532950993</c:v>
                </c:pt>
                <c:pt idx="136">
                  <c:v>4.7072015775148524</c:v>
                </c:pt>
                <c:pt idx="137">
                  <c:v>-0.30113293369460337</c:v>
                </c:pt>
                <c:pt idx="138">
                  <c:v>-7.2963678390110864</c:v>
                </c:pt>
                <c:pt idx="139">
                  <c:v>5.5850680429016197</c:v>
                </c:pt>
                <c:pt idx="140">
                  <c:v>-2.0962844242785383</c:v>
                </c:pt>
                <c:pt idx="141">
                  <c:v>1.1652028493374544</c:v>
                </c:pt>
                <c:pt idx="142">
                  <c:v>10.76956887722309</c:v>
                </c:pt>
                <c:pt idx="143">
                  <c:v>3.578772826669363</c:v>
                </c:pt>
                <c:pt idx="144">
                  <c:v>1.3901442080697102</c:v>
                </c:pt>
                <c:pt idx="145">
                  <c:v>9.8033880286280137</c:v>
                </c:pt>
                <c:pt idx="146">
                  <c:v>9.4676105569331028</c:v>
                </c:pt>
                <c:pt idx="147">
                  <c:v>0.6720221540518212</c:v>
                </c:pt>
                <c:pt idx="148">
                  <c:v>0.96715261913682404</c:v>
                </c:pt>
                <c:pt idx="149">
                  <c:v>5.2829272070575195</c:v>
                </c:pt>
                <c:pt idx="150">
                  <c:v>4.9403540667099843</c:v>
                </c:pt>
                <c:pt idx="151">
                  <c:v>7.4618816325276782</c:v>
                </c:pt>
                <c:pt idx="152">
                  <c:v>7.6208577695907831</c:v>
                </c:pt>
                <c:pt idx="153">
                  <c:v>-4.5370945811657908</c:v>
                </c:pt>
                <c:pt idx="154">
                  <c:v>9.1025818599723696</c:v>
                </c:pt>
                <c:pt idx="155">
                  <c:v>-3.3299894790927542</c:v>
                </c:pt>
                <c:pt idx="156">
                  <c:v>8.794962712631138</c:v>
                </c:pt>
                <c:pt idx="157">
                  <c:v>-1.8381272367867463</c:v>
                </c:pt>
                <c:pt idx="158">
                  <c:v>-5.8735378115660986</c:v>
                </c:pt>
                <c:pt idx="159">
                  <c:v>-1.2651173820251382</c:v>
                </c:pt>
                <c:pt idx="160">
                  <c:v>0.14580131615242742</c:v>
                </c:pt>
                <c:pt idx="161">
                  <c:v>-0.27819294954744</c:v>
                </c:pt>
                <c:pt idx="162">
                  <c:v>-11.650633498240115</c:v>
                </c:pt>
                <c:pt idx="163">
                  <c:v>-37.973509513070546</c:v>
                </c:pt>
                <c:pt idx="164">
                  <c:v>-28.631175947598575</c:v>
                </c:pt>
                <c:pt idx="165">
                  <c:v>0.36020554848730235</c:v>
                </c:pt>
                <c:pt idx="166">
                  <c:v>9.2640564901569356E-2</c:v>
                </c:pt>
                <c:pt idx="167">
                  <c:v>-5.905195791300577</c:v>
                </c:pt>
                <c:pt idx="168">
                  <c:v>2.1795957551539624</c:v>
                </c:pt>
                <c:pt idx="169">
                  <c:v>6.4216709377999726</c:v>
                </c:pt>
                <c:pt idx="170">
                  <c:v>8.9747593504298617</c:v>
                </c:pt>
                <c:pt idx="171">
                  <c:v>18.3356750287208</c:v>
                </c:pt>
                <c:pt idx="172">
                  <c:v>-1.1345452637653741</c:v>
                </c:pt>
                <c:pt idx="173">
                  <c:v>4.1697821560416015</c:v>
                </c:pt>
                <c:pt idx="174">
                  <c:v>30.299588488731779</c:v>
                </c:pt>
                <c:pt idx="175">
                  <c:v>78.726226200596088</c:v>
                </c:pt>
                <c:pt idx="176">
                  <c:v>41.636687980135669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66-4E67-B52D-B63C1E8D145D}"/>
            </c:ext>
          </c:extLst>
        </c:ser>
        <c:ser>
          <c:idx val="1"/>
          <c:order val="1"/>
          <c:tx>
            <c:v>Předpověď růstu exportu</c:v>
          </c:tx>
          <c:spPr>
            <a:ln>
              <a:prstDash val="sysDash"/>
            </a:ln>
          </c:spPr>
          <c:marker>
            <c:symbol val="none"/>
          </c:marker>
          <c:cat>
            <c:numRef>
              <c:f>'Původní model (M 1)'!$A$3:$A$184</c:f>
              <c:numCache>
                <c:formatCode>m/d/yyyy</c:formatCode>
                <c:ptCount val="182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  <c:pt idx="157">
                  <c:v>43739</c:v>
                </c:pt>
                <c:pt idx="158">
                  <c:v>43770</c:v>
                </c:pt>
                <c:pt idx="159">
                  <c:v>43800</c:v>
                </c:pt>
                <c:pt idx="160">
                  <c:v>43831</c:v>
                </c:pt>
                <c:pt idx="161">
                  <c:v>43862</c:v>
                </c:pt>
                <c:pt idx="162">
                  <c:v>43891</c:v>
                </c:pt>
                <c:pt idx="163">
                  <c:v>43922</c:v>
                </c:pt>
                <c:pt idx="164">
                  <c:v>43952</c:v>
                </c:pt>
                <c:pt idx="165">
                  <c:v>43983</c:v>
                </c:pt>
                <c:pt idx="166">
                  <c:v>44013</c:v>
                </c:pt>
                <c:pt idx="167">
                  <c:v>44044</c:v>
                </c:pt>
                <c:pt idx="168">
                  <c:v>44075</c:v>
                </c:pt>
                <c:pt idx="169">
                  <c:v>44105</c:v>
                </c:pt>
                <c:pt idx="170">
                  <c:v>44136</c:v>
                </c:pt>
                <c:pt idx="171">
                  <c:v>44166</c:v>
                </c:pt>
                <c:pt idx="172">
                  <c:v>44197</c:v>
                </c:pt>
                <c:pt idx="173">
                  <c:v>44228</c:v>
                </c:pt>
                <c:pt idx="174">
                  <c:v>44256</c:v>
                </c:pt>
                <c:pt idx="175">
                  <c:v>44287</c:v>
                </c:pt>
                <c:pt idx="176">
                  <c:v>44317</c:v>
                </c:pt>
                <c:pt idx="177">
                  <c:v>44348</c:v>
                </c:pt>
                <c:pt idx="178">
                  <c:v>44378</c:v>
                </c:pt>
                <c:pt idx="179">
                  <c:v>44409</c:v>
                </c:pt>
                <c:pt idx="180">
                  <c:v>44440</c:v>
                </c:pt>
                <c:pt idx="181">
                  <c:v>44470</c:v>
                </c:pt>
              </c:numCache>
            </c:numRef>
          </c:cat>
          <c:val>
            <c:numRef>
              <c:f>'Původní model (M 1)'!$C$3:$C$184</c:f>
              <c:numCache>
                <c:formatCode>General</c:formatCode>
                <c:ptCount val="182"/>
                <c:pt idx="176" formatCode="0.00">
                  <c:v>41.636687980135669</c:v>
                </c:pt>
                <c:pt idx="177" formatCode="0.00">
                  <c:v>16.029642396840298</c:v>
                </c:pt>
                <c:pt idx="178" formatCode="0.00">
                  <c:v>15.6443046637848</c:v>
                </c:pt>
                <c:pt idx="179" formatCode="0.00">
                  <c:v>22.434616295957799</c:v>
                </c:pt>
                <c:pt idx="180" formatCode="0.00">
                  <c:v>23.358212855671706</c:v>
                </c:pt>
                <c:pt idx="181" formatCode="0.00">
                  <c:v>16.600259953148687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66-4E67-B52D-B63C1E8D145D}"/>
            </c:ext>
          </c:extLst>
        </c:ser>
        <c:ser>
          <c:idx val="3"/>
          <c:order val="2"/>
          <c:tx>
            <c:v>Předpověď růstu exportu s trhem práce (sezónně očištěno)</c:v>
          </c:tx>
          <c:spPr>
            <a:ln>
              <a:solidFill>
                <a:srgbClr val="4F81BD"/>
              </a:solidFill>
              <a:prstDash val="sysDash"/>
            </a:ln>
          </c:spPr>
          <c:marker>
            <c:symbol val="none"/>
          </c:marker>
          <c:cat>
            <c:numRef>
              <c:f>'Původní model (M 1)'!$A$3:$A$184</c:f>
              <c:numCache>
                <c:formatCode>m/d/yyyy</c:formatCode>
                <c:ptCount val="182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  <c:pt idx="157">
                  <c:v>43739</c:v>
                </c:pt>
                <c:pt idx="158">
                  <c:v>43770</c:v>
                </c:pt>
                <c:pt idx="159">
                  <c:v>43800</c:v>
                </c:pt>
                <c:pt idx="160">
                  <c:v>43831</c:v>
                </c:pt>
                <c:pt idx="161">
                  <c:v>43862</c:v>
                </c:pt>
                <c:pt idx="162">
                  <c:v>43891</c:v>
                </c:pt>
                <c:pt idx="163">
                  <c:v>43922</c:v>
                </c:pt>
                <c:pt idx="164">
                  <c:v>43952</c:v>
                </c:pt>
                <c:pt idx="165">
                  <c:v>43983</c:v>
                </c:pt>
                <c:pt idx="166">
                  <c:v>44013</c:v>
                </c:pt>
                <c:pt idx="167">
                  <c:v>44044</c:v>
                </c:pt>
                <c:pt idx="168">
                  <c:v>44075</c:v>
                </c:pt>
                <c:pt idx="169">
                  <c:v>44105</c:v>
                </c:pt>
                <c:pt idx="170">
                  <c:v>44136</c:v>
                </c:pt>
                <c:pt idx="171">
                  <c:v>44166</c:v>
                </c:pt>
                <c:pt idx="172">
                  <c:v>44197</c:v>
                </c:pt>
                <c:pt idx="173">
                  <c:v>44228</c:v>
                </c:pt>
                <c:pt idx="174">
                  <c:v>44256</c:v>
                </c:pt>
                <c:pt idx="175">
                  <c:v>44287</c:v>
                </c:pt>
                <c:pt idx="176">
                  <c:v>44317</c:v>
                </c:pt>
                <c:pt idx="177">
                  <c:v>44348</c:v>
                </c:pt>
                <c:pt idx="178">
                  <c:v>44378</c:v>
                </c:pt>
                <c:pt idx="179">
                  <c:v>44409</c:v>
                </c:pt>
                <c:pt idx="180">
                  <c:v>44440</c:v>
                </c:pt>
                <c:pt idx="181">
                  <c:v>44470</c:v>
                </c:pt>
              </c:numCache>
            </c:numRef>
          </c:cat>
          <c:val>
            <c:numRef>
              <c:f>'Model s trhem prác a IFO (M 3a)'!$C$3:$C$184</c:f>
              <c:numCache>
                <c:formatCode>General</c:formatCode>
                <c:ptCount val="182"/>
                <c:pt idx="176" formatCode="0.00">
                  <c:v>41.636687980135669</c:v>
                </c:pt>
                <c:pt idx="177" formatCode="0.00">
                  <c:v>12.2785780014429</c:v>
                </c:pt>
                <c:pt idx="178" formatCode="0.00">
                  <c:v>12.5057755611489</c:v>
                </c:pt>
                <c:pt idx="179" formatCode="0.00">
                  <c:v>21.4863078687473</c:v>
                </c:pt>
                <c:pt idx="180" formatCode="0.00">
                  <c:v>18.563734422541053</c:v>
                </c:pt>
                <c:pt idx="181" formatCode="0.00">
                  <c:v>18.80521979303958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66-4E67-B52D-B63C1E8D14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252480"/>
        <c:axId val="55254400"/>
        <c:extLst>
          <c:ext xmlns:c15="http://schemas.microsoft.com/office/drawing/2012/chart" uri="{02D57815-91ED-43cb-92C2-25804820EDAC}">
            <c15:filteredLineSeries>
              <c15:ser>
                <c:idx val="2"/>
                <c:order val="3"/>
                <c:tx>
                  <c:v>IFO</c:v>
                </c:tx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'Původní model (M 1)'!$A$3:$A$184</c15:sqref>
                        </c15:formulaRef>
                      </c:ext>
                    </c:extLst>
                    <c:numCache>
                      <c:formatCode>m/d/yyyy</c:formatCode>
                      <c:ptCount val="182"/>
                      <c:pt idx="0">
                        <c:v>38961</c:v>
                      </c:pt>
                      <c:pt idx="1">
                        <c:v>38991</c:v>
                      </c:pt>
                      <c:pt idx="2">
                        <c:v>39022</c:v>
                      </c:pt>
                      <c:pt idx="3">
                        <c:v>39052</c:v>
                      </c:pt>
                      <c:pt idx="4">
                        <c:v>39083</c:v>
                      </c:pt>
                      <c:pt idx="5">
                        <c:v>39114</c:v>
                      </c:pt>
                      <c:pt idx="6">
                        <c:v>39142</c:v>
                      </c:pt>
                      <c:pt idx="7">
                        <c:v>39173</c:v>
                      </c:pt>
                      <c:pt idx="8">
                        <c:v>39203</c:v>
                      </c:pt>
                      <c:pt idx="9">
                        <c:v>39234</c:v>
                      </c:pt>
                      <c:pt idx="10">
                        <c:v>39264</c:v>
                      </c:pt>
                      <c:pt idx="11">
                        <c:v>39295</c:v>
                      </c:pt>
                      <c:pt idx="12">
                        <c:v>39326</c:v>
                      </c:pt>
                      <c:pt idx="13">
                        <c:v>39356</c:v>
                      </c:pt>
                      <c:pt idx="14">
                        <c:v>39387</c:v>
                      </c:pt>
                      <c:pt idx="15">
                        <c:v>39417</c:v>
                      </c:pt>
                      <c:pt idx="16">
                        <c:v>39448</c:v>
                      </c:pt>
                      <c:pt idx="17">
                        <c:v>39479</c:v>
                      </c:pt>
                      <c:pt idx="18">
                        <c:v>39508</c:v>
                      </c:pt>
                      <c:pt idx="19">
                        <c:v>39539</c:v>
                      </c:pt>
                      <c:pt idx="20">
                        <c:v>39569</c:v>
                      </c:pt>
                      <c:pt idx="21">
                        <c:v>39600</c:v>
                      </c:pt>
                      <c:pt idx="22">
                        <c:v>39630</c:v>
                      </c:pt>
                      <c:pt idx="23">
                        <c:v>39661</c:v>
                      </c:pt>
                      <c:pt idx="24">
                        <c:v>39692</c:v>
                      </c:pt>
                      <c:pt idx="25">
                        <c:v>39722</c:v>
                      </c:pt>
                      <c:pt idx="26">
                        <c:v>39753</c:v>
                      </c:pt>
                      <c:pt idx="27">
                        <c:v>39783</c:v>
                      </c:pt>
                      <c:pt idx="28">
                        <c:v>39814</c:v>
                      </c:pt>
                      <c:pt idx="29">
                        <c:v>39845</c:v>
                      </c:pt>
                      <c:pt idx="30">
                        <c:v>39873</c:v>
                      </c:pt>
                      <c:pt idx="31">
                        <c:v>39904</c:v>
                      </c:pt>
                      <c:pt idx="32">
                        <c:v>39934</c:v>
                      </c:pt>
                      <c:pt idx="33">
                        <c:v>39965</c:v>
                      </c:pt>
                      <c:pt idx="34">
                        <c:v>39995</c:v>
                      </c:pt>
                      <c:pt idx="35">
                        <c:v>40026</c:v>
                      </c:pt>
                      <c:pt idx="36">
                        <c:v>40057</c:v>
                      </c:pt>
                      <c:pt idx="37">
                        <c:v>40087</c:v>
                      </c:pt>
                      <c:pt idx="38">
                        <c:v>40118</c:v>
                      </c:pt>
                      <c:pt idx="39">
                        <c:v>40148</c:v>
                      </c:pt>
                      <c:pt idx="40">
                        <c:v>40179</c:v>
                      </c:pt>
                      <c:pt idx="41">
                        <c:v>40210</c:v>
                      </c:pt>
                      <c:pt idx="42">
                        <c:v>40238</c:v>
                      </c:pt>
                      <c:pt idx="43">
                        <c:v>40269</c:v>
                      </c:pt>
                      <c:pt idx="44">
                        <c:v>40299</c:v>
                      </c:pt>
                      <c:pt idx="45">
                        <c:v>40330</c:v>
                      </c:pt>
                      <c:pt idx="46">
                        <c:v>40360</c:v>
                      </c:pt>
                      <c:pt idx="47">
                        <c:v>40391</c:v>
                      </c:pt>
                      <c:pt idx="48">
                        <c:v>40422</c:v>
                      </c:pt>
                      <c:pt idx="49">
                        <c:v>40452</c:v>
                      </c:pt>
                      <c:pt idx="50">
                        <c:v>40483</c:v>
                      </c:pt>
                      <c:pt idx="51">
                        <c:v>40513</c:v>
                      </c:pt>
                      <c:pt idx="52">
                        <c:v>40544</c:v>
                      </c:pt>
                      <c:pt idx="53">
                        <c:v>40575</c:v>
                      </c:pt>
                      <c:pt idx="54">
                        <c:v>40603</c:v>
                      </c:pt>
                      <c:pt idx="55">
                        <c:v>40634</c:v>
                      </c:pt>
                      <c:pt idx="56">
                        <c:v>40664</c:v>
                      </c:pt>
                      <c:pt idx="57">
                        <c:v>40695</c:v>
                      </c:pt>
                      <c:pt idx="58">
                        <c:v>40725</c:v>
                      </c:pt>
                      <c:pt idx="59">
                        <c:v>40756</c:v>
                      </c:pt>
                      <c:pt idx="60">
                        <c:v>40787</c:v>
                      </c:pt>
                      <c:pt idx="61">
                        <c:v>40817</c:v>
                      </c:pt>
                      <c:pt idx="62">
                        <c:v>40848</c:v>
                      </c:pt>
                      <c:pt idx="63">
                        <c:v>40878</c:v>
                      </c:pt>
                      <c:pt idx="64">
                        <c:v>40909</c:v>
                      </c:pt>
                      <c:pt idx="65">
                        <c:v>40940</c:v>
                      </c:pt>
                      <c:pt idx="66">
                        <c:v>40969</c:v>
                      </c:pt>
                      <c:pt idx="67">
                        <c:v>41000</c:v>
                      </c:pt>
                      <c:pt idx="68">
                        <c:v>41030</c:v>
                      </c:pt>
                      <c:pt idx="69">
                        <c:v>41061</c:v>
                      </c:pt>
                      <c:pt idx="70">
                        <c:v>41091</c:v>
                      </c:pt>
                      <c:pt idx="71">
                        <c:v>41122</c:v>
                      </c:pt>
                      <c:pt idx="72">
                        <c:v>41153</c:v>
                      </c:pt>
                      <c:pt idx="73">
                        <c:v>41183</c:v>
                      </c:pt>
                      <c:pt idx="74">
                        <c:v>41214</c:v>
                      </c:pt>
                      <c:pt idx="75">
                        <c:v>41244</c:v>
                      </c:pt>
                      <c:pt idx="76">
                        <c:v>41275</c:v>
                      </c:pt>
                      <c:pt idx="77">
                        <c:v>41306</c:v>
                      </c:pt>
                      <c:pt idx="78">
                        <c:v>41334</c:v>
                      </c:pt>
                      <c:pt idx="79">
                        <c:v>41365</c:v>
                      </c:pt>
                      <c:pt idx="80">
                        <c:v>41395</c:v>
                      </c:pt>
                      <c:pt idx="81">
                        <c:v>41426</c:v>
                      </c:pt>
                      <c:pt idx="82">
                        <c:v>41456</c:v>
                      </c:pt>
                      <c:pt idx="83">
                        <c:v>41487</c:v>
                      </c:pt>
                      <c:pt idx="84">
                        <c:v>41518</c:v>
                      </c:pt>
                      <c:pt idx="85">
                        <c:v>41548</c:v>
                      </c:pt>
                      <c:pt idx="86">
                        <c:v>41579</c:v>
                      </c:pt>
                      <c:pt idx="87">
                        <c:v>41609</c:v>
                      </c:pt>
                      <c:pt idx="88">
                        <c:v>41640</c:v>
                      </c:pt>
                      <c:pt idx="89">
                        <c:v>41671</c:v>
                      </c:pt>
                      <c:pt idx="90">
                        <c:v>41699</c:v>
                      </c:pt>
                      <c:pt idx="91">
                        <c:v>41730</c:v>
                      </c:pt>
                      <c:pt idx="92">
                        <c:v>41760</c:v>
                      </c:pt>
                      <c:pt idx="93">
                        <c:v>41791</c:v>
                      </c:pt>
                      <c:pt idx="94">
                        <c:v>41821</c:v>
                      </c:pt>
                      <c:pt idx="95">
                        <c:v>41852</c:v>
                      </c:pt>
                      <c:pt idx="96">
                        <c:v>41883</c:v>
                      </c:pt>
                      <c:pt idx="97">
                        <c:v>41913</c:v>
                      </c:pt>
                      <c:pt idx="98">
                        <c:v>41944</c:v>
                      </c:pt>
                      <c:pt idx="99">
                        <c:v>41974</c:v>
                      </c:pt>
                      <c:pt idx="100">
                        <c:v>42005</c:v>
                      </c:pt>
                      <c:pt idx="101">
                        <c:v>42036</c:v>
                      </c:pt>
                      <c:pt idx="102">
                        <c:v>42064</c:v>
                      </c:pt>
                      <c:pt idx="103">
                        <c:v>42095</c:v>
                      </c:pt>
                      <c:pt idx="104">
                        <c:v>42125</c:v>
                      </c:pt>
                      <c:pt idx="105">
                        <c:v>42156</c:v>
                      </c:pt>
                      <c:pt idx="106">
                        <c:v>42186</c:v>
                      </c:pt>
                      <c:pt idx="107">
                        <c:v>42217</c:v>
                      </c:pt>
                      <c:pt idx="108">
                        <c:v>42248</c:v>
                      </c:pt>
                      <c:pt idx="109">
                        <c:v>42278</c:v>
                      </c:pt>
                      <c:pt idx="110">
                        <c:v>42309</c:v>
                      </c:pt>
                      <c:pt idx="111">
                        <c:v>42339</c:v>
                      </c:pt>
                      <c:pt idx="112">
                        <c:v>42370</c:v>
                      </c:pt>
                      <c:pt idx="113">
                        <c:v>42401</c:v>
                      </c:pt>
                      <c:pt idx="114">
                        <c:v>42430</c:v>
                      </c:pt>
                      <c:pt idx="115">
                        <c:v>42461</c:v>
                      </c:pt>
                      <c:pt idx="116">
                        <c:v>42491</c:v>
                      </c:pt>
                      <c:pt idx="117">
                        <c:v>42522</c:v>
                      </c:pt>
                      <c:pt idx="118">
                        <c:v>42552</c:v>
                      </c:pt>
                      <c:pt idx="119">
                        <c:v>42583</c:v>
                      </c:pt>
                      <c:pt idx="120">
                        <c:v>42614</c:v>
                      </c:pt>
                      <c:pt idx="121">
                        <c:v>42644</c:v>
                      </c:pt>
                      <c:pt idx="122">
                        <c:v>42675</c:v>
                      </c:pt>
                      <c:pt idx="123">
                        <c:v>42705</c:v>
                      </c:pt>
                      <c:pt idx="124">
                        <c:v>42736</c:v>
                      </c:pt>
                      <c:pt idx="125">
                        <c:v>42767</c:v>
                      </c:pt>
                      <c:pt idx="126">
                        <c:v>42795</c:v>
                      </c:pt>
                      <c:pt idx="127">
                        <c:v>42826</c:v>
                      </c:pt>
                      <c:pt idx="128">
                        <c:v>42856</c:v>
                      </c:pt>
                      <c:pt idx="129">
                        <c:v>42887</c:v>
                      </c:pt>
                      <c:pt idx="130">
                        <c:v>42917</c:v>
                      </c:pt>
                      <c:pt idx="131">
                        <c:v>42948</c:v>
                      </c:pt>
                      <c:pt idx="132">
                        <c:v>42979</c:v>
                      </c:pt>
                      <c:pt idx="133">
                        <c:v>43009</c:v>
                      </c:pt>
                      <c:pt idx="134">
                        <c:v>43040</c:v>
                      </c:pt>
                      <c:pt idx="135">
                        <c:v>43070</c:v>
                      </c:pt>
                      <c:pt idx="136">
                        <c:v>43101</c:v>
                      </c:pt>
                      <c:pt idx="137">
                        <c:v>43132</c:v>
                      </c:pt>
                      <c:pt idx="138">
                        <c:v>43160</c:v>
                      </c:pt>
                      <c:pt idx="139">
                        <c:v>43191</c:v>
                      </c:pt>
                      <c:pt idx="140">
                        <c:v>43221</c:v>
                      </c:pt>
                      <c:pt idx="141">
                        <c:v>43252</c:v>
                      </c:pt>
                      <c:pt idx="142">
                        <c:v>43282</c:v>
                      </c:pt>
                      <c:pt idx="143">
                        <c:v>43313</c:v>
                      </c:pt>
                      <c:pt idx="144">
                        <c:v>43344</c:v>
                      </c:pt>
                      <c:pt idx="145">
                        <c:v>43374</c:v>
                      </c:pt>
                      <c:pt idx="146">
                        <c:v>43405</c:v>
                      </c:pt>
                      <c:pt idx="147">
                        <c:v>43435</c:v>
                      </c:pt>
                      <c:pt idx="148">
                        <c:v>43466</c:v>
                      </c:pt>
                      <c:pt idx="149">
                        <c:v>43497</c:v>
                      </c:pt>
                      <c:pt idx="150">
                        <c:v>43525</c:v>
                      </c:pt>
                      <c:pt idx="151">
                        <c:v>43556</c:v>
                      </c:pt>
                      <c:pt idx="152">
                        <c:v>43586</c:v>
                      </c:pt>
                      <c:pt idx="153">
                        <c:v>43617</c:v>
                      </c:pt>
                      <c:pt idx="154">
                        <c:v>43647</c:v>
                      </c:pt>
                      <c:pt idx="155">
                        <c:v>43678</c:v>
                      </c:pt>
                      <c:pt idx="156">
                        <c:v>43709</c:v>
                      </c:pt>
                      <c:pt idx="157">
                        <c:v>43739</c:v>
                      </c:pt>
                      <c:pt idx="158">
                        <c:v>43770</c:v>
                      </c:pt>
                      <c:pt idx="159">
                        <c:v>43800</c:v>
                      </c:pt>
                      <c:pt idx="160">
                        <c:v>43831</c:v>
                      </c:pt>
                      <c:pt idx="161">
                        <c:v>43862</c:v>
                      </c:pt>
                      <c:pt idx="162">
                        <c:v>43891</c:v>
                      </c:pt>
                      <c:pt idx="163">
                        <c:v>43922</c:v>
                      </c:pt>
                      <c:pt idx="164">
                        <c:v>43952</c:v>
                      </c:pt>
                      <c:pt idx="165">
                        <c:v>43983</c:v>
                      </c:pt>
                      <c:pt idx="166">
                        <c:v>44013</c:v>
                      </c:pt>
                      <c:pt idx="167">
                        <c:v>44044</c:v>
                      </c:pt>
                      <c:pt idx="168">
                        <c:v>44075</c:v>
                      </c:pt>
                      <c:pt idx="169">
                        <c:v>44105</c:v>
                      </c:pt>
                      <c:pt idx="170">
                        <c:v>44136</c:v>
                      </c:pt>
                      <c:pt idx="171">
                        <c:v>44166</c:v>
                      </c:pt>
                      <c:pt idx="172">
                        <c:v>44197</c:v>
                      </c:pt>
                      <c:pt idx="173">
                        <c:v>44228</c:v>
                      </c:pt>
                      <c:pt idx="174">
                        <c:v>44256</c:v>
                      </c:pt>
                      <c:pt idx="175">
                        <c:v>44287</c:v>
                      </c:pt>
                      <c:pt idx="176">
                        <c:v>44317</c:v>
                      </c:pt>
                      <c:pt idx="177">
                        <c:v>44348</c:v>
                      </c:pt>
                      <c:pt idx="178">
                        <c:v>44378</c:v>
                      </c:pt>
                      <c:pt idx="179">
                        <c:v>44409</c:v>
                      </c:pt>
                      <c:pt idx="180">
                        <c:v>44440</c:v>
                      </c:pt>
                      <c:pt idx="181">
                        <c:v>44470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'Model s neoč. nez. a IFO (M 3b)'!$C$3:$C$150</c15:sqref>
                        </c15:formulaRef>
                      </c:ext>
                    </c:extLst>
                    <c:numCache>
                      <c:formatCode>General</c:formatCode>
                      <c:ptCount val="148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6166-4E67-B52D-B63C1E8D145D}"/>
                  </c:ext>
                </c:extLst>
              </c15:ser>
            </c15:filteredLineSeries>
          </c:ext>
        </c:extLst>
      </c:lineChart>
      <c:dateAx>
        <c:axId val="55252480"/>
        <c:scaling>
          <c:orientation val="minMax"/>
          <c:max val="44470"/>
          <c:min val="41913"/>
        </c:scaling>
        <c:delete val="0"/>
        <c:axPos val="b"/>
        <c:majorGridlines/>
        <c:numFmt formatCode="mm\/yy" sourceLinked="0"/>
        <c:majorTickMark val="none"/>
        <c:minorTickMark val="none"/>
        <c:tickLblPos val="low"/>
        <c:txPr>
          <a:bodyPr/>
          <a:lstStyle/>
          <a:p>
            <a:pPr>
              <a:defRPr sz="1000"/>
            </a:pPr>
            <a:endParaRPr lang="cs-CZ"/>
          </a:p>
        </c:txPr>
        <c:crossAx val="55254400"/>
        <c:crosses val="autoZero"/>
        <c:auto val="1"/>
        <c:lblOffset val="100"/>
        <c:baseTimeUnit val="months"/>
        <c:majorUnit val="3"/>
        <c:majorTimeUnit val="months"/>
      </c:dateAx>
      <c:valAx>
        <c:axId val="5525440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1" i="0" baseline="0">
                    <a:effectLst/>
                  </a:rPr>
                  <a:t>meziroční změna v %</a:t>
                </a:r>
                <a:endParaRPr lang="cs-CZ" sz="1000">
                  <a:effectLst/>
                </a:endParaRPr>
              </a:p>
            </c:rich>
          </c:tx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552524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4779516183819045"/>
          <c:y val="0.82533634521582722"/>
          <c:w val="0.63387176500344233"/>
          <c:h val="0.13795927630324356"/>
        </c:manualLayout>
      </c:layout>
      <c:overlay val="0"/>
    </c:legend>
    <c:plotVisOnly val="0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324243854616747E-2"/>
          <c:y val="8.1345924958835844E-2"/>
          <c:w val="0.93888888888888888"/>
          <c:h val="0.65829013550676108"/>
        </c:manualLayout>
      </c:layout>
      <c:lineChart>
        <c:grouping val="standard"/>
        <c:varyColors val="0"/>
        <c:ser>
          <c:idx val="0"/>
          <c:order val="0"/>
          <c:tx>
            <c:strRef>
              <c:f>historie!$C$26</c:f>
              <c:strCache>
                <c:ptCount val="1"/>
                <c:pt idx="0">
                  <c:v>Výhled +3M (průměr)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0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  <c:extLst>
              <c:ext xmlns:c16="http://schemas.microsoft.com/office/drawing/2014/chart" uri="{C3380CC4-5D6E-409C-BE32-E72D297353CC}">
                <c16:uniqueId val="{00000001-9491-48CF-B960-1D951D1F6B03}"/>
              </c:ext>
            </c:extLst>
          </c:dPt>
          <c:dLbls>
            <c:dLbl>
              <c:idx val="0"/>
              <c:layout>
                <c:manualLayout>
                  <c:x val="-1.7489175745415468E-2"/>
                  <c:y val="-4.37153005832589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91-48CF-B960-1D951D1F6B03}"/>
                </c:ext>
              </c:extLst>
            </c:dLbl>
            <c:dLbl>
              <c:idx val="1"/>
              <c:layout>
                <c:manualLayout>
                  <c:x val="-3.4258211611079177E-2"/>
                  <c:y val="-6.29842664218030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91-48CF-B960-1D951D1F6B03}"/>
                </c:ext>
              </c:extLst>
            </c:dLbl>
            <c:dLbl>
              <c:idx val="2"/>
              <c:layout>
                <c:manualLayout>
                  <c:x val="-4.0546203118253278E-2"/>
                  <c:y val="8.0140766312964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91-48CF-B960-1D951D1F6B03}"/>
                </c:ext>
              </c:extLst>
            </c:dLbl>
            <c:dLbl>
              <c:idx val="3"/>
              <c:layout>
                <c:manualLayout>
                  <c:x val="-3.0065071818043895E-2"/>
                  <c:y val="-5.38932114047053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91-48CF-B960-1D951D1F6B03}"/>
                </c:ext>
              </c:extLst>
            </c:dLbl>
            <c:dLbl>
              <c:idx val="4"/>
              <c:layout>
                <c:manualLayout>
                  <c:x val="-2.7968483825153805E-2"/>
                  <c:y val="-7.1716572076547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91-48CF-B960-1D951D1F6B03}"/>
                </c:ext>
              </c:extLst>
            </c:dLbl>
            <c:dLbl>
              <c:idx val="5"/>
              <c:layout>
                <c:manualLayout>
                  <c:x val="-4.8934363754054709E-2"/>
                  <c:y val="-5.3893211404705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491-48CF-B960-1D951D1F6B03}"/>
                </c:ext>
              </c:extLst>
            </c:dLbl>
            <c:dLbl>
              <c:idx val="6"/>
              <c:layout>
                <c:manualLayout>
                  <c:x val="-3.8026518078883173E-2"/>
                  <c:y val="8.68278927770980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491-48CF-B960-1D951D1F6B03}"/>
                </c:ext>
              </c:extLst>
            </c:dLbl>
            <c:dLbl>
              <c:idx val="7"/>
              <c:layout>
                <c:manualLayout>
                  <c:x val="-3.0065043825512134E-2"/>
                  <c:y val="-0.1423263800902375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491-48CF-B960-1D951D1F6B03}"/>
                </c:ext>
              </c:extLst>
            </c:dLbl>
            <c:dLbl>
              <c:idx val="8"/>
              <c:layout>
                <c:manualLayout>
                  <c:x val="-4.7806469179127668E-2"/>
                  <c:y val="-5.92789177802542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9491-48CF-B960-1D951D1F6B03}"/>
                </c:ext>
              </c:extLst>
            </c:dLbl>
            <c:dLbl>
              <c:idx val="9"/>
              <c:layout>
                <c:manualLayout>
                  <c:x val="-4.2644599775384442E-2"/>
                  <c:y val="-4.4981531068784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491-48CF-B960-1D951D1F6B03}"/>
                </c:ext>
              </c:extLst>
            </c:dLbl>
            <c:dLbl>
              <c:idx val="11"/>
              <c:layout>
                <c:manualLayout>
                  <c:x val="-2.3133903133903132E-2"/>
                  <c:y val="-7.8016928536388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491-48CF-B960-1D951D1F6B03}"/>
                </c:ext>
              </c:extLst>
            </c:dLbl>
            <c:dLbl>
              <c:idx val="12"/>
              <c:layout>
                <c:manualLayout>
                  <c:x val="-1.0333188468781689E-2"/>
                  <c:y val="-7.3298898684101055E-2"/>
                </c:manualLayout>
              </c:layout>
              <c:numFmt formatCode="#,##0.0" sourceLinked="0"/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 sz="1600" b="1">
                      <a:solidFill>
                        <a:schemeClr val="accent3">
                          <a:lumMod val="75000"/>
                        </a:schemeClr>
                      </a:solidFill>
                    </a:defRPr>
                  </a:pPr>
                  <a:endParaRPr lang="cs-CZ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491-48CF-B960-1D951D1F6B03}"/>
                </c:ext>
              </c:extLst>
            </c:dLbl>
            <c:numFmt formatCode="#,##0.0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cs-CZ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historie!$A$11:$A$24</c:f>
              <c:strCache>
                <c:ptCount val="13"/>
                <c:pt idx="0">
                  <c:v>Q2/2018</c:v>
                </c:pt>
                <c:pt idx="1">
                  <c:v>Q3/2018</c:v>
                </c:pt>
                <c:pt idx="2">
                  <c:v>Q4/2018</c:v>
                </c:pt>
                <c:pt idx="3">
                  <c:v>Q1/2019</c:v>
                </c:pt>
                <c:pt idx="4">
                  <c:v>Q2/2019</c:v>
                </c:pt>
                <c:pt idx="5">
                  <c:v>Q3/2019</c:v>
                </c:pt>
                <c:pt idx="6">
                  <c:v>Q4/2019</c:v>
                </c:pt>
                <c:pt idx="7">
                  <c:v>Q1/2020</c:v>
                </c:pt>
                <c:pt idx="8">
                  <c:v>Q2/2020</c:v>
                </c:pt>
                <c:pt idx="9">
                  <c:v>Q3/2020</c:v>
                </c:pt>
                <c:pt idx="10">
                  <c:v>Q4/2020</c:v>
                </c:pt>
                <c:pt idx="11">
                  <c:v>Q1/2021</c:v>
                </c:pt>
                <c:pt idx="12">
                  <c:v>Q2/2021</c:v>
                </c:pt>
              </c:strCache>
              <c:extLst/>
            </c:strRef>
          </c:cat>
          <c:val>
            <c:numRef>
              <c:f>historie!$E$11:$E$24</c:f>
              <c:numCache>
                <c:formatCode>0.00</c:formatCode>
                <c:ptCount val="13"/>
                <c:pt idx="0">
                  <c:v>54.026315789473685</c:v>
                </c:pt>
                <c:pt idx="1">
                  <c:v>54</c:v>
                </c:pt>
                <c:pt idx="2">
                  <c:v>49.777777777777779</c:v>
                </c:pt>
                <c:pt idx="3">
                  <c:v>52.952380952380949</c:v>
                </c:pt>
                <c:pt idx="4">
                  <c:v>49.743589743589745</c:v>
                </c:pt>
                <c:pt idx="5">
                  <c:v>49.081081081081081</c:v>
                </c:pt>
                <c:pt idx="6">
                  <c:v>50.342857142857142</c:v>
                </c:pt>
                <c:pt idx="7">
                  <c:v>40.658536585365852</c:v>
                </c:pt>
                <c:pt idx="8">
                  <c:v>49.465116279069768</c:v>
                </c:pt>
                <c:pt idx="9">
                  <c:v>53.520833333333336</c:v>
                </c:pt>
                <c:pt idx="10">
                  <c:v>49.135135135135137</c:v>
                </c:pt>
                <c:pt idx="11">
                  <c:v>58.095238095238095</c:v>
                </c:pt>
                <c:pt idx="12">
                  <c:v>58.357142857142854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B-9491-48CF-B960-1D951D1F6B03}"/>
            </c:ext>
          </c:extLst>
        </c:ser>
        <c:ser>
          <c:idx val="1"/>
          <c:order val="1"/>
          <c:tx>
            <c:strRef>
              <c:f>historie!$J$3</c:f>
              <c:strCache>
                <c:ptCount val="1"/>
                <c:pt idx="0">
                  <c:v>Současná situace (průměr)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303560641819985E-2"/>
                  <c:y val="4.36864059852422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491-48CF-B960-1D951D1F6B03}"/>
                </c:ext>
              </c:extLst>
            </c:dLbl>
            <c:dLbl>
              <c:idx val="1"/>
              <c:layout>
                <c:manualLayout>
                  <c:x val="-4.6795844001306819E-2"/>
                  <c:y val="4.22525921060757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491-48CF-B960-1D951D1F6B03}"/>
                </c:ext>
              </c:extLst>
            </c:dLbl>
            <c:dLbl>
              <c:idx val="3"/>
              <c:layout>
                <c:manualLayout>
                  <c:x val="-3.8409492029746535E-2"/>
                  <c:y val="3.77967519381150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491-48CF-B960-1D951D1F6B03}"/>
                </c:ext>
              </c:extLst>
            </c:dLbl>
            <c:dLbl>
              <c:idx val="4"/>
              <c:layout>
                <c:manualLayout>
                  <c:x val="-3.8409492029746459E-2"/>
                  <c:y val="6.00759527779181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491-48CF-B960-1D951D1F6B03}"/>
                </c:ext>
              </c:extLst>
            </c:dLbl>
            <c:dLbl>
              <c:idx val="5"/>
              <c:layout>
                <c:manualLayout>
                  <c:x val="-3.224024058925018E-2"/>
                  <c:y val="4.35405755121058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491-48CF-B960-1D951D1F6B03}"/>
                </c:ext>
              </c:extLst>
            </c:dLbl>
            <c:dLbl>
              <c:idx val="7"/>
              <c:layout>
                <c:manualLayout>
                  <c:x val="-3.6420209721531767E-2"/>
                  <c:y val="4.35405755121058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491-48CF-B960-1D951D1F6B03}"/>
                </c:ext>
              </c:extLst>
            </c:dLbl>
            <c:dLbl>
              <c:idx val="8"/>
              <c:layout>
                <c:manualLayout>
                  <c:x val="-1.5347024107955461E-2"/>
                  <c:y val="2.44292314342332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491-48CF-B960-1D951D1F6B03}"/>
                </c:ext>
              </c:extLst>
            </c:dLbl>
            <c:dLbl>
              <c:idx val="9"/>
              <c:layout>
                <c:manualLayout>
                  <c:x val="-2.7926552065296005E-2"/>
                  <c:y val="6.45317929458787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491-48CF-B960-1D951D1F6B03}"/>
                </c:ext>
              </c:extLst>
            </c:dLbl>
            <c:dLbl>
              <c:idx val="10"/>
              <c:layout>
                <c:manualLayout>
                  <c:x val="-3.6312904036856365E-2"/>
                  <c:y val="-3.79525309172154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9491-48CF-B960-1D951D1F6B03}"/>
                </c:ext>
              </c:extLst>
            </c:dLbl>
            <c:dLbl>
              <c:idx val="11"/>
              <c:layout>
                <c:manualLayout>
                  <c:x val="-1.6886972258052097E-2"/>
                  <c:y val="5.75417423161471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9491-48CF-B960-1D951D1F6B03}"/>
                </c:ext>
              </c:extLst>
            </c:dLbl>
            <c:dLbl>
              <c:idx val="12"/>
              <c:layout>
                <c:manualLayout>
                  <c:x val="-9.4990937868707735E-3"/>
                  <c:y val="8.2348414184046745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 b="1">
                      <a:solidFill>
                        <a:srgbClr val="FFC000"/>
                      </a:solidFill>
                    </a:defRPr>
                  </a:pPr>
                  <a:endParaRPr lang="cs-CZ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9491-48CF-B960-1D951D1F6B0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rgbClr val="FFC000"/>
                    </a:solidFill>
                  </a:defRPr>
                </a:pPr>
                <a:endParaRPr lang="cs-CZ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historie!$A$11:$A$24</c:f>
              <c:strCache>
                <c:ptCount val="13"/>
                <c:pt idx="0">
                  <c:v>Q2/2018</c:v>
                </c:pt>
                <c:pt idx="1">
                  <c:v>Q3/2018</c:v>
                </c:pt>
                <c:pt idx="2">
                  <c:v>Q4/2018</c:v>
                </c:pt>
                <c:pt idx="3">
                  <c:v>Q1/2019</c:v>
                </c:pt>
                <c:pt idx="4">
                  <c:v>Q2/2019</c:v>
                </c:pt>
                <c:pt idx="5">
                  <c:v>Q3/2019</c:v>
                </c:pt>
                <c:pt idx="6">
                  <c:v>Q4/2019</c:v>
                </c:pt>
                <c:pt idx="7">
                  <c:v>Q1/2020</c:v>
                </c:pt>
                <c:pt idx="8">
                  <c:v>Q2/2020</c:v>
                </c:pt>
                <c:pt idx="9">
                  <c:v>Q3/2020</c:v>
                </c:pt>
                <c:pt idx="10">
                  <c:v>Q4/2020</c:v>
                </c:pt>
                <c:pt idx="11">
                  <c:v>Q1/2021</c:v>
                </c:pt>
                <c:pt idx="12">
                  <c:v>Q2/2021</c:v>
                </c:pt>
              </c:strCache>
              <c:extLst/>
            </c:strRef>
          </c:cat>
          <c:val>
            <c:numRef>
              <c:f>historie!$C$11:$C$24</c:f>
              <c:numCache>
                <c:formatCode>0.00</c:formatCode>
                <c:ptCount val="13"/>
                <c:pt idx="0">
                  <c:v>52.44736842105263</c:v>
                </c:pt>
                <c:pt idx="1">
                  <c:v>50.877551020408163</c:v>
                </c:pt>
                <c:pt idx="2">
                  <c:v>54.75</c:v>
                </c:pt>
                <c:pt idx="3">
                  <c:v>51.142857142857146</c:v>
                </c:pt>
                <c:pt idx="4">
                  <c:v>49.871794871794869</c:v>
                </c:pt>
                <c:pt idx="5">
                  <c:v>47.351351351351354</c:v>
                </c:pt>
                <c:pt idx="6">
                  <c:v>51.857142857142854</c:v>
                </c:pt>
                <c:pt idx="7">
                  <c:v>39.073170731707314</c:v>
                </c:pt>
                <c:pt idx="8">
                  <c:v>42.046511627906973</c:v>
                </c:pt>
                <c:pt idx="9">
                  <c:v>52.583333333333336</c:v>
                </c:pt>
                <c:pt idx="10">
                  <c:v>57.162162162162161</c:v>
                </c:pt>
                <c:pt idx="11">
                  <c:v>51.952380952380949</c:v>
                </c:pt>
                <c:pt idx="12">
                  <c:v>51.821428571428569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17-9491-48CF-B960-1D951D1F6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71840"/>
        <c:axId val="173173376"/>
      </c:lineChart>
      <c:catAx>
        <c:axId val="17317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 sz="1100"/>
            </a:pPr>
            <a:endParaRPr lang="cs-CZ"/>
          </a:p>
        </c:txPr>
        <c:crossAx val="17317337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73173376"/>
        <c:scaling>
          <c:orientation val="minMax"/>
          <c:min val="35"/>
        </c:scaling>
        <c:delete val="0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crossAx val="173171840"/>
        <c:crosses val="autoZero"/>
        <c:crossBetween val="between"/>
        <c:majorUnit val="5"/>
      </c:valAx>
    </c:plotArea>
    <c:legend>
      <c:legendPos val="b"/>
      <c:layout>
        <c:manualLayout>
          <c:xMode val="edge"/>
          <c:yMode val="edge"/>
          <c:x val="7.6657699037620319E-2"/>
          <c:y val="0.8398076402445106"/>
          <c:w val="0.89875546806649165"/>
          <c:h val="0.14537039939584789"/>
        </c:manualLayout>
      </c:layout>
      <c:overlay val="0"/>
      <c:txPr>
        <a:bodyPr/>
        <a:lstStyle/>
        <a:p>
          <a:pPr>
            <a:defRPr sz="1400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050">
          <a:solidFill>
            <a:schemeClr val="accent3">
              <a:lumMod val="50000"/>
            </a:schemeClr>
          </a:solidFill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01C43E83-CE4B-4660-8631-0654C7339C26}" type="datetimeFigureOut">
              <a:rPr lang="en-US" smtClean="0"/>
              <a:t>7/14/2021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52823D16-DBED-445A-AD8F-3AF01E63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F3E8078F-9A6C-4213-B0AF-7C4FD611FCD4}" type="datetimeFigureOut">
              <a:rPr lang="de-DE" smtClean="0"/>
              <a:t>14.07.2021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4538"/>
            <a:ext cx="52673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0" tIns="46136" rIns="92270" bIns="4613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270" tIns="46136" rIns="92270" bIns="4613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4F21D172-57C7-4E47-972B-9A6AD89F10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4538"/>
            <a:ext cx="5267325" cy="3724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25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9224855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5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5"/>
          <a:stretch/>
        </p:blipFill>
        <p:spPr>
          <a:xfrm>
            <a:off x="-5309" y="0"/>
            <a:ext cx="10698709" cy="7561264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764425" y="4603443"/>
            <a:ext cx="9159240" cy="69249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 r:embed="rId7">
                    <a:extLst>
                      <a:ext uri="{28A0092B-C50C-407E-A947-70E740481C1C}">
                        <a14:useLocalDpi val="0"/>
                      </a:ext>
                    </a:extLst>
                  </a:blip>
                  <a:srcRect/>
                  <a:stretch>
                    <a:fillRect/>
                  </a:stretch>
                </a:blipFill>
              </a14:hiddenFill>
            </a:ext>
          </a:extLst>
        </p:spPr>
        <p:txBody>
          <a:bodyPr wrap="square" lIns="0" tIns="0" rIns="0" bIns="0" anchor="b" anchorCtr="0">
            <a:spAutoFit/>
          </a:bodyPr>
          <a:lstStyle>
            <a:lvl1pPr>
              <a:spcBef>
                <a:spcPts val="0"/>
              </a:spcBef>
              <a:defRPr sz="4500" b="1"/>
            </a:lvl1pPr>
            <a:lvl2pPr>
              <a:spcBef>
                <a:spcPts val="0"/>
              </a:spcBef>
              <a:defRPr sz="3000" b="1"/>
            </a:lvl2pPr>
            <a:lvl3pPr marL="0" indent="0" algn="l">
              <a:spcBef>
                <a:spcPts val="0"/>
              </a:spcBef>
              <a:buNone/>
              <a:defRPr sz="3000" b="1"/>
            </a:lvl3pPr>
            <a:lvl4pPr marL="0" indent="0">
              <a:spcBef>
                <a:spcPts val="0"/>
              </a:spcBef>
              <a:buNone/>
              <a:defRPr sz="3000" b="1"/>
            </a:lvl4pPr>
            <a:lvl5pPr marL="0" indent="0">
              <a:spcBef>
                <a:spcPts val="0"/>
              </a:spcBef>
              <a:buNone/>
              <a:defRPr sz="3000" b="1"/>
            </a:lvl5pPr>
            <a:lvl6pPr marL="0" indent="0">
              <a:spcBef>
                <a:spcPts val="0"/>
              </a:spcBef>
              <a:buNone/>
              <a:defRPr sz="3000" b="1">
                <a:latin typeface="Century Gothic" pitchFamily="34" charset="0"/>
              </a:defRPr>
            </a:lvl6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umsplatzhalt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D607-6B7C-49A6-87F4-0A7E813A5AB3}" type="datetime1">
              <a:rPr lang="en-GB" noProof="0" smtClean="0"/>
              <a:t>14/07/2021</a:t>
            </a:fld>
            <a:endParaRPr lang="en-US" noProof="0"/>
          </a:p>
        </p:txBody>
      </p:sp>
      <p:sp>
        <p:nvSpPr>
          <p:cNvPr id="5" name="Fußzeilenplatzhalter 4" hidden="1"/>
          <p:cNvSpPr>
            <a:spLocks noGrp="1"/>
          </p:cNvSpPr>
          <p:nvPr>
            <p:ph type="ftr" sz="quarter" idx="11"/>
          </p:nvPr>
        </p:nvSpPr>
        <p:spPr>
          <a:xfrm>
            <a:off x="899160" y="7176199"/>
            <a:ext cx="3609334" cy="385064"/>
          </a:xfrm>
        </p:spPr>
        <p:txBody>
          <a:bodyPr/>
          <a:lstStyle/>
          <a:p>
            <a:r>
              <a:rPr lang="en-US" noProof="0" dirty="0"/>
              <a:t>chapter</a:t>
            </a:r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4425" y="5511484"/>
            <a:ext cx="5522075" cy="615553"/>
          </a:xfrm>
          <a:noFill/>
        </p:spPr>
        <p:txBody>
          <a:bodyPr wrap="square" lIns="0" tIns="0" rIns="0" bIns="0" anchor="t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here to add your subtitle and the name of speaker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321360"/>
            <a:ext cx="3568578" cy="25217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867" y="827252"/>
            <a:ext cx="2214372" cy="98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92875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7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01406" y="169459"/>
            <a:ext cx="7766198" cy="76018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/>
              <a:t>Click here to add your title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B126-652A-4818-8A8F-CE66FE08CD68}" type="datetime1">
              <a:rPr lang="en-GB" noProof="0" smtClean="0"/>
              <a:t>14/07/2021</a:t>
            </a:fld>
            <a:endParaRPr lang="en-US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2484" y="7176199"/>
            <a:ext cx="4256010" cy="385064"/>
          </a:xfrm>
        </p:spPr>
        <p:txBody>
          <a:bodyPr/>
          <a:lstStyle/>
          <a:p>
            <a:r>
              <a:rPr lang="en-US" noProof="0" dirty="0"/>
              <a:t>chapter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184906" y="7176199"/>
            <a:ext cx="4257868" cy="385064"/>
          </a:xfrm>
        </p:spPr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7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09274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2483" y="259190"/>
            <a:ext cx="7130671" cy="74496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 dirty="0"/>
              <a:t>Click here to add your title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483" y="1520796"/>
            <a:ext cx="101882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/>
              <a:t>The first level</a:t>
            </a:r>
          </a:p>
          <a:p>
            <a:pPr lvl="1"/>
            <a:r>
              <a:rPr lang="en-US" noProof="0" dirty="0"/>
              <a:t>The second level</a:t>
            </a:r>
          </a:p>
          <a:p>
            <a:pPr lvl="2"/>
            <a:r>
              <a:rPr lang="en-US" noProof="0" dirty="0"/>
              <a:t>The third level</a:t>
            </a:r>
          </a:p>
          <a:p>
            <a:pPr lvl="3"/>
            <a:r>
              <a:rPr lang="en-US" noProof="0" dirty="0"/>
              <a:t>The fourth level</a:t>
            </a:r>
          </a:p>
          <a:p>
            <a:pPr lvl="4"/>
            <a:r>
              <a:rPr lang="en-US" noProof="0" dirty="0"/>
              <a:t>The 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07408" y="7176199"/>
            <a:ext cx="1676509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FCB4416-7B04-42E2-A694-ECB895EF5005}" type="datetime1">
              <a:rPr lang="en-GB" noProof="0" smtClean="0"/>
              <a:t>14/07/2021</a:t>
            </a:fld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2483" y="7176199"/>
            <a:ext cx="4256011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noProof="0" dirty="0"/>
              <a:t>chapter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84906" y="7176199"/>
            <a:ext cx="4257868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FE9AD8-4CF8-4A0A-8D8A-B8E100449A7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Gerade Verbindung 8"/>
          <p:cNvCxnSpPr/>
          <p:nvPr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5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hf hdr="0" ftr="0" dt="0"/>
  <p:txStyles>
    <p:titleStyle>
      <a:lvl1pPr algn="l" defTabSz="1043056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buFont typeface="Arial" pitchFamily="34" charset="0"/>
        <a:buNone/>
        <a:defRPr sz="1800" b="0" kern="1200" baseline="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98438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4111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609600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808038" indent="-18256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10207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6pPr>
      <a:lvl7pPr marL="1235075" indent="-21431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7pPr>
      <a:lvl8pPr marL="1227764" indent="-206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8pPr>
      <a:lvl9pPr marL="1227764" indent="0" algn="l" defTabSz="1043056" rtl="0" eaLnBrk="1" latinLnBrk="0" hangingPunct="1">
        <a:spcBef>
          <a:spcPts val="0"/>
        </a:spcBef>
        <a:buFont typeface="Wingdings" pitchFamily="2" charset="2"/>
        <a:buNone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tags" Target="../tags/tag6.xml"/><Relationship Id="rId7" Type="http://schemas.openxmlformats.org/officeDocument/2006/relationships/image" Target="../media/image7.emf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764424" y="4865055"/>
            <a:ext cx="9928976" cy="430887"/>
          </a:xfrm>
        </p:spPr>
        <p:txBody>
          <a:bodyPr/>
          <a:lstStyle/>
          <a:p>
            <a:r>
              <a:rPr lang="cs-CZ" sz="2800" dirty="0"/>
              <a:t>Index Exportu </a:t>
            </a:r>
            <a:r>
              <a:rPr lang="cs-CZ" sz="2800"/>
              <a:t>– český vývoz svírán protichůdnými faktory</a:t>
            </a:r>
            <a:endParaRPr lang="cs-CZ" sz="2800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 bwMode="gray">
          <a:xfrm>
            <a:off x="764425" y="5511484"/>
            <a:ext cx="7598525" cy="923330"/>
          </a:xfrm>
        </p:spPr>
        <p:txBody>
          <a:bodyPr/>
          <a:lstStyle/>
          <a:p>
            <a:r>
              <a:rPr lang="cs-CZ" dirty="0"/>
              <a:t>Helena Horská, hlavní ekonomka Raiffeisenbank a.s.</a:t>
            </a:r>
          </a:p>
          <a:p>
            <a:r>
              <a:rPr lang="en-US" dirty="0"/>
              <a:t>h</a:t>
            </a:r>
            <a:r>
              <a:rPr lang="cs-CZ" dirty="0" err="1"/>
              <a:t>elena.horska</a:t>
            </a:r>
            <a:r>
              <a:rPr lang="en-US" dirty="0"/>
              <a:t>@rb.cz</a:t>
            </a:r>
          </a:p>
        </p:txBody>
      </p:sp>
    </p:spTree>
    <p:extLst>
      <p:ext uri="{BB962C8B-B14F-4D97-AF65-F5344CB8AC3E}">
        <p14:creationId xmlns:p14="http://schemas.microsoft.com/office/powerpoint/2010/main" val="68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967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1" name="think-cell Slide" r:id="rId6" imgW="338" imgH="338" progId="TCLayout.ActiveDocument.1">
                  <p:embed/>
                </p:oleObj>
              </mc:Choice>
              <mc:Fallback>
                <p:oleObj name="think-cell Slide" r:id="rId6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rgbClr r="0" g="0" b="0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061" y="47131"/>
            <a:ext cx="9784030" cy="760181"/>
          </a:xfrm>
        </p:spPr>
        <p:txBody>
          <a:bodyPr/>
          <a:lstStyle/>
          <a:p>
            <a:pPr algn="ctr"/>
            <a:r>
              <a:rPr lang="cs-CZ" sz="2800" dirty="0"/>
              <a:t>IE</a:t>
            </a:r>
            <a:r>
              <a:rPr lang="cs-CZ" sz="2800"/>
              <a:t>: český vývoz svírán protichůdnými faktory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328681" y="6967537"/>
            <a:ext cx="9912549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100" i="1" dirty="0"/>
              <a:t>Zdroj: Výpočet Raiffeisenbank ve spolupráci s Asociací Exportérů, data k 11. 7. 2021.</a:t>
            </a:r>
          </a:p>
          <a:p>
            <a:r>
              <a:rPr lang="cs-CZ" sz="1100" i="1" dirty="0"/>
              <a:t>Pozn.: Údaje do května 2021 odpovídají zveřejněné statistice národního vývozu ČSÚ, od června 2021 prognóza IE.</a:t>
            </a:r>
            <a:endParaRPr lang="cs-CZ" sz="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80116" y="672029"/>
            <a:ext cx="10333168" cy="335406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300" b="1" dirty="0"/>
              <a:t>Tempo růstu exportu na svém extrémním vrcholu</a:t>
            </a:r>
            <a:r>
              <a:rPr lang="en-GB" sz="1300" b="1" dirty="0"/>
              <a:t> </a:t>
            </a:r>
            <a:r>
              <a:rPr lang="en-GB" sz="1300" b="1" dirty="0" err="1"/>
              <a:t>nejen</a:t>
            </a:r>
            <a:r>
              <a:rPr lang="en-GB" sz="1300" b="1" dirty="0"/>
              <a:t> </a:t>
            </a:r>
            <a:r>
              <a:rPr lang="en-GB" sz="1300" b="1" dirty="0" err="1"/>
              <a:t>vlivem</a:t>
            </a:r>
            <a:r>
              <a:rPr lang="en-GB" sz="1300" b="1" dirty="0"/>
              <a:t> </a:t>
            </a:r>
            <a:r>
              <a:rPr lang="cs-CZ" sz="1300" b="1" dirty="0"/>
              <a:t>nízké srovnávací základny, ale i zásluhou silnější poptávky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300" b="1" dirty="0"/>
              <a:t>Pouhé 4 měsíce stačilo k narovnání post-</a:t>
            </a:r>
            <a:r>
              <a:rPr lang="cs-CZ" sz="1300" b="1" dirty="0" err="1"/>
              <a:t>koronovirového</a:t>
            </a:r>
            <a:r>
              <a:rPr lang="cs-CZ" sz="1300" b="1" dirty="0"/>
              <a:t> propadu a nyní už 9. měsíc nad </a:t>
            </a:r>
            <a:r>
              <a:rPr lang="cs-CZ" sz="1300" b="1" dirty="0" err="1"/>
              <a:t>předkovidovou</a:t>
            </a:r>
            <a:r>
              <a:rPr lang="cs-CZ" sz="1300" b="1" dirty="0"/>
              <a:t> úrovní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300" b="1" dirty="0"/>
              <a:t>Rekordní hodnot</a:t>
            </a:r>
            <a:r>
              <a:rPr lang="en-GB" sz="1300" b="1" dirty="0"/>
              <a:t>y</a:t>
            </a:r>
            <a:r>
              <a:rPr lang="cs-CZ" sz="1300" b="1" dirty="0"/>
              <a:t> národního exportu</a:t>
            </a:r>
            <a:r>
              <a:rPr lang="en-GB" sz="1300" b="1" dirty="0"/>
              <a:t> v</a:t>
            </a:r>
            <a:r>
              <a:rPr lang="cs-CZ" sz="1300" b="1" dirty="0"/>
              <a:t>e 4Q 2020 a od března 2021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300" b="1" dirty="0"/>
              <a:t>Index Exportu: </a:t>
            </a:r>
            <a:r>
              <a:rPr lang="cs-CZ" sz="1300" dirty="0"/>
              <a:t>hodnota exportů v příštích pěti měsících </a:t>
            </a:r>
            <a:r>
              <a:rPr lang="cs-CZ" sz="1300" b="1" dirty="0"/>
              <a:t>dosáhne solidního dvouciferného tempa v průměru </a:t>
            </a:r>
            <a:r>
              <a:rPr lang="cs-CZ" sz="1300" dirty="0"/>
              <a:t>o 18 % meziročně a to navzdory nabídkovým komplikacím souvisejících s COVID-šokem:</a:t>
            </a:r>
          </a:p>
          <a:p>
            <a:pPr marL="692978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300" dirty="0"/>
              <a:t>mnohonásobně vyšší dopravní náklady</a:t>
            </a:r>
          </a:p>
          <a:p>
            <a:pPr marL="692978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300" dirty="0"/>
              <a:t>nedostatečná dopravní kapacita</a:t>
            </a:r>
          </a:p>
          <a:p>
            <a:pPr marL="692978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300" dirty="0"/>
              <a:t>stále se měnící pravidla pro pohyb osob</a:t>
            </a:r>
          </a:p>
          <a:p>
            <a:pPr marL="692978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300" dirty="0"/>
              <a:t>kritický nedostatek mnohých materiálů a polotovarů (chipy, plast, pneumatiky,…)</a:t>
            </a:r>
          </a:p>
          <a:p>
            <a:pPr marL="692978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300" dirty="0"/>
              <a:t>opětovný nedostatek zaměstnanců a to nejen na českém trhu práce ….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300" b="1" dirty="0"/>
              <a:t>Post-</a:t>
            </a:r>
            <a:r>
              <a:rPr lang="cs-CZ" sz="1300" b="1" dirty="0" err="1"/>
              <a:t>koronavirové</a:t>
            </a:r>
            <a:r>
              <a:rPr lang="cs-CZ" sz="1300" b="1" dirty="0"/>
              <a:t> oživení naráží na LIMITY PRODUKČNÍ KAPACITY EKONOMIK</a:t>
            </a:r>
            <a:r>
              <a:rPr lang="cs-CZ" sz="1400" dirty="0"/>
              <a:t> </a:t>
            </a:r>
          </a:p>
          <a:p>
            <a:endParaRPr lang="cs-CZ" sz="1400" b="1" i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400" i="1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3175654"/>
              </p:ext>
            </p:extLst>
          </p:nvPr>
        </p:nvGraphicFramePr>
        <p:xfrm>
          <a:off x="102061" y="4047012"/>
          <a:ext cx="10262658" cy="3120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426611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/>
              <a:t>Čtvrtletní průzkum mezi exportéry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628846" y="1847209"/>
            <a:ext cx="9813928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0                                                                           50                                                                         100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708712" y="1718094"/>
            <a:ext cx="9090026" cy="266700"/>
          </a:xfrm>
          <a:prstGeom prst="rect">
            <a:avLst/>
          </a:prstGeom>
          <a:gradFill flip="none" rotWithShape="1">
            <a:gsLst>
              <a:gs pos="30000">
                <a:schemeClr val="accent6">
                  <a:lumMod val="75000"/>
                </a:schemeClr>
              </a:gs>
              <a:gs pos="57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err="1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3233" y="2225429"/>
            <a:ext cx="99091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1200" i="1" dirty="0"/>
              <a:t>Pozn.: hodnota pod 50 značí zhoršení, hodnota nad 50 zlepšení, úroveň 50 bodů signalizuje stabilitu</a:t>
            </a:r>
            <a:endParaRPr lang="cs-CZ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79027" y="3409679"/>
            <a:ext cx="7803121" cy="50430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Aktuální situace a výhled na tři měsíce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4" y="787718"/>
            <a:ext cx="9934575" cy="134302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 hodnotíte současnou úroveň exportu Vaší společnosti ve srovnání s obdobím před 3 měsíci? (škála 0-100)</a:t>
            </a:r>
          </a:p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Jaký očekáváte vývoj exportu Vaší společnosti za následující 3 měsíce ve srovnání s dneškem? (škála 0-100)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 termínu 21. 6 – 5. 7. 2021.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Asociace exportérů </a:t>
            </a:r>
            <a:endParaRPr lang="cs-CZ" sz="1100" dirty="0"/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C62B4066-337E-4321-A77E-8BFF91145E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5709207"/>
              </p:ext>
            </p:extLst>
          </p:nvPr>
        </p:nvGraphicFramePr>
        <p:xfrm>
          <a:off x="381004" y="3671912"/>
          <a:ext cx="9090025" cy="3402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05216CC-1EBF-46CE-91FB-02E3F1CC249D}"/>
              </a:ext>
            </a:extLst>
          </p:cNvPr>
          <p:cNvSpPr txBox="1"/>
          <p:nvPr/>
        </p:nvSpPr>
        <p:spPr>
          <a:xfrm>
            <a:off x="579027" y="2459262"/>
            <a:ext cx="9402255" cy="10800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/>
              <a:t>V porovnání s prvním čtvrtletím se aktuální situace vývozců příliš nezměnila – ani k dobrému, ani výrazně k horšímu. Výkonnost českého exportu by se měla udržet na historických maximech a jak předpovídá i Index Exportu vykázat ne vůbec nízký dvouciferný růst. </a:t>
            </a:r>
            <a:endParaRPr lang="en-GB" sz="1600" b="1" dirty="0" err="1"/>
          </a:p>
        </p:txBody>
      </p:sp>
    </p:spTree>
    <p:extLst>
      <p:ext uri="{BB962C8B-B14F-4D97-AF65-F5344CB8AC3E}">
        <p14:creationId xmlns:p14="http://schemas.microsoft.com/office/powerpoint/2010/main" val="381859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/>
              <a:t>Anketa mezi exportéry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863521"/>
            <a:ext cx="10693401" cy="59752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b="1" i="1"/>
              <a:t> </a:t>
            </a:r>
            <a:r>
              <a:rPr lang="cs-CZ" b="1"/>
              <a:t>EURO ANO/NE - Anketa mezi českými vývozci </a:t>
            </a:r>
            <a:endParaRPr lang="cs-CZ"/>
          </a:p>
          <a:p>
            <a:endParaRPr lang="cs-CZ" sz="1600" b="1" dirty="0"/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Šetření mezi exportéry v termínu 21. 6 – 5. 7. 2021. </a:t>
            </a:r>
            <a:r>
              <a:rPr lang="cs-CZ" sz="1100" i="1" dirty="0" err="1"/>
              <a:t>Raiffeisenbank</a:t>
            </a:r>
            <a:r>
              <a:rPr lang="cs-CZ" sz="1100" i="1" dirty="0"/>
              <a:t> a.s. a Asociace exportérů</a:t>
            </a:r>
            <a:endParaRPr lang="cs-CZ" sz="11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488FCD-A3F9-4204-9423-ABD950B5C3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233" y="3949323"/>
            <a:ext cx="8560767" cy="309644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43542F3-519B-42A5-9BA6-479903F2859D}"/>
              </a:ext>
            </a:extLst>
          </p:cNvPr>
          <p:cNvSpPr txBox="1"/>
          <p:nvPr/>
        </p:nvSpPr>
        <p:spPr>
          <a:xfrm>
            <a:off x="197642" y="1352604"/>
            <a:ext cx="9993097" cy="2477136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1600" b="1" dirty="0"/>
              <a:t>Více než polovina exportérů podporuje přejetí eura v Česku</a:t>
            </a:r>
            <a:r>
              <a:rPr lang="cs-CZ" sz="1600" dirty="0"/>
              <a:t>, z toho více než čtvrtina dokonce „ihned“.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Rezolutní „NE“ (třeba z důvodu obav z rozpadu eurozóny či další krize eura) zní od 25 %, tedy od čtvrtiny respondentů. 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sz="1600" dirty="0"/>
              <a:t>18 % respondentů nemá na přijetí eura vyhraněný názor. </a:t>
            </a:r>
          </a:p>
          <a:p>
            <a:pPr>
              <a:spcBef>
                <a:spcPts val="1000"/>
              </a:spcBef>
            </a:pPr>
            <a:r>
              <a:rPr lang="cs-CZ" sz="1600" dirty="0"/>
              <a:t>„</a:t>
            </a:r>
            <a:r>
              <a:rPr lang="cs-CZ" sz="1600" i="1" dirty="0"/>
              <a:t>Mnozí si uvědomují, že euro či jakákoliv společná měna není samo spásná. Nové zakázky a nové trhy sama o sobě nezíská. Jen konkurenceschopný výrobek a služba otvírá exportérům dveře u stávajících i nových zákazníků.“</a:t>
            </a:r>
            <a:endParaRPr lang="en-GB" sz="1100" b="1" dirty="0" err="1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915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129" y="169459"/>
            <a:ext cx="9792475" cy="760181"/>
          </a:xfrm>
        </p:spPr>
        <p:txBody>
          <a:bodyPr/>
          <a:lstStyle/>
          <a:p>
            <a:pPr algn="ctr"/>
            <a:r>
              <a:rPr lang="cs-CZ" dirty="0"/>
              <a:t>Důležité upozornění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5</a:t>
            </a:fld>
            <a:endParaRPr lang="en-US" noProof="0"/>
          </a:p>
        </p:txBody>
      </p:sp>
      <p:sp>
        <p:nvSpPr>
          <p:cNvPr id="6" name="TextBox 5"/>
          <p:cNvSpPr txBox="1"/>
          <p:nvPr/>
        </p:nvSpPr>
        <p:spPr>
          <a:xfrm>
            <a:off x="295275" y="1190624"/>
            <a:ext cx="10048875" cy="58578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400" b="1" dirty="0"/>
              <a:t>Upozornění</a:t>
            </a:r>
          </a:p>
          <a:p>
            <a:pPr algn="just"/>
            <a:r>
              <a:rPr lang="cs-CZ" sz="1400" dirty="0"/>
              <a:t>Všechny názory, prognózy a informace, včetně investičních doporučení a obchodní idejí, a jakékoliv ostatní údaje obsažené v tomto dokumentu jsou pouze informativní, nezávazné a představují názor </a:t>
            </a:r>
            <a:r>
              <a:rPr lang="cs-CZ" sz="1400" dirty="0" err="1"/>
              <a:t>Raiffeisenbank</a:t>
            </a:r>
            <a:r>
              <a:rPr lang="cs-CZ" sz="1400" dirty="0"/>
              <a:t>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o zamýšlené 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400" dirty="0" err="1"/>
              <a:t>reportujícím</a:t>
            </a:r>
            <a:r>
              <a:rPr lang="cs-CZ" sz="1400" dirty="0"/>
              <a:t> analytikům být angažován v cenných papírech či jiných finančních instrumentech jakékoliv společnosti, kterou analytik pokrývá, pokud nabytí těchto finančních nástrojů nebylo předem projednáno s oddělením </a:t>
            </a:r>
            <a:r>
              <a:rPr lang="cs-CZ" sz="1400" dirty="0" err="1"/>
              <a:t>Compliance</a:t>
            </a:r>
            <a:r>
              <a:rPr lang="cs-CZ" sz="1400" dirty="0"/>
              <a:t>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podle Nařízení (EU) 596/2014 o zneužívání trhu a Prováděcího nařízení (EU) 2016/958 dle vyhlášky č. 114/2006 Sb., o poctivé prezentaci investičních doporučení, naleznete na webové stránce </a:t>
            </a:r>
            <a:r>
              <a:rPr lang="cs-CZ" sz="1400" dirty="0" err="1"/>
              <a:t>Raiffeisenbank</a:t>
            </a:r>
            <a:r>
              <a:rPr lang="cs-CZ" sz="1400" dirty="0"/>
              <a:t> a.s. v sekci Analýzy – </a:t>
            </a:r>
            <a:r>
              <a:rPr lang="cs-CZ" sz="1400" dirty="0" err="1"/>
              <a:t>Disclaimer</a:t>
            </a:r>
            <a:r>
              <a:rPr lang="cs-CZ" sz="1400" dirty="0"/>
              <a:t>, viz https://investice.rb.cz/</a:t>
            </a:r>
            <a:r>
              <a:rPr lang="cs-CZ" sz="1400" dirty="0" err="1"/>
              <a:t>fileadmin</a:t>
            </a:r>
            <a:r>
              <a:rPr lang="cs-CZ" sz="1400" dirty="0"/>
              <a:t>/</a:t>
            </a:r>
            <a:r>
              <a:rPr lang="cs-CZ" sz="1400" dirty="0" err="1"/>
              <a:t>files</a:t>
            </a:r>
            <a:r>
              <a:rPr lang="cs-CZ" sz="1400" dirty="0"/>
              <a:t>/disclaimer_RBroker.pdf. Dohledovým orgánem pro </a:t>
            </a:r>
            <a:r>
              <a:rPr lang="cs-CZ" sz="1400" dirty="0" err="1"/>
              <a:t>Raiffeisenbank</a:t>
            </a:r>
            <a:r>
              <a:rPr lang="cs-CZ" sz="1400" dirty="0"/>
              <a:t> a.s. je Česká národní banka, Na Příkopě 28, Praha 1.</a:t>
            </a: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Data </a:t>
            </a:r>
            <a:r>
              <a:rPr lang="cs-CZ" sz="1400">
                <a:latin typeface="Century Gothic" pitchFamily="34" charset="0"/>
              </a:rPr>
              <a:t>k 14</a:t>
            </a:r>
            <a:r>
              <a:rPr lang="cs-CZ" sz="1400"/>
              <a:t>. červenci </a:t>
            </a:r>
            <a:r>
              <a:rPr lang="cs-CZ" sz="1400" dirty="0"/>
              <a:t>2021</a:t>
            </a:r>
            <a:r>
              <a:rPr lang="cs-CZ" sz="1400" dirty="0">
                <a:latin typeface="Century Gothic" pitchFamily="34" charset="0"/>
              </a:rPr>
              <a:t> </a:t>
            </a: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Autor: Helena Horská, hlavní ekonom Raiffeisenbank a.s., </a:t>
            </a:r>
            <a:r>
              <a:rPr lang="cs-CZ" sz="1400" dirty="0" err="1">
                <a:latin typeface="Century Gothic" pitchFamily="34" charset="0"/>
              </a:rPr>
              <a:t>helena.horska</a:t>
            </a:r>
            <a:r>
              <a:rPr lang="en-US" sz="1400" dirty="0">
                <a:latin typeface="Century Gothic" pitchFamily="34" charset="0"/>
              </a:rPr>
              <a:t>@rb.cz</a:t>
            </a:r>
            <a:endParaRPr lang="cs-CZ" sz="1400" dirty="0">
              <a:latin typeface="Century Gothic" pitchFamily="34" charset="0"/>
            </a:endParaRPr>
          </a:p>
          <a:p>
            <a:pPr algn="just">
              <a:spcBef>
                <a:spcPts val="1000"/>
              </a:spcBef>
            </a:pPr>
            <a:endParaRPr lang="cs-CZ" sz="1400" dirty="0"/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4184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False"/>
  <p:tag name="PREVIOUSNAME" val="P:\$Production\7. New hires and client training\7.3_External\RBCZ\RBCZ_new_v1.po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.2mDvXqEShg4t.k13PLQ"/>
</p:tagLst>
</file>

<file path=ppt/theme/theme1.xml><?xml version="1.0" encoding="utf-8"?>
<a:theme xmlns:a="http://schemas.openxmlformats.org/drawingml/2006/main" name="Presentace IE žlutá">
  <a:themeElements>
    <a:clrScheme name="RBI lea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5F5F5F"/>
      </a:accent2>
      <a:accent3>
        <a:srgbClr val="969696"/>
      </a:accent3>
      <a:accent4>
        <a:srgbClr val="CDCDCD"/>
      </a:accent4>
      <a:accent5>
        <a:srgbClr val="333399"/>
      </a:accent5>
      <a:accent6>
        <a:srgbClr val="3366FF"/>
      </a:accent6>
      <a:hlink>
        <a:srgbClr val="969696"/>
      </a:hlink>
      <a:folHlink>
        <a:srgbClr val="CDCDCD"/>
      </a:folHlink>
    </a:clrScheme>
    <a:fontScheme name="Raiffeisen Ban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108000" tIns="144000" rIns="108000" bIns="0" rtlCol="0">
        <a:noAutofit/>
      </a:bodyPr>
      <a:lstStyle>
        <a:defPPr>
          <a:spcBef>
            <a:spcPts val="1000"/>
          </a:spcBef>
          <a:defRPr sz="1600" b="1" dirty="0" err="1" smtClean="0">
            <a:latin typeface="Century Gothic" pitchFamily="34" charset="0"/>
          </a:defRPr>
        </a:defPPr>
      </a:lstStyle>
    </a:txDef>
  </a:objectDefaults>
  <a:extraClrSchemeLst>
    <a:extraClrScheme>
      <a:clrScheme name="RBI lean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00"/>
        </a:accent1>
        <a:accent2>
          <a:srgbClr val="5F5F5F"/>
        </a:accent2>
        <a:accent3>
          <a:srgbClr val="969696"/>
        </a:accent3>
        <a:accent4>
          <a:srgbClr val="CDCDCD"/>
        </a:accent4>
        <a:accent5>
          <a:srgbClr val="333399"/>
        </a:accent5>
        <a:accent6>
          <a:srgbClr val="3366FF"/>
        </a:accent6>
        <a:hlink>
          <a:srgbClr val="96969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8" id="{A4708895-ED5A-8345-9A86-BD16C8290C24}" vid="{125831F6-0F39-5C44-8820-2A8AD724234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01CB7CB8F843808CCDCECBE00998" ma:contentTypeVersion="2" ma:contentTypeDescription="Create a new document." ma:contentTypeScope="" ma:versionID="7e6e83b449c4ec2197adc5634ac77497">
  <xsd:schema xmlns:xsd="http://www.w3.org/2001/XMLSchema" xmlns:xs="http://www.w3.org/2001/XMLSchema" xmlns:p="http://schemas.microsoft.com/office/2006/metadata/properties" xmlns:ns1="http://schemas.microsoft.com/sharepoint/v3" xmlns:ns2="8a242853-43d6-460e-83d1-ae32e22d03ab" targetNamespace="http://schemas.microsoft.com/office/2006/metadata/properties" ma:root="true" ma:fieldsID="3d763472e3167a2d7b934c169128929f" ns1:_="" ns2:_="">
    <xsd:import namespace="http://schemas.microsoft.com/sharepoint/v3"/>
    <xsd:import namespace="8a242853-43d6-460e-83d1-ae32e22d03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2853-43d6-460e-83d1-ae32e22d03ab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union memberTypes="dms:Text">
          <xsd:simpleType>
            <xsd:restriction base="dms:Choice">
              <xsd:enumeration value="Corporate Design Manual"/>
              <xsd:enumeration value="Musterbrief"/>
              <xsd:enumeration value="Namensschilder und Plexiaufsteller#"/>
              <xsd:enumeration value="Landkarte/Map"/>
              <xsd:enumeration value="Präsentationsvorlage"/>
              <xsd:enumeration value="Produktblätter ( Vorlagen)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242853-43d6-460e-83d1-ae32e22d03ab">Präsentationsvorlage</Category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7896F2-FC02-4F64-8CCB-8539C74D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a242853-43d6-460e-83d1-ae32e22d0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23022-32C5-45FE-9C38-B3E16CC9AD8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8a242853-43d6-460e-83d1-ae32e22d03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6B48FC0-F3B4-484B-B4D6-D68D6CBC8C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Presentace IE žlutá</Template>
  <TotalTime>9001</TotalTime>
  <Words>901</Words>
  <Application>Microsoft Office PowerPoint</Application>
  <PresentationFormat>Vlastní</PresentationFormat>
  <Paragraphs>71</Paragraphs>
  <Slides>5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Wingdings</vt:lpstr>
      <vt:lpstr>Presentace IE žlutá</vt:lpstr>
      <vt:lpstr>think-cell Slide</vt:lpstr>
      <vt:lpstr>Prezentace aplikace PowerPoint</vt:lpstr>
      <vt:lpstr>IE: český vývoz svírán protichůdnými faktory</vt:lpstr>
      <vt:lpstr>Čtvrtletní průzkum mezi exportéry</vt:lpstr>
      <vt:lpstr>Anketa mezi exportéry</vt:lpstr>
      <vt:lpstr>Důležité upozornění</vt:lpstr>
    </vt:vector>
  </TitlesOfParts>
  <Company>Raiffeisenbank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HORSKA2</dc:creator>
  <cp:lastModifiedBy>Petra Kopecka</cp:lastModifiedBy>
  <cp:revision>293</cp:revision>
  <cp:lastPrinted>2020-01-09T07:33:55Z</cp:lastPrinted>
  <dcterms:created xsi:type="dcterms:W3CDTF">2016-04-01T12:44:41Z</dcterms:created>
  <dcterms:modified xsi:type="dcterms:W3CDTF">2021-07-14T07:24:12Z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0x0101003C1101CB7CB8F843808CCDCECBE00998</vt:lpwstr>
  </property>
  <property fmtid="{D5CDD505-2E9C-101B-9397-08002B2CF9AE}" pid="3" name="Office2010EditCount">
    <vt:lpwstr>1</vt:lpwstr>
  </property>
  <property fmtid="{D5CDD505-2E9C-101B-9397-08002B2CF9AE}" pid="4" name="Office2003EditCount">
    <vt:lpwstr>0</vt:lpwstr>
  </property>
  <property fmtid="{D5CDD505-2E9C-101B-9397-08002B2CF9AE}" pid="5" name="LastEditedOfficeVersion">
    <vt:lpwstr>Office2010</vt:lpwstr>
  </property>
  <property fmtid="{D5CDD505-2E9C-101B-9397-08002B2CF9AE}" pid="6" name="Office2010WasSaved">
    <vt:lpwstr>1</vt:lpwstr>
  </property>
  <property fmtid="{D5CDD505-2E9C-101B-9397-08002B2CF9AE}" pid="7" name="MSIP_Label_2a6524ed-fb1a-49fd-bafe-15c5e5ffd047_Enabled">
    <vt:lpwstr>true</vt:lpwstr>
  </property>
  <property fmtid="{D5CDD505-2E9C-101B-9397-08002B2CF9AE}" pid="8" name="MSIP_Label_2a6524ed-fb1a-49fd-bafe-15c5e5ffd047_SetDate">
    <vt:lpwstr>2021-04-06T15:31:13Z</vt:lpwstr>
  </property>
  <property fmtid="{D5CDD505-2E9C-101B-9397-08002B2CF9AE}" pid="9" name="MSIP_Label_2a6524ed-fb1a-49fd-bafe-15c5e5ffd047_Method">
    <vt:lpwstr>Standard</vt:lpwstr>
  </property>
  <property fmtid="{D5CDD505-2E9C-101B-9397-08002B2CF9AE}" pid="10" name="MSIP_Label_2a6524ed-fb1a-49fd-bafe-15c5e5ffd047_Name">
    <vt:lpwstr>Internal</vt:lpwstr>
  </property>
  <property fmtid="{D5CDD505-2E9C-101B-9397-08002B2CF9AE}" pid="11" name="MSIP_Label_2a6524ed-fb1a-49fd-bafe-15c5e5ffd047_SiteId">
    <vt:lpwstr>9b511fda-f0b1-43a5-b06e-1e720f64520a</vt:lpwstr>
  </property>
  <property fmtid="{D5CDD505-2E9C-101B-9397-08002B2CF9AE}" pid="12" name="MSIP_Label_2a6524ed-fb1a-49fd-bafe-15c5e5ffd047_ActionId">
    <vt:lpwstr>23522b75-6e39-4fc5-a609-470c239c0dfb</vt:lpwstr>
  </property>
  <property fmtid="{D5CDD505-2E9C-101B-9397-08002B2CF9AE}" pid="13" name="MSIP_Label_2a6524ed-fb1a-49fd-bafe-15c5e5ffd047_ContentBits">
    <vt:lpwstr>0</vt:lpwstr>
  </property>
</Properties>
</file>