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66" r:id="rId5"/>
    <p:sldId id="268" r:id="rId6"/>
    <p:sldId id="270" r:id="rId7"/>
    <p:sldId id="272" r:id="rId8"/>
    <p:sldId id="271" r:id="rId9"/>
  </p:sldIdLst>
  <p:sldSz cx="10693400" cy="7561263"/>
  <p:notesSz cx="6805613" cy="9944100"/>
  <p:custDataLst>
    <p:tags r:id="rId12"/>
  </p:custDataLst>
  <p:defaultTextStyle>
    <a:defPPr>
      <a:defRPr lang="en-US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72E1D084-0CF2-4F2D-A03B-8BB06E01A6FC}">
          <p14:sldIdLst>
            <p14:sldId id="266"/>
            <p14:sldId id="268"/>
            <p14:sldId id="270"/>
            <p14:sldId id="272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2" orient="horz" pos="958">
          <p15:clr>
            <a:srgbClr val="A4A3A4"/>
          </p15:clr>
        </p15:guide>
        <p15:guide id="3" pos="159">
          <p15:clr>
            <a:srgbClr val="A4A3A4"/>
          </p15:clr>
        </p15:guide>
        <p15:guide id="4" pos="65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32">
          <p15:clr>
            <a:srgbClr val="A4A3A4"/>
          </p15:clr>
        </p15:guide>
        <p15:guide id="4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1414"/>
    <a:srgbClr val="FF9600"/>
    <a:srgbClr val="ADC2FF"/>
    <a:srgbClr val="009600"/>
    <a:srgbClr val="800000"/>
    <a:srgbClr val="FFBE64"/>
    <a:srgbClr val="64FF64"/>
    <a:srgbClr val="262626"/>
    <a:srgbClr val="9664F0"/>
    <a:srgbClr val="3C0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2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1176" y="126"/>
      </p:cViewPr>
      <p:guideLst>
        <p:guide orient="horz" pos="958"/>
        <p:guide pos="159"/>
        <p:guide pos="65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98" y="-102"/>
      </p:cViewPr>
      <p:guideLst>
        <p:guide orient="horz" pos="2880"/>
        <p:guide pos="2160"/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rb.cz\group\Research\Research\Odhady\IAE\AIE%20&#345;&#237;jen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rb.cz\group\Research\Research\Odhady\IAE\IE_DOTAZNIK_TIME_SERI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rb.cz\group\Research\Research\Odhady\IAE\IE_DOTAZNIK_TIME_SERI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rb.cz\group\Research\Research\Odhady\IAE\exportni_index_2017_Q3_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/>
            </a:pPr>
            <a:r>
              <a:rPr lang="cs-CZ" sz="1800" b="1" i="0" u="none" strike="noStrike" baseline="0" dirty="0">
                <a:effectLst/>
              </a:rPr>
              <a:t>Index Exportu</a:t>
            </a:r>
            <a:r>
              <a:rPr lang="en-US" sz="1800" b="1" i="0" u="none" strike="noStrike" baseline="0" dirty="0">
                <a:effectLst/>
              </a:rPr>
              <a:t> </a:t>
            </a:r>
            <a:r>
              <a:rPr lang="en-US" sz="1800" b="1" i="0" u="none" strike="noStrike" baseline="0" dirty="0" smtClean="0">
                <a:effectLst/>
              </a:rPr>
              <a:t>– </a:t>
            </a:r>
            <a:r>
              <a:rPr lang="cs-CZ" sz="1800" b="1" i="0" u="none" strike="noStrike" kern="1200" baseline="0" dirty="0" smtClean="0">
                <a:solidFill>
                  <a:sysClr val="windowText" lastClr="000000"/>
                </a:solidFill>
                <a:effectLst/>
                <a:latin typeface="+mn-lt"/>
                <a:ea typeface="+mn-ea"/>
                <a:cs typeface="+mn-cs"/>
              </a:rPr>
              <a:t>růst exportu </a:t>
            </a:r>
            <a:r>
              <a:rPr lang="cs-CZ" sz="1800" b="1" i="0" u="none" strike="noStrike" kern="1200" baseline="0" dirty="0">
                <a:solidFill>
                  <a:sysClr val="windowText" lastClr="000000"/>
                </a:solidFill>
                <a:effectLst/>
                <a:latin typeface="+mn-lt"/>
                <a:ea typeface="+mn-ea"/>
                <a:cs typeface="+mn-cs"/>
              </a:rPr>
              <a:t>dosáhne dvouletého maxima</a:t>
            </a:r>
          </a:p>
        </c:rich>
      </c:tx>
      <c:layout>
        <c:manualLayout>
          <c:xMode val="edge"/>
          <c:yMode val="edge"/>
          <c:x val="0.15892316657836647"/>
          <c:y val="2.038734537961854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085129262946153"/>
          <c:y val="0.13616762220780176"/>
          <c:w val="0.87369829936466981"/>
          <c:h val="0.79568735100772958"/>
        </c:manualLayout>
      </c:layout>
      <c:lineChart>
        <c:grouping val="standard"/>
        <c:varyColors val="0"/>
        <c:ser>
          <c:idx val="1"/>
          <c:order val="0"/>
          <c:spPr>
            <a:ln>
              <a:solidFill>
                <a:srgbClr val="C00000"/>
              </a:solidFill>
            </a:ln>
          </c:spPr>
          <c:marker>
            <c:symbol val="none"/>
          </c:marker>
          <c:cat>
            <c:numRef>
              <c:f>'Původní model (Model 1)'!$A$3:$A$138</c:f>
              <c:numCache>
                <c:formatCode>m/d/yyyy</c:formatCode>
                <c:ptCount val="136"/>
                <c:pt idx="0">
                  <c:v>38961</c:v>
                </c:pt>
                <c:pt idx="1">
                  <c:v>38991</c:v>
                </c:pt>
                <c:pt idx="2">
                  <c:v>39022</c:v>
                </c:pt>
                <c:pt idx="3">
                  <c:v>39052</c:v>
                </c:pt>
                <c:pt idx="4">
                  <c:v>39083</c:v>
                </c:pt>
                <c:pt idx="5">
                  <c:v>39114</c:v>
                </c:pt>
                <c:pt idx="6">
                  <c:v>39142</c:v>
                </c:pt>
                <c:pt idx="7">
                  <c:v>39173</c:v>
                </c:pt>
                <c:pt idx="8">
                  <c:v>39203</c:v>
                </c:pt>
                <c:pt idx="9">
                  <c:v>39234</c:v>
                </c:pt>
                <c:pt idx="10">
                  <c:v>39264</c:v>
                </c:pt>
                <c:pt idx="11">
                  <c:v>39295</c:v>
                </c:pt>
                <c:pt idx="12">
                  <c:v>39326</c:v>
                </c:pt>
                <c:pt idx="13">
                  <c:v>39356</c:v>
                </c:pt>
                <c:pt idx="14">
                  <c:v>39387</c:v>
                </c:pt>
                <c:pt idx="15">
                  <c:v>39417</c:v>
                </c:pt>
                <c:pt idx="16">
                  <c:v>39448</c:v>
                </c:pt>
                <c:pt idx="17">
                  <c:v>39479</c:v>
                </c:pt>
                <c:pt idx="18">
                  <c:v>39508</c:v>
                </c:pt>
                <c:pt idx="19">
                  <c:v>39539</c:v>
                </c:pt>
                <c:pt idx="20">
                  <c:v>39569</c:v>
                </c:pt>
                <c:pt idx="21">
                  <c:v>39600</c:v>
                </c:pt>
                <c:pt idx="22">
                  <c:v>39630</c:v>
                </c:pt>
                <c:pt idx="23">
                  <c:v>39661</c:v>
                </c:pt>
                <c:pt idx="24">
                  <c:v>39692</c:v>
                </c:pt>
                <c:pt idx="25">
                  <c:v>39722</c:v>
                </c:pt>
                <c:pt idx="26">
                  <c:v>39753</c:v>
                </c:pt>
                <c:pt idx="27">
                  <c:v>39783</c:v>
                </c:pt>
                <c:pt idx="28">
                  <c:v>39814</c:v>
                </c:pt>
                <c:pt idx="29">
                  <c:v>39845</c:v>
                </c:pt>
                <c:pt idx="30">
                  <c:v>39873</c:v>
                </c:pt>
                <c:pt idx="31">
                  <c:v>39904</c:v>
                </c:pt>
                <c:pt idx="32">
                  <c:v>39934</c:v>
                </c:pt>
                <c:pt idx="33">
                  <c:v>39965</c:v>
                </c:pt>
                <c:pt idx="34">
                  <c:v>39995</c:v>
                </c:pt>
                <c:pt idx="35">
                  <c:v>40026</c:v>
                </c:pt>
                <c:pt idx="36">
                  <c:v>40057</c:v>
                </c:pt>
                <c:pt idx="37">
                  <c:v>40087</c:v>
                </c:pt>
                <c:pt idx="38">
                  <c:v>40118</c:v>
                </c:pt>
                <c:pt idx="39">
                  <c:v>40148</c:v>
                </c:pt>
                <c:pt idx="40">
                  <c:v>40179</c:v>
                </c:pt>
                <c:pt idx="41">
                  <c:v>40210</c:v>
                </c:pt>
                <c:pt idx="42">
                  <c:v>40238</c:v>
                </c:pt>
                <c:pt idx="43">
                  <c:v>40269</c:v>
                </c:pt>
                <c:pt idx="44">
                  <c:v>40299</c:v>
                </c:pt>
                <c:pt idx="45">
                  <c:v>40330</c:v>
                </c:pt>
                <c:pt idx="46">
                  <c:v>40360</c:v>
                </c:pt>
                <c:pt idx="47">
                  <c:v>40391</c:v>
                </c:pt>
                <c:pt idx="48">
                  <c:v>40422</c:v>
                </c:pt>
                <c:pt idx="49">
                  <c:v>40452</c:v>
                </c:pt>
                <c:pt idx="50">
                  <c:v>40483</c:v>
                </c:pt>
                <c:pt idx="51">
                  <c:v>40513</c:v>
                </c:pt>
                <c:pt idx="52">
                  <c:v>40544</c:v>
                </c:pt>
                <c:pt idx="53">
                  <c:v>40575</c:v>
                </c:pt>
                <c:pt idx="54">
                  <c:v>40603</c:v>
                </c:pt>
                <c:pt idx="55">
                  <c:v>40634</c:v>
                </c:pt>
                <c:pt idx="56">
                  <c:v>40664</c:v>
                </c:pt>
                <c:pt idx="57">
                  <c:v>40695</c:v>
                </c:pt>
                <c:pt idx="58">
                  <c:v>40725</c:v>
                </c:pt>
                <c:pt idx="59">
                  <c:v>40756</c:v>
                </c:pt>
                <c:pt idx="60">
                  <c:v>40787</c:v>
                </c:pt>
                <c:pt idx="61">
                  <c:v>40817</c:v>
                </c:pt>
                <c:pt idx="62">
                  <c:v>40848</c:v>
                </c:pt>
                <c:pt idx="63">
                  <c:v>40878</c:v>
                </c:pt>
                <c:pt idx="64">
                  <c:v>40909</c:v>
                </c:pt>
                <c:pt idx="65">
                  <c:v>40940</c:v>
                </c:pt>
                <c:pt idx="66">
                  <c:v>40969</c:v>
                </c:pt>
                <c:pt idx="67">
                  <c:v>41000</c:v>
                </c:pt>
                <c:pt idx="68">
                  <c:v>41030</c:v>
                </c:pt>
                <c:pt idx="69">
                  <c:v>41061</c:v>
                </c:pt>
                <c:pt idx="70">
                  <c:v>41091</c:v>
                </c:pt>
                <c:pt idx="71">
                  <c:v>41122</c:v>
                </c:pt>
                <c:pt idx="72">
                  <c:v>41153</c:v>
                </c:pt>
                <c:pt idx="73">
                  <c:v>41183</c:v>
                </c:pt>
                <c:pt idx="74">
                  <c:v>41214</c:v>
                </c:pt>
                <c:pt idx="75">
                  <c:v>41244</c:v>
                </c:pt>
                <c:pt idx="76">
                  <c:v>41275</c:v>
                </c:pt>
                <c:pt idx="77">
                  <c:v>41306</c:v>
                </c:pt>
                <c:pt idx="78">
                  <c:v>41334</c:v>
                </c:pt>
                <c:pt idx="79">
                  <c:v>41365</c:v>
                </c:pt>
                <c:pt idx="80">
                  <c:v>41395</c:v>
                </c:pt>
                <c:pt idx="81">
                  <c:v>41426</c:v>
                </c:pt>
                <c:pt idx="82">
                  <c:v>41456</c:v>
                </c:pt>
                <c:pt idx="83">
                  <c:v>41487</c:v>
                </c:pt>
                <c:pt idx="84">
                  <c:v>41518</c:v>
                </c:pt>
                <c:pt idx="85">
                  <c:v>41548</c:v>
                </c:pt>
                <c:pt idx="86">
                  <c:v>41579</c:v>
                </c:pt>
                <c:pt idx="87">
                  <c:v>41609</c:v>
                </c:pt>
                <c:pt idx="88">
                  <c:v>41640</c:v>
                </c:pt>
                <c:pt idx="89">
                  <c:v>41671</c:v>
                </c:pt>
                <c:pt idx="90">
                  <c:v>41699</c:v>
                </c:pt>
                <c:pt idx="91">
                  <c:v>41730</c:v>
                </c:pt>
                <c:pt idx="92">
                  <c:v>41760</c:v>
                </c:pt>
                <c:pt idx="93">
                  <c:v>41791</c:v>
                </c:pt>
                <c:pt idx="94">
                  <c:v>41821</c:v>
                </c:pt>
                <c:pt idx="95">
                  <c:v>41852</c:v>
                </c:pt>
                <c:pt idx="96">
                  <c:v>41883</c:v>
                </c:pt>
                <c:pt idx="97">
                  <c:v>41913</c:v>
                </c:pt>
                <c:pt idx="98">
                  <c:v>41944</c:v>
                </c:pt>
                <c:pt idx="99">
                  <c:v>41974</c:v>
                </c:pt>
                <c:pt idx="100">
                  <c:v>42005</c:v>
                </c:pt>
                <c:pt idx="101">
                  <c:v>42036</c:v>
                </c:pt>
                <c:pt idx="102">
                  <c:v>42064</c:v>
                </c:pt>
                <c:pt idx="103">
                  <c:v>42095</c:v>
                </c:pt>
                <c:pt idx="104">
                  <c:v>42125</c:v>
                </c:pt>
                <c:pt idx="105">
                  <c:v>42156</c:v>
                </c:pt>
                <c:pt idx="106">
                  <c:v>42186</c:v>
                </c:pt>
                <c:pt idx="107">
                  <c:v>42217</c:v>
                </c:pt>
                <c:pt idx="108">
                  <c:v>42248</c:v>
                </c:pt>
                <c:pt idx="109">
                  <c:v>42278</c:v>
                </c:pt>
                <c:pt idx="110">
                  <c:v>42309</c:v>
                </c:pt>
                <c:pt idx="111">
                  <c:v>42339</c:v>
                </c:pt>
                <c:pt idx="112">
                  <c:v>42370</c:v>
                </c:pt>
                <c:pt idx="113">
                  <c:v>42401</c:v>
                </c:pt>
                <c:pt idx="114">
                  <c:v>42430</c:v>
                </c:pt>
                <c:pt idx="115">
                  <c:v>42461</c:v>
                </c:pt>
                <c:pt idx="116">
                  <c:v>42491</c:v>
                </c:pt>
                <c:pt idx="117">
                  <c:v>42522</c:v>
                </c:pt>
                <c:pt idx="118">
                  <c:v>42552</c:v>
                </c:pt>
                <c:pt idx="119">
                  <c:v>42583</c:v>
                </c:pt>
                <c:pt idx="120">
                  <c:v>42614</c:v>
                </c:pt>
                <c:pt idx="121">
                  <c:v>42644</c:v>
                </c:pt>
                <c:pt idx="122">
                  <c:v>42675</c:v>
                </c:pt>
                <c:pt idx="123">
                  <c:v>42705</c:v>
                </c:pt>
                <c:pt idx="124">
                  <c:v>42736</c:v>
                </c:pt>
                <c:pt idx="125">
                  <c:v>42767</c:v>
                </c:pt>
                <c:pt idx="126">
                  <c:v>42795</c:v>
                </c:pt>
                <c:pt idx="127">
                  <c:v>42826</c:v>
                </c:pt>
                <c:pt idx="128">
                  <c:v>42856</c:v>
                </c:pt>
                <c:pt idx="129">
                  <c:v>42887</c:v>
                </c:pt>
                <c:pt idx="130">
                  <c:v>42917</c:v>
                </c:pt>
                <c:pt idx="131">
                  <c:v>42948</c:v>
                </c:pt>
                <c:pt idx="132">
                  <c:v>42979</c:v>
                </c:pt>
                <c:pt idx="133">
                  <c:v>43009</c:v>
                </c:pt>
                <c:pt idx="134">
                  <c:v>43040</c:v>
                </c:pt>
                <c:pt idx="135">
                  <c:v>43070</c:v>
                </c:pt>
              </c:numCache>
            </c:numRef>
          </c:cat>
          <c:val>
            <c:numRef>
              <c:f>'Původní model (Model 1)'!$B$3:$B$133</c:f>
              <c:numCache>
                <c:formatCode>0.00</c:formatCode>
                <c:ptCount val="131"/>
                <c:pt idx="0">
                  <c:v>6.987715215361745</c:v>
                </c:pt>
                <c:pt idx="1">
                  <c:v>18.39880498347317</c:v>
                </c:pt>
                <c:pt idx="2">
                  <c:v>13.055857708076847</c:v>
                </c:pt>
                <c:pt idx="3">
                  <c:v>8.7645242732967041</c:v>
                </c:pt>
                <c:pt idx="4">
                  <c:v>13.506556528198367</c:v>
                </c:pt>
                <c:pt idx="5">
                  <c:v>15.281794950998284</c:v>
                </c:pt>
                <c:pt idx="6">
                  <c:v>11.463402787321053</c:v>
                </c:pt>
                <c:pt idx="7">
                  <c:v>17.492060931581154</c:v>
                </c:pt>
                <c:pt idx="8">
                  <c:v>9.7938203946819726</c:v>
                </c:pt>
                <c:pt idx="9">
                  <c:v>10.957167354339825</c:v>
                </c:pt>
                <c:pt idx="10">
                  <c:v>18.805529079220683</c:v>
                </c:pt>
                <c:pt idx="11">
                  <c:v>11.255816250201022</c:v>
                </c:pt>
                <c:pt idx="12">
                  <c:v>7.5845470476942012</c:v>
                </c:pt>
                <c:pt idx="13">
                  <c:v>12.687622473357841</c:v>
                </c:pt>
                <c:pt idx="14">
                  <c:v>8.1140160750422297</c:v>
                </c:pt>
                <c:pt idx="15">
                  <c:v>3.7502480062913346</c:v>
                </c:pt>
                <c:pt idx="16">
                  <c:v>8.8613785122900968</c:v>
                </c:pt>
                <c:pt idx="17">
                  <c:v>9.8730790001978477</c:v>
                </c:pt>
                <c:pt idx="18">
                  <c:v>-5.1336978535326043</c:v>
                </c:pt>
                <c:pt idx="19">
                  <c:v>12.863932795401789</c:v>
                </c:pt>
                <c:pt idx="20">
                  <c:v>0.46804233338120227</c:v>
                </c:pt>
                <c:pt idx="21">
                  <c:v>2.23185997948816</c:v>
                </c:pt>
                <c:pt idx="22">
                  <c:v>1.2754689486445647</c:v>
                </c:pt>
                <c:pt idx="23">
                  <c:v>-8.4655694324238908</c:v>
                </c:pt>
                <c:pt idx="24">
                  <c:v>4.6117820939808318</c:v>
                </c:pt>
                <c:pt idx="25">
                  <c:v>-12.152925998201026</c:v>
                </c:pt>
                <c:pt idx="26">
                  <c:v>-17.539258183525131</c:v>
                </c:pt>
                <c:pt idx="27">
                  <c:v>-12.708621024808576</c:v>
                </c:pt>
                <c:pt idx="28">
                  <c:v>-22.974721487695327</c:v>
                </c:pt>
                <c:pt idx="29">
                  <c:v>-19.538552380993579</c:v>
                </c:pt>
                <c:pt idx="30">
                  <c:v>-5.317510111251778</c:v>
                </c:pt>
                <c:pt idx="31">
                  <c:v>-21.621018405692215</c:v>
                </c:pt>
                <c:pt idx="32">
                  <c:v>-19.43127543629717</c:v>
                </c:pt>
                <c:pt idx="33">
                  <c:v>-14.022035296303969</c:v>
                </c:pt>
                <c:pt idx="34">
                  <c:v>-15.566917218033105</c:v>
                </c:pt>
                <c:pt idx="35">
                  <c:v>-7.1380831877589035</c:v>
                </c:pt>
                <c:pt idx="36">
                  <c:v>-10.276159427685627</c:v>
                </c:pt>
                <c:pt idx="37">
                  <c:v>-5.0136965945347001</c:v>
                </c:pt>
                <c:pt idx="38">
                  <c:v>3.797518644558262</c:v>
                </c:pt>
                <c:pt idx="39">
                  <c:v>7.4938001142369703</c:v>
                </c:pt>
                <c:pt idx="40">
                  <c:v>8.2659629239030696</c:v>
                </c:pt>
                <c:pt idx="41">
                  <c:v>8.2381451287182763</c:v>
                </c:pt>
                <c:pt idx="42">
                  <c:v>11.715018503563158</c:v>
                </c:pt>
                <c:pt idx="43">
                  <c:v>15.841845911430607</c:v>
                </c:pt>
                <c:pt idx="44">
                  <c:v>24.17976364480694</c:v>
                </c:pt>
                <c:pt idx="45">
                  <c:v>19.354165440914617</c:v>
                </c:pt>
                <c:pt idx="46">
                  <c:v>14.133808054328178</c:v>
                </c:pt>
                <c:pt idx="47">
                  <c:v>21.081413292821559</c:v>
                </c:pt>
                <c:pt idx="48">
                  <c:v>18.97708844393069</c:v>
                </c:pt>
                <c:pt idx="49">
                  <c:v>13.567962855749727</c:v>
                </c:pt>
                <c:pt idx="50">
                  <c:v>18.180374404656142</c:v>
                </c:pt>
                <c:pt idx="51">
                  <c:v>18.397550069413793</c:v>
                </c:pt>
                <c:pt idx="52">
                  <c:v>24.30885699627725</c:v>
                </c:pt>
                <c:pt idx="53">
                  <c:v>15.563807818443042</c:v>
                </c:pt>
                <c:pt idx="54">
                  <c:v>16.085591539986787</c:v>
                </c:pt>
                <c:pt idx="55">
                  <c:v>9.7911816350200418</c:v>
                </c:pt>
                <c:pt idx="56">
                  <c:v>14.509230945730689</c:v>
                </c:pt>
                <c:pt idx="57">
                  <c:v>7.3961761308621199</c:v>
                </c:pt>
                <c:pt idx="58">
                  <c:v>8.0801022300612821</c:v>
                </c:pt>
                <c:pt idx="59">
                  <c:v>7.2036933111184531</c:v>
                </c:pt>
                <c:pt idx="60">
                  <c:v>7.7268734154087859</c:v>
                </c:pt>
                <c:pt idx="61">
                  <c:v>8.388463593918182</c:v>
                </c:pt>
                <c:pt idx="62">
                  <c:v>6.9528723125017233</c:v>
                </c:pt>
                <c:pt idx="63">
                  <c:v>6.4345644589801854</c:v>
                </c:pt>
                <c:pt idx="64">
                  <c:v>18.11105696554489</c:v>
                </c:pt>
                <c:pt idx="65">
                  <c:v>23.077055327187356</c:v>
                </c:pt>
                <c:pt idx="66">
                  <c:v>14.00548186186219</c:v>
                </c:pt>
                <c:pt idx="67">
                  <c:v>16.118644041504627</c:v>
                </c:pt>
                <c:pt idx="68">
                  <c:v>11.119031987549665</c:v>
                </c:pt>
                <c:pt idx="69">
                  <c:v>13.408069018898438</c:v>
                </c:pt>
                <c:pt idx="70">
                  <c:v>18.413098181802301</c:v>
                </c:pt>
                <c:pt idx="71">
                  <c:v>14.928951173637461</c:v>
                </c:pt>
                <c:pt idx="72">
                  <c:v>5.9946034582660124</c:v>
                </c:pt>
                <c:pt idx="73">
                  <c:v>15.205039124646902</c:v>
                </c:pt>
                <c:pt idx="74">
                  <c:v>9.8510169113861892</c:v>
                </c:pt>
                <c:pt idx="75">
                  <c:v>-0.89478437425941637</c:v>
                </c:pt>
                <c:pt idx="76">
                  <c:v>-4.8811518371515872</c:v>
                </c:pt>
                <c:pt idx="77">
                  <c:v>-5.8647634014318157</c:v>
                </c:pt>
                <c:pt idx="78">
                  <c:v>-6.657596190399973</c:v>
                </c:pt>
                <c:pt idx="79">
                  <c:v>4.8853799294645617</c:v>
                </c:pt>
                <c:pt idx="80">
                  <c:v>0.30906876238117054</c:v>
                </c:pt>
                <c:pt idx="81">
                  <c:v>-2.1817484662576714</c:v>
                </c:pt>
                <c:pt idx="82">
                  <c:v>3.1143446928507013</c:v>
                </c:pt>
                <c:pt idx="83">
                  <c:v>2.3507598582922284</c:v>
                </c:pt>
                <c:pt idx="84">
                  <c:v>9.2265675345114104</c:v>
                </c:pt>
                <c:pt idx="85">
                  <c:v>5.1482844420108309</c:v>
                </c:pt>
                <c:pt idx="86">
                  <c:v>8.429987368802184</c:v>
                </c:pt>
                <c:pt idx="87">
                  <c:v>15.4785755832741</c:v>
                </c:pt>
                <c:pt idx="88">
                  <c:v>18.213158762303962</c:v>
                </c:pt>
                <c:pt idx="89">
                  <c:v>16.576317558951061</c:v>
                </c:pt>
                <c:pt idx="90">
                  <c:v>17.146678784864822</c:v>
                </c:pt>
                <c:pt idx="91">
                  <c:v>12.734196884592365</c:v>
                </c:pt>
                <c:pt idx="92">
                  <c:v>11.545940900408812</c:v>
                </c:pt>
                <c:pt idx="93">
                  <c:v>16.430820691727742</c:v>
                </c:pt>
                <c:pt idx="94">
                  <c:v>20.336748783441404</c:v>
                </c:pt>
                <c:pt idx="95">
                  <c:v>2.5019524841606078</c:v>
                </c:pt>
                <c:pt idx="96">
                  <c:v>16.128190720821966</c:v>
                </c:pt>
                <c:pt idx="97">
                  <c:v>11.170121113029886</c:v>
                </c:pt>
                <c:pt idx="98">
                  <c:v>4.3048820283981826</c:v>
                </c:pt>
                <c:pt idx="99">
                  <c:v>10.488956048056108</c:v>
                </c:pt>
                <c:pt idx="100">
                  <c:v>1.119512991928362</c:v>
                </c:pt>
                <c:pt idx="101">
                  <c:v>5.0423443957818614</c:v>
                </c:pt>
                <c:pt idx="102">
                  <c:v>8.75302831797522</c:v>
                </c:pt>
                <c:pt idx="103">
                  <c:v>3.7825806961846453</c:v>
                </c:pt>
                <c:pt idx="104">
                  <c:v>0.55554694642885316</c:v>
                </c:pt>
                <c:pt idx="105">
                  <c:v>9.5932276937349403</c:v>
                </c:pt>
                <c:pt idx="106">
                  <c:v>1.1994147747105499</c:v>
                </c:pt>
                <c:pt idx="107">
                  <c:v>2.1329546223033846</c:v>
                </c:pt>
                <c:pt idx="108">
                  <c:v>-7.0158461352365364E-2</c:v>
                </c:pt>
                <c:pt idx="109">
                  <c:v>2.1702665559891532</c:v>
                </c:pt>
                <c:pt idx="110">
                  <c:v>5.6183903697209381</c:v>
                </c:pt>
                <c:pt idx="111">
                  <c:v>3.2827366128337809</c:v>
                </c:pt>
                <c:pt idx="112">
                  <c:v>0.89515074149371099</c:v>
                </c:pt>
                <c:pt idx="113">
                  <c:v>5.6909799406968702</c:v>
                </c:pt>
                <c:pt idx="114">
                  <c:v>-1.8676052925578499</c:v>
                </c:pt>
                <c:pt idx="115">
                  <c:v>3.1232650039734802</c:v>
                </c:pt>
                <c:pt idx="116">
                  <c:v>7.7281378343183302</c:v>
                </c:pt>
                <c:pt idx="117">
                  <c:v>0.81100730794043596</c:v>
                </c:pt>
                <c:pt idx="118">
                  <c:v>-16.7542417659836</c:v>
                </c:pt>
                <c:pt idx="119">
                  <c:v>15.930359854504299</c:v>
                </c:pt>
                <c:pt idx="120">
                  <c:v>-0.18295508781152001</c:v>
                </c:pt>
                <c:pt idx="121">
                  <c:v>-4.0008899856388602</c:v>
                </c:pt>
                <c:pt idx="122">
                  <c:v>4.3585336534321701</c:v>
                </c:pt>
                <c:pt idx="123">
                  <c:v>1.07199928070196</c:v>
                </c:pt>
                <c:pt idx="124">
                  <c:v>11.2053076334327</c:v>
                </c:pt>
                <c:pt idx="125">
                  <c:v>1.44932728999085</c:v>
                </c:pt>
                <c:pt idx="126">
                  <c:v>14.6196103174657</c:v>
                </c:pt>
                <c:pt idx="127">
                  <c:v>-2.95829462601694</c:v>
                </c:pt>
                <c:pt idx="128">
                  <c:v>11.7886251551228</c:v>
                </c:pt>
                <c:pt idx="129">
                  <c:v>5.7150112580202697</c:v>
                </c:pt>
                <c:pt idx="130">
                  <c:v>5.6865666378687001</c:v>
                </c:pt>
              </c:numCache>
            </c:numRef>
          </c:val>
          <c:smooth val="0"/>
        </c:ser>
        <c:ser>
          <c:idx val="0"/>
          <c:order val="1"/>
          <c:spPr>
            <a:ln>
              <a:solidFill>
                <a:srgbClr val="C00000"/>
              </a:solidFill>
              <a:prstDash val="sysDash"/>
            </a:ln>
          </c:spPr>
          <c:marker>
            <c:symbol val="none"/>
          </c:marker>
          <c:dPt>
            <c:idx val="131"/>
            <c:bubble3D val="0"/>
            <c:spPr>
              <a:ln>
                <a:solidFill>
                  <a:srgbClr val="C00000"/>
                </a:solidFill>
                <a:prstDash val="solid"/>
              </a:ln>
            </c:spPr>
          </c:dPt>
          <c:cat>
            <c:numRef>
              <c:f>'Původní model (Model 1)'!$A$3:$A$138</c:f>
              <c:numCache>
                <c:formatCode>m/d/yyyy</c:formatCode>
                <c:ptCount val="136"/>
                <c:pt idx="0">
                  <c:v>38961</c:v>
                </c:pt>
                <c:pt idx="1">
                  <c:v>38991</c:v>
                </c:pt>
                <c:pt idx="2">
                  <c:v>39022</c:v>
                </c:pt>
                <c:pt idx="3">
                  <c:v>39052</c:v>
                </c:pt>
                <c:pt idx="4">
                  <c:v>39083</c:v>
                </c:pt>
                <c:pt idx="5">
                  <c:v>39114</c:v>
                </c:pt>
                <c:pt idx="6">
                  <c:v>39142</c:v>
                </c:pt>
                <c:pt idx="7">
                  <c:v>39173</c:v>
                </c:pt>
                <c:pt idx="8">
                  <c:v>39203</c:v>
                </c:pt>
                <c:pt idx="9">
                  <c:v>39234</c:v>
                </c:pt>
                <c:pt idx="10">
                  <c:v>39264</c:v>
                </c:pt>
                <c:pt idx="11">
                  <c:v>39295</c:v>
                </c:pt>
                <c:pt idx="12">
                  <c:v>39326</c:v>
                </c:pt>
                <c:pt idx="13">
                  <c:v>39356</c:v>
                </c:pt>
                <c:pt idx="14">
                  <c:v>39387</c:v>
                </c:pt>
                <c:pt idx="15">
                  <c:v>39417</c:v>
                </c:pt>
                <c:pt idx="16">
                  <c:v>39448</c:v>
                </c:pt>
                <c:pt idx="17">
                  <c:v>39479</c:v>
                </c:pt>
                <c:pt idx="18">
                  <c:v>39508</c:v>
                </c:pt>
                <c:pt idx="19">
                  <c:v>39539</c:v>
                </c:pt>
                <c:pt idx="20">
                  <c:v>39569</c:v>
                </c:pt>
                <c:pt idx="21">
                  <c:v>39600</c:v>
                </c:pt>
                <c:pt idx="22">
                  <c:v>39630</c:v>
                </c:pt>
                <c:pt idx="23">
                  <c:v>39661</c:v>
                </c:pt>
                <c:pt idx="24">
                  <c:v>39692</c:v>
                </c:pt>
                <c:pt idx="25">
                  <c:v>39722</c:v>
                </c:pt>
                <c:pt idx="26">
                  <c:v>39753</c:v>
                </c:pt>
                <c:pt idx="27">
                  <c:v>39783</c:v>
                </c:pt>
                <c:pt idx="28">
                  <c:v>39814</c:v>
                </c:pt>
                <c:pt idx="29">
                  <c:v>39845</c:v>
                </c:pt>
                <c:pt idx="30">
                  <c:v>39873</c:v>
                </c:pt>
                <c:pt idx="31">
                  <c:v>39904</c:v>
                </c:pt>
                <c:pt idx="32">
                  <c:v>39934</c:v>
                </c:pt>
                <c:pt idx="33">
                  <c:v>39965</c:v>
                </c:pt>
                <c:pt idx="34">
                  <c:v>39995</c:v>
                </c:pt>
                <c:pt idx="35">
                  <c:v>40026</c:v>
                </c:pt>
                <c:pt idx="36">
                  <c:v>40057</c:v>
                </c:pt>
                <c:pt idx="37">
                  <c:v>40087</c:v>
                </c:pt>
                <c:pt idx="38">
                  <c:v>40118</c:v>
                </c:pt>
                <c:pt idx="39">
                  <c:v>40148</c:v>
                </c:pt>
                <c:pt idx="40">
                  <c:v>40179</c:v>
                </c:pt>
                <c:pt idx="41">
                  <c:v>40210</c:v>
                </c:pt>
                <c:pt idx="42">
                  <c:v>40238</c:v>
                </c:pt>
                <c:pt idx="43">
                  <c:v>40269</c:v>
                </c:pt>
                <c:pt idx="44">
                  <c:v>40299</c:v>
                </c:pt>
                <c:pt idx="45">
                  <c:v>40330</c:v>
                </c:pt>
                <c:pt idx="46">
                  <c:v>40360</c:v>
                </c:pt>
                <c:pt idx="47">
                  <c:v>40391</c:v>
                </c:pt>
                <c:pt idx="48">
                  <c:v>40422</c:v>
                </c:pt>
                <c:pt idx="49">
                  <c:v>40452</c:v>
                </c:pt>
                <c:pt idx="50">
                  <c:v>40483</c:v>
                </c:pt>
                <c:pt idx="51">
                  <c:v>40513</c:v>
                </c:pt>
                <c:pt idx="52">
                  <c:v>40544</c:v>
                </c:pt>
                <c:pt idx="53">
                  <c:v>40575</c:v>
                </c:pt>
                <c:pt idx="54">
                  <c:v>40603</c:v>
                </c:pt>
                <c:pt idx="55">
                  <c:v>40634</c:v>
                </c:pt>
                <c:pt idx="56">
                  <c:v>40664</c:v>
                </c:pt>
                <c:pt idx="57">
                  <c:v>40695</c:v>
                </c:pt>
                <c:pt idx="58">
                  <c:v>40725</c:v>
                </c:pt>
                <c:pt idx="59">
                  <c:v>40756</c:v>
                </c:pt>
                <c:pt idx="60">
                  <c:v>40787</c:v>
                </c:pt>
                <c:pt idx="61">
                  <c:v>40817</c:v>
                </c:pt>
                <c:pt idx="62">
                  <c:v>40848</c:v>
                </c:pt>
                <c:pt idx="63">
                  <c:v>40878</c:v>
                </c:pt>
                <c:pt idx="64">
                  <c:v>40909</c:v>
                </c:pt>
                <c:pt idx="65">
                  <c:v>40940</c:v>
                </c:pt>
                <c:pt idx="66">
                  <c:v>40969</c:v>
                </c:pt>
                <c:pt idx="67">
                  <c:v>41000</c:v>
                </c:pt>
                <c:pt idx="68">
                  <c:v>41030</c:v>
                </c:pt>
                <c:pt idx="69">
                  <c:v>41061</c:v>
                </c:pt>
                <c:pt idx="70">
                  <c:v>41091</c:v>
                </c:pt>
                <c:pt idx="71">
                  <c:v>41122</c:v>
                </c:pt>
                <c:pt idx="72">
                  <c:v>41153</c:v>
                </c:pt>
                <c:pt idx="73">
                  <c:v>41183</c:v>
                </c:pt>
                <c:pt idx="74">
                  <c:v>41214</c:v>
                </c:pt>
                <c:pt idx="75">
                  <c:v>41244</c:v>
                </c:pt>
                <c:pt idx="76">
                  <c:v>41275</c:v>
                </c:pt>
                <c:pt idx="77">
                  <c:v>41306</c:v>
                </c:pt>
                <c:pt idx="78">
                  <c:v>41334</c:v>
                </c:pt>
                <c:pt idx="79">
                  <c:v>41365</c:v>
                </c:pt>
                <c:pt idx="80">
                  <c:v>41395</c:v>
                </c:pt>
                <c:pt idx="81">
                  <c:v>41426</c:v>
                </c:pt>
                <c:pt idx="82">
                  <c:v>41456</c:v>
                </c:pt>
                <c:pt idx="83">
                  <c:v>41487</c:v>
                </c:pt>
                <c:pt idx="84">
                  <c:v>41518</c:v>
                </c:pt>
                <c:pt idx="85">
                  <c:v>41548</c:v>
                </c:pt>
                <c:pt idx="86">
                  <c:v>41579</c:v>
                </c:pt>
                <c:pt idx="87">
                  <c:v>41609</c:v>
                </c:pt>
                <c:pt idx="88">
                  <c:v>41640</c:v>
                </c:pt>
                <c:pt idx="89">
                  <c:v>41671</c:v>
                </c:pt>
                <c:pt idx="90">
                  <c:v>41699</c:v>
                </c:pt>
                <c:pt idx="91">
                  <c:v>41730</c:v>
                </c:pt>
                <c:pt idx="92">
                  <c:v>41760</c:v>
                </c:pt>
                <c:pt idx="93">
                  <c:v>41791</c:v>
                </c:pt>
                <c:pt idx="94">
                  <c:v>41821</c:v>
                </c:pt>
                <c:pt idx="95">
                  <c:v>41852</c:v>
                </c:pt>
                <c:pt idx="96">
                  <c:v>41883</c:v>
                </c:pt>
                <c:pt idx="97">
                  <c:v>41913</c:v>
                </c:pt>
                <c:pt idx="98">
                  <c:v>41944</c:v>
                </c:pt>
                <c:pt idx="99">
                  <c:v>41974</c:v>
                </c:pt>
                <c:pt idx="100">
                  <c:v>42005</c:v>
                </c:pt>
                <c:pt idx="101">
                  <c:v>42036</c:v>
                </c:pt>
                <c:pt idx="102">
                  <c:v>42064</c:v>
                </c:pt>
                <c:pt idx="103">
                  <c:v>42095</c:v>
                </c:pt>
                <c:pt idx="104">
                  <c:v>42125</c:v>
                </c:pt>
                <c:pt idx="105">
                  <c:v>42156</c:v>
                </c:pt>
                <c:pt idx="106">
                  <c:v>42186</c:v>
                </c:pt>
                <c:pt idx="107">
                  <c:v>42217</c:v>
                </c:pt>
                <c:pt idx="108">
                  <c:v>42248</c:v>
                </c:pt>
                <c:pt idx="109">
                  <c:v>42278</c:v>
                </c:pt>
                <c:pt idx="110">
                  <c:v>42309</c:v>
                </c:pt>
                <c:pt idx="111">
                  <c:v>42339</c:v>
                </c:pt>
                <c:pt idx="112">
                  <c:v>42370</c:v>
                </c:pt>
                <c:pt idx="113">
                  <c:v>42401</c:v>
                </c:pt>
                <c:pt idx="114">
                  <c:v>42430</c:v>
                </c:pt>
                <c:pt idx="115">
                  <c:v>42461</c:v>
                </c:pt>
                <c:pt idx="116">
                  <c:v>42491</c:v>
                </c:pt>
                <c:pt idx="117">
                  <c:v>42522</c:v>
                </c:pt>
                <c:pt idx="118">
                  <c:v>42552</c:v>
                </c:pt>
                <c:pt idx="119">
                  <c:v>42583</c:v>
                </c:pt>
                <c:pt idx="120">
                  <c:v>42614</c:v>
                </c:pt>
                <c:pt idx="121">
                  <c:v>42644</c:v>
                </c:pt>
                <c:pt idx="122">
                  <c:v>42675</c:v>
                </c:pt>
                <c:pt idx="123">
                  <c:v>42705</c:v>
                </c:pt>
                <c:pt idx="124">
                  <c:v>42736</c:v>
                </c:pt>
                <c:pt idx="125">
                  <c:v>42767</c:v>
                </c:pt>
                <c:pt idx="126">
                  <c:v>42795</c:v>
                </c:pt>
                <c:pt idx="127">
                  <c:v>42826</c:v>
                </c:pt>
                <c:pt idx="128">
                  <c:v>42856</c:v>
                </c:pt>
                <c:pt idx="129">
                  <c:v>42887</c:v>
                </c:pt>
                <c:pt idx="130">
                  <c:v>42917</c:v>
                </c:pt>
                <c:pt idx="131">
                  <c:v>42948</c:v>
                </c:pt>
                <c:pt idx="132">
                  <c:v>42979</c:v>
                </c:pt>
                <c:pt idx="133">
                  <c:v>43009</c:v>
                </c:pt>
                <c:pt idx="134">
                  <c:v>43040</c:v>
                </c:pt>
                <c:pt idx="135">
                  <c:v>43070</c:v>
                </c:pt>
              </c:numCache>
            </c:numRef>
          </c:cat>
          <c:val>
            <c:numRef>
              <c:f>('Původní model (Model 1)'!$C$3:$C$132,'Původní model (Model 1)'!$B$133:$B$138)</c:f>
              <c:numCache>
                <c:formatCode>General</c:formatCode>
                <c:ptCount val="136"/>
                <c:pt idx="130" formatCode="0.00">
                  <c:v>5.6865666378687001</c:v>
                </c:pt>
                <c:pt idx="131" formatCode="0.00">
                  <c:v>3.9958267332764699</c:v>
                </c:pt>
                <c:pt idx="132" formatCode="0.00">
                  <c:v>7.7357932814528203</c:v>
                </c:pt>
                <c:pt idx="133" formatCode="0.00">
                  <c:v>10.596556282379099</c:v>
                </c:pt>
                <c:pt idx="134" formatCode="0.00">
                  <c:v>6.7597494967827298</c:v>
                </c:pt>
                <c:pt idx="135" formatCode="0.00">
                  <c:v>9.9948351955861696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9387904"/>
        <c:axId val="544923536"/>
      </c:lineChart>
      <c:dateAx>
        <c:axId val="539387904"/>
        <c:scaling>
          <c:orientation val="minMax"/>
          <c:max val="43070"/>
          <c:min val="42278"/>
        </c:scaling>
        <c:delete val="0"/>
        <c:axPos val="b"/>
        <c:majorGridlines/>
        <c:numFmt formatCode="mm\/yy" sourceLinked="0"/>
        <c:majorTickMark val="none"/>
        <c:minorTickMark val="none"/>
        <c:tickLblPos val="low"/>
        <c:txPr>
          <a:bodyPr/>
          <a:lstStyle/>
          <a:p>
            <a:pPr>
              <a:defRPr sz="1400"/>
            </a:pPr>
            <a:endParaRPr lang="cs-CZ"/>
          </a:p>
        </c:txPr>
        <c:crossAx val="544923536"/>
        <c:crosses val="autoZero"/>
        <c:auto val="1"/>
        <c:lblOffset val="100"/>
        <c:baseTimeUnit val="months"/>
        <c:majorUnit val="3"/>
        <c:majorTimeUnit val="months"/>
      </c:dateAx>
      <c:valAx>
        <c:axId val="544923536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 i="0" baseline="0">
                    <a:effectLst/>
                  </a:rPr>
                  <a:t>meziroční změna v %</a:t>
                </a:r>
                <a:endParaRPr lang="cs-CZ" sz="1600">
                  <a:effectLst/>
                </a:endParaRPr>
              </a:p>
            </c:rich>
          </c:tx>
          <c:layout>
            <c:manualLayout>
              <c:xMode val="edge"/>
              <c:yMode val="edge"/>
              <c:x val="9.9176324431754885E-3"/>
              <c:y val="0.23380755825232977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/>
            </a:pPr>
            <a:endParaRPr lang="cs-CZ"/>
          </a:p>
        </c:txPr>
        <c:crossAx val="539387904"/>
        <c:crossesAt val="42095"/>
        <c:crossBetween val="between"/>
      </c:valAx>
    </c:plotArea>
    <c:plotVisOnly val="0"/>
    <c:dispBlanksAs val="gap"/>
    <c:showDLblsOverMax val="0"/>
  </c:chart>
  <c:spPr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88888888888889E-2"/>
          <c:y val="8.1345928656650884E-2"/>
          <c:w val="0.93888888888888888"/>
          <c:h val="0.62656131840396756"/>
        </c:manualLayout>
      </c:layout>
      <c:lineChart>
        <c:grouping val="standard"/>
        <c:varyColors val="0"/>
        <c:ser>
          <c:idx val="0"/>
          <c:order val="0"/>
          <c:tx>
            <c:v>medián</c:v>
          </c:tx>
          <c:spPr>
            <a:ln>
              <a:solidFill>
                <a:schemeClr val="bg1">
                  <a:lumMod val="65000"/>
                </a:schemeClr>
              </a:solidFill>
              <a:headEnd type="none"/>
              <a:tailEnd type="triangle"/>
            </a:ln>
          </c:spPr>
          <c:marker>
            <c:symbol val="none"/>
          </c:marker>
          <c:dPt>
            <c:idx val="1"/>
            <c:bubble3D val="0"/>
            <c:spPr>
              <a:ln cap="rnd">
                <a:solidFill>
                  <a:schemeClr val="bg1">
                    <a:lumMod val="65000"/>
                  </a:schemeClr>
                </a:solidFill>
                <a:round/>
                <a:headEnd type="none"/>
                <a:tailEnd type="triangle" w="lg" len="sm"/>
              </a:ln>
            </c:spPr>
          </c:dPt>
          <c:dLbls>
            <c:spPr>
              <a:solidFill>
                <a:schemeClr val="bg1"/>
              </a:solidFill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Sheet1!$A$4:$A$9</c:f>
              <c:strCache>
                <c:ptCount val="6"/>
                <c:pt idx="0">
                  <c:v>Q2/2016</c:v>
                </c:pt>
                <c:pt idx="1">
                  <c:v>Q3/2016</c:v>
                </c:pt>
                <c:pt idx="2">
                  <c:v>Q4/2016</c:v>
                </c:pt>
                <c:pt idx="3">
                  <c:v>Q1/2017</c:v>
                </c:pt>
                <c:pt idx="4">
                  <c:v>Q2/2017</c:v>
                </c:pt>
                <c:pt idx="5">
                  <c:v>Q3/2017</c:v>
                </c:pt>
              </c:strCache>
            </c:strRef>
          </c:cat>
          <c:val>
            <c:numRef>
              <c:f>Sheet1!$B$4:$B$9</c:f>
              <c:numCache>
                <c:formatCode>0.0</c:formatCode>
                <c:ptCount val="6"/>
                <c:pt idx="0">
                  <c:v>51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</c:numCache>
            </c:numRef>
          </c:val>
          <c:smooth val="1"/>
        </c:ser>
        <c:ser>
          <c:idx val="1"/>
          <c:order val="1"/>
          <c:tx>
            <c:v>průměr</c:v>
          </c:tx>
          <c:spPr>
            <a:ln>
              <a:solidFill>
                <a:srgbClr val="FFC000"/>
              </a:solidFill>
              <a:headEnd type="none"/>
              <a:tailEnd type="triangle"/>
            </a:ln>
          </c:spPr>
          <c:marker>
            <c:symbol val="none"/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Sheet1!$I$4:$I$9</c:f>
              <c:numCache>
                <c:formatCode>General</c:formatCode>
                <c:ptCount val="6"/>
                <c:pt idx="0">
                  <c:v>56.13</c:v>
                </c:pt>
                <c:pt idx="1">
                  <c:v>53.23</c:v>
                </c:pt>
                <c:pt idx="2" formatCode="0.00">
                  <c:v>52.756756756756758</c:v>
                </c:pt>
                <c:pt idx="3">
                  <c:v>52.13</c:v>
                </c:pt>
                <c:pt idx="4">
                  <c:v>54.9</c:v>
                </c:pt>
                <c:pt idx="5" formatCode="0.0">
                  <c:v>54.68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8952744"/>
        <c:axId val="208954704"/>
      </c:lineChart>
      <c:catAx>
        <c:axId val="208952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8954704"/>
        <c:crosses val="autoZero"/>
        <c:auto val="1"/>
        <c:lblAlgn val="ctr"/>
        <c:lblOffset val="100"/>
        <c:noMultiLvlLbl val="0"/>
      </c:catAx>
      <c:valAx>
        <c:axId val="208954704"/>
        <c:scaling>
          <c:orientation val="minMax"/>
        </c:scaling>
        <c:delete val="1"/>
        <c:axPos val="l"/>
        <c:majorGridlines>
          <c:spPr>
            <a:ln w="6350">
              <a:solidFill>
                <a:schemeClr val="bg1">
                  <a:lumMod val="85000"/>
                </a:schemeClr>
              </a:solidFill>
            </a:ln>
          </c:spPr>
        </c:majorGridlines>
        <c:numFmt formatCode="#,##0.00" sourceLinked="0"/>
        <c:majorTickMark val="out"/>
        <c:minorTickMark val="none"/>
        <c:tickLblPos val="nextTo"/>
        <c:crossAx val="208952744"/>
        <c:crosses val="autoZero"/>
        <c:crossBetween val="between"/>
        <c:majorUnit val="4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88888888888889E-2"/>
          <c:y val="8.1345928656650884E-2"/>
          <c:w val="0.93888888888888888"/>
          <c:h val="0.6157282432180603"/>
        </c:manualLayout>
      </c:layout>
      <c:lineChart>
        <c:grouping val="standard"/>
        <c:varyColors val="0"/>
        <c:ser>
          <c:idx val="0"/>
          <c:order val="0"/>
          <c:tx>
            <c:v>medián</c:v>
          </c:tx>
          <c:spPr>
            <a:ln>
              <a:solidFill>
                <a:schemeClr val="bg1">
                  <a:lumMod val="65000"/>
                </a:schemeClr>
              </a:solidFill>
              <a:headEnd type="none"/>
              <a:tailEnd type="triangle"/>
            </a:ln>
          </c:spPr>
          <c:marker>
            <c:symbol val="none"/>
          </c:marker>
          <c:dPt>
            <c:idx val="1"/>
            <c:bubble3D val="0"/>
            <c:spPr>
              <a:ln cap="rnd">
                <a:solidFill>
                  <a:schemeClr val="bg1">
                    <a:lumMod val="65000"/>
                  </a:schemeClr>
                </a:solidFill>
                <a:round/>
                <a:headEnd type="none"/>
                <a:tailEnd type="triangle" w="lg" len="sm"/>
              </a:ln>
            </c:spPr>
          </c:dPt>
          <c:dLbls>
            <c:spPr>
              <a:solidFill>
                <a:schemeClr val="bg1"/>
              </a:solidFill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Sheet1!$A$4:$A$9</c:f>
              <c:strCache>
                <c:ptCount val="6"/>
                <c:pt idx="0">
                  <c:v>Q2/2016</c:v>
                </c:pt>
                <c:pt idx="1">
                  <c:v>Q3/2016</c:v>
                </c:pt>
                <c:pt idx="2">
                  <c:v>Q4/2016</c:v>
                </c:pt>
                <c:pt idx="3">
                  <c:v>Q1/2017</c:v>
                </c:pt>
                <c:pt idx="4">
                  <c:v>Q2/2017</c:v>
                </c:pt>
                <c:pt idx="5">
                  <c:v>Q3/2017</c:v>
                </c:pt>
              </c:strCache>
            </c:strRef>
          </c:cat>
          <c:val>
            <c:numRef>
              <c:f>Sheet1!$C$4:$C$9</c:f>
              <c:numCache>
                <c:formatCode>0.0</c:formatCode>
                <c:ptCount val="6"/>
                <c:pt idx="0">
                  <c:v>54</c:v>
                </c:pt>
                <c:pt idx="1">
                  <c:v>50</c:v>
                </c:pt>
                <c:pt idx="2">
                  <c:v>50</c:v>
                </c:pt>
                <c:pt idx="3">
                  <c:v>54.5</c:v>
                </c:pt>
                <c:pt idx="4">
                  <c:v>50</c:v>
                </c:pt>
                <c:pt idx="5">
                  <c:v>51.5</c:v>
                </c:pt>
              </c:numCache>
            </c:numRef>
          </c:val>
          <c:smooth val="1"/>
        </c:ser>
        <c:ser>
          <c:idx val="1"/>
          <c:order val="1"/>
          <c:tx>
            <c:v>průměr</c:v>
          </c:tx>
          <c:spPr>
            <a:ln>
              <a:solidFill>
                <a:srgbClr val="FFC000"/>
              </a:solidFill>
              <a:headEnd type="none"/>
              <a:tailEnd type="triangle"/>
            </a:ln>
          </c:spPr>
          <c:marker>
            <c:symbol val="none"/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Sheet1!$J$4:$J$9</c:f>
              <c:numCache>
                <c:formatCode>General</c:formatCode>
                <c:ptCount val="6"/>
                <c:pt idx="0">
                  <c:v>58.47</c:v>
                </c:pt>
                <c:pt idx="1">
                  <c:v>53.77</c:v>
                </c:pt>
                <c:pt idx="2" formatCode="0.00">
                  <c:v>53.513513513513516</c:v>
                </c:pt>
                <c:pt idx="3">
                  <c:v>55.42</c:v>
                </c:pt>
                <c:pt idx="4">
                  <c:v>54.83</c:v>
                </c:pt>
                <c:pt idx="5">
                  <c:v>57.22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7270960"/>
        <c:axId val="208928816"/>
      </c:lineChart>
      <c:catAx>
        <c:axId val="137270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8928816"/>
        <c:crosses val="autoZero"/>
        <c:auto val="1"/>
        <c:lblAlgn val="ctr"/>
        <c:lblOffset val="100"/>
        <c:noMultiLvlLbl val="0"/>
      </c:catAx>
      <c:valAx>
        <c:axId val="208928816"/>
        <c:scaling>
          <c:orientation val="minMax"/>
        </c:scaling>
        <c:delete val="1"/>
        <c:axPos val="l"/>
        <c:majorGridlines>
          <c:spPr>
            <a:ln w="6350">
              <a:solidFill>
                <a:schemeClr val="bg1">
                  <a:lumMod val="85000"/>
                </a:schemeClr>
              </a:solidFill>
            </a:ln>
          </c:spPr>
        </c:majorGridlines>
        <c:numFmt formatCode="#,##0.00" sourceLinked="0"/>
        <c:majorTickMark val="out"/>
        <c:minorTickMark val="none"/>
        <c:tickLblPos val="nextTo"/>
        <c:crossAx val="137270960"/>
        <c:crosses val="autoZero"/>
        <c:crossBetween val="between"/>
        <c:majorUnit val="4"/>
      </c:valAx>
    </c:plotArea>
    <c:legend>
      <c:legendPos val="b"/>
      <c:layout>
        <c:manualLayout>
          <c:xMode val="edge"/>
          <c:yMode val="edge"/>
          <c:x val="0.31554658792650919"/>
          <c:y val="0.86627532889201253"/>
          <c:w val="0.36335104986876637"/>
          <c:h val="0.1208549249383103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05077180830681"/>
          <c:y val="4.8245630696791927E-2"/>
          <c:w val="0.77507046657024903"/>
          <c:h val="0.90350873860641612"/>
        </c:manualLayout>
      </c:layout>
      <c:barChart>
        <c:barDir val="bar"/>
        <c:grouping val="clustered"/>
        <c:varyColors val="0"/>
        <c:ser>
          <c:idx val="0"/>
          <c:order val="0"/>
          <c:tx>
            <c:v>prosinec 2017</c:v>
          </c:tx>
          <c:spPr>
            <a:solidFill>
              <a:srgbClr val="FFC000"/>
            </a:solidFill>
            <a:ln>
              <a:noFill/>
            </a:ln>
            <a:effectLst>
              <a:glow rad="127000">
                <a:schemeClr val="bg1"/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'vývoj kurzu'!$A$14:$A$19</c:f>
              <c:strCache>
                <c:ptCount val="6"/>
                <c:pt idx="0">
                  <c:v>pod 25</c:v>
                </c:pt>
                <c:pt idx="1">
                  <c:v>25,00 - 25,49</c:v>
                </c:pt>
                <c:pt idx="2">
                  <c:v>25,50 - 25,99</c:v>
                </c:pt>
                <c:pt idx="3">
                  <c:v>26,00 - 26,49</c:v>
                </c:pt>
                <c:pt idx="4">
                  <c:v>26,50 - 26,99</c:v>
                </c:pt>
                <c:pt idx="5">
                  <c:v>27,00 nebo více</c:v>
                </c:pt>
              </c:strCache>
            </c:strRef>
          </c:cat>
          <c:val>
            <c:numRef>
              <c:f>'vývoj kurzu'!$C$4:$C$9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0.64</c:v>
                </c:pt>
                <c:pt idx="3">
                  <c:v>0.34</c:v>
                </c:pt>
                <c:pt idx="4">
                  <c:v>0</c:v>
                </c:pt>
                <c:pt idx="5">
                  <c:v>0.02</c:v>
                </c:pt>
              </c:numCache>
            </c:numRef>
          </c:val>
        </c:ser>
        <c:ser>
          <c:idx val="1"/>
          <c:order val="1"/>
          <c:tx>
            <c:v>červen 2018</c:v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'vývoj kurzu'!$C$14:$C$19</c:f>
              <c:numCache>
                <c:formatCode>0%</c:formatCode>
                <c:ptCount val="6"/>
                <c:pt idx="0">
                  <c:v>0.04</c:v>
                </c:pt>
                <c:pt idx="1">
                  <c:v>0.2</c:v>
                </c:pt>
                <c:pt idx="2">
                  <c:v>0.66</c:v>
                </c:pt>
                <c:pt idx="3">
                  <c:v>0.06</c:v>
                </c:pt>
                <c:pt idx="4">
                  <c:v>0.04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08924896"/>
        <c:axId val="208922544"/>
      </c:barChart>
      <c:catAx>
        <c:axId val="20892489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208922544"/>
        <c:crosses val="autoZero"/>
        <c:auto val="1"/>
        <c:lblAlgn val="ctr"/>
        <c:lblOffset val="100"/>
        <c:tickLblSkip val="1"/>
        <c:noMultiLvlLbl val="0"/>
      </c:catAx>
      <c:valAx>
        <c:axId val="208922544"/>
        <c:scaling>
          <c:orientation val="minMax"/>
        </c:scaling>
        <c:delete val="1"/>
        <c:axPos val="b"/>
        <c:numFmt formatCode="0%" sourceLinked="0"/>
        <c:majorTickMark val="none"/>
        <c:minorTickMark val="none"/>
        <c:tickLblPos val="nextTo"/>
        <c:crossAx val="208924896"/>
        <c:crosses val="max"/>
        <c:crossBetween val="between"/>
      </c:valAx>
    </c:plotArea>
    <c:legend>
      <c:legendPos val="r"/>
      <c:layout>
        <c:manualLayout>
          <c:xMode val="edge"/>
          <c:yMode val="edge"/>
          <c:x val="0.66510592425946757"/>
          <c:y val="6.1331389605531951E-2"/>
          <c:w val="0.26536303497777064"/>
          <c:h val="0.23657571427201321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 algn="just">
        <a:defRPr sz="1400">
          <a:latin typeface="Arial" panose="020B0604020202020204" pitchFamily="34" charset="0"/>
          <a:cs typeface="Arial" panose="020B0604020202020204" pitchFamily="34" charset="0"/>
        </a:defRPr>
      </a:pPr>
      <a:endParaRPr lang="cs-CZ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2409" tIns="46205" rIns="92409" bIns="4620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2409" tIns="46205" rIns="92409" bIns="46205" rtlCol="0"/>
          <a:lstStyle>
            <a:lvl1pPr algn="r">
              <a:defRPr sz="1200"/>
            </a:lvl1pPr>
          </a:lstStyle>
          <a:p>
            <a:fld id="{01C43E83-CE4B-4660-8631-0654C7339C26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2409" tIns="46205" rIns="92409" bIns="4620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5170"/>
            <a:ext cx="2949099" cy="497205"/>
          </a:xfrm>
          <a:prstGeom prst="rect">
            <a:avLst/>
          </a:prstGeom>
        </p:spPr>
        <p:txBody>
          <a:bodyPr vert="horz" lIns="92409" tIns="46205" rIns="92409" bIns="46205" rtlCol="0" anchor="b"/>
          <a:lstStyle>
            <a:lvl1pPr algn="r">
              <a:defRPr sz="1200"/>
            </a:lvl1pPr>
          </a:lstStyle>
          <a:p>
            <a:fld id="{52823D16-DBED-445A-AD8F-3AF01E63F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720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2409" tIns="46205" rIns="92409" bIns="46205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2409" tIns="46205" rIns="92409" bIns="46205" rtlCol="0"/>
          <a:lstStyle>
            <a:lvl1pPr algn="r">
              <a:defRPr sz="1200"/>
            </a:lvl1pPr>
          </a:lstStyle>
          <a:p>
            <a:fld id="{F3E8078F-9A6C-4213-B0AF-7C4FD611FCD4}" type="datetimeFigureOut">
              <a:rPr lang="de-DE" smtClean="0"/>
              <a:t>17.10.2017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65175" y="746125"/>
            <a:ext cx="52752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09" tIns="46205" rIns="92409" bIns="46205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2409" tIns="46205" rIns="92409" bIns="46205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2409" tIns="46205" rIns="92409" bIns="46205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7205"/>
          </a:xfrm>
          <a:prstGeom prst="rect">
            <a:avLst/>
          </a:prstGeom>
        </p:spPr>
        <p:txBody>
          <a:bodyPr vert="horz" lIns="92409" tIns="46205" rIns="92409" bIns="46205" rtlCol="0" anchor="b"/>
          <a:lstStyle>
            <a:lvl1pPr algn="r">
              <a:defRPr sz="1200"/>
            </a:lvl1pPr>
          </a:lstStyle>
          <a:p>
            <a:fld id="{4F21D172-57C7-4E47-972B-9A6AD89F10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4770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746125"/>
            <a:ext cx="5275263" cy="3729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1D172-57C7-4E47-972B-9A6AD89F10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8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1D172-57C7-4E47-972B-9A6AD89F10EF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9252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5.jpe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92248551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5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95"/>
          <a:stretch/>
        </p:blipFill>
        <p:spPr>
          <a:xfrm>
            <a:off x="-5309" y="0"/>
            <a:ext cx="10698709" cy="7561264"/>
          </a:xfrm>
          <a:prstGeom prst="rect">
            <a:avLst/>
          </a:prstGeom>
        </p:spPr>
      </p:pic>
      <p:pic>
        <p:nvPicPr>
          <p:cNvPr id="13" name="Obrázek 2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290" y="748032"/>
            <a:ext cx="3028109" cy="1668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platzhalter 10"/>
          <p:cNvSpPr>
            <a:spLocks noGrp="1"/>
          </p:cNvSpPr>
          <p:nvPr>
            <p:ph type="body" sz="quarter" idx="14"/>
          </p:nvPr>
        </p:nvSpPr>
        <p:spPr>
          <a:xfrm>
            <a:off x="764425" y="4603443"/>
            <a:ext cx="9159240" cy="692497"/>
          </a:xfrm>
          <a:noFill/>
          <a:extLst>
            <a:ext uri="{909E8E84-426E-40DD-AFC4-6F175D3DCCD1}">
              <a14:hiddenFill xmlns:a14="http://schemas.microsoft.com/office/drawing/2010/main">
                <a:blipFill dpi="0" rotWithShape="1">
                  <a:blip r:embed="rId8">
                    <a:extLst>
                      <a:ext uri="{28A0092B-C50C-407E-A947-70E740481C1C}">
                        <a14:useLocalDpi val="0"/>
                      </a:ext>
                    </a:extLst>
                  </a:blip>
                  <a:srcRect/>
                  <a:stretch>
                    <a:fillRect/>
                  </a:stretch>
                </a:blipFill>
              </a14:hiddenFill>
            </a:ext>
          </a:extLst>
        </p:spPr>
        <p:txBody>
          <a:bodyPr wrap="square" lIns="0" tIns="0" rIns="0" bIns="0" anchor="b" anchorCtr="0">
            <a:spAutoFit/>
          </a:bodyPr>
          <a:lstStyle>
            <a:lvl1pPr>
              <a:spcBef>
                <a:spcPts val="0"/>
              </a:spcBef>
              <a:defRPr sz="4500" b="1"/>
            </a:lvl1pPr>
            <a:lvl2pPr>
              <a:spcBef>
                <a:spcPts val="0"/>
              </a:spcBef>
              <a:defRPr sz="3000" b="1"/>
            </a:lvl2pPr>
            <a:lvl3pPr marL="0" indent="0" algn="l">
              <a:spcBef>
                <a:spcPts val="0"/>
              </a:spcBef>
              <a:buNone/>
              <a:defRPr sz="3000" b="1"/>
            </a:lvl3pPr>
            <a:lvl4pPr marL="0" indent="0">
              <a:spcBef>
                <a:spcPts val="0"/>
              </a:spcBef>
              <a:buNone/>
              <a:defRPr sz="3000" b="1"/>
            </a:lvl4pPr>
            <a:lvl5pPr marL="0" indent="0">
              <a:spcBef>
                <a:spcPts val="0"/>
              </a:spcBef>
              <a:buNone/>
              <a:defRPr sz="3000" b="1"/>
            </a:lvl5pPr>
            <a:lvl6pPr marL="0" indent="0">
              <a:spcBef>
                <a:spcPts val="0"/>
              </a:spcBef>
              <a:buNone/>
              <a:defRPr sz="3000" b="1">
                <a:latin typeface="Century Gothic" pitchFamily="34" charset="0"/>
              </a:defRPr>
            </a:lvl6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Datumsplatzhalter 3" hidden="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CD607-6B7C-49A6-87F4-0A7E813A5AB3}" type="datetime1">
              <a:rPr lang="en-GB" noProof="0" smtClean="0"/>
              <a:t>17/10/2017</a:t>
            </a:fld>
            <a:endParaRPr lang="en-US" noProof="0"/>
          </a:p>
        </p:txBody>
      </p:sp>
      <p:sp>
        <p:nvSpPr>
          <p:cNvPr id="5" name="Fußzeilenplatzhalter 4" hidden="1"/>
          <p:cNvSpPr>
            <a:spLocks noGrp="1"/>
          </p:cNvSpPr>
          <p:nvPr>
            <p:ph type="ftr" sz="quarter" idx="11"/>
          </p:nvPr>
        </p:nvSpPr>
        <p:spPr>
          <a:xfrm>
            <a:off x="899160" y="7176199"/>
            <a:ext cx="3609334" cy="385064"/>
          </a:xfrm>
        </p:spPr>
        <p:txBody>
          <a:bodyPr/>
          <a:lstStyle/>
          <a:p>
            <a:r>
              <a:rPr lang="en-US" noProof="0" dirty="0" smtClean="0"/>
              <a:t>chapter</a:t>
            </a:r>
            <a:endParaRPr lang="en-US" noProof="0" dirty="0"/>
          </a:p>
        </p:txBody>
      </p:sp>
      <p:sp>
        <p:nvSpPr>
          <p:cNvPr id="6" name="Foliennummernplatzhalter 5" hidden="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9AD8-4CF8-4A0A-8D8A-B8E100449A7A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764425" y="5511484"/>
            <a:ext cx="5522075" cy="615553"/>
          </a:xfrm>
          <a:noFill/>
        </p:spPr>
        <p:txBody>
          <a:bodyPr wrap="square" lIns="0" tIns="0" rIns="0" bIns="0" anchor="t" anchorCtr="0">
            <a:spAutoFit/>
          </a:bodyPr>
          <a:lstStyle>
            <a:lvl1pPr marL="0" indent="0" algn="l">
              <a:spcBef>
                <a:spcPts val="0"/>
              </a:spcBef>
              <a:buNone/>
              <a:defRPr sz="2000" b="0" baseline="0">
                <a:solidFill>
                  <a:schemeClr val="tx1"/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 smtClean="0"/>
              <a:t>Click here to add your subtitle and the name of speaker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10" y="321360"/>
            <a:ext cx="3568578" cy="2521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795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9287576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7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501406" y="169459"/>
            <a:ext cx="7766198" cy="760181"/>
          </a:xfrm>
        </p:spPr>
        <p:txBody>
          <a:bodyPr/>
          <a:lstStyle>
            <a:lvl1pPr>
              <a:defRPr b="1"/>
            </a:lvl1pPr>
          </a:lstStyle>
          <a:p>
            <a:r>
              <a:rPr lang="en-US" noProof="0" dirty="0" smtClean="0"/>
              <a:t>Click here to add your title</a:t>
            </a:r>
            <a:endParaRPr lang="en-US" noProof="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CB126-652A-4818-8A8F-CE66FE08CD68}" type="datetime1">
              <a:rPr lang="en-GB" noProof="0" smtClean="0"/>
              <a:t>17/10/2017</a:t>
            </a:fld>
            <a:endParaRPr lang="en-US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252484" y="7176199"/>
            <a:ext cx="4256010" cy="385064"/>
          </a:xfrm>
        </p:spPr>
        <p:txBody>
          <a:bodyPr/>
          <a:lstStyle/>
          <a:p>
            <a:r>
              <a:rPr lang="en-US" noProof="0" dirty="0" smtClean="0"/>
              <a:t>chapter</a:t>
            </a:r>
            <a:endParaRPr lang="en-US" noProof="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184906" y="7176199"/>
            <a:ext cx="4257868" cy="385064"/>
          </a:xfrm>
        </p:spPr>
        <p:txBody>
          <a:bodyPr/>
          <a:lstStyle/>
          <a:p>
            <a:fld id="{2EFE9AD8-4CF8-4A0A-8D8A-B8E100449A7A}" type="slidenum">
              <a:rPr lang="en-US" noProof="0" smtClean="0"/>
              <a:t>‹#›</a:t>
            </a:fld>
            <a:endParaRPr lang="en-US" noProof="0"/>
          </a:p>
        </p:txBody>
      </p:sp>
      <p:cxnSp>
        <p:nvCxnSpPr>
          <p:cNvPr id="9" name="Gerade Verbindung 8"/>
          <p:cNvCxnSpPr/>
          <p:nvPr userDrawn="1"/>
        </p:nvCxnSpPr>
        <p:spPr>
          <a:xfrm>
            <a:off x="252483" y="7081683"/>
            <a:ext cx="10190291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8773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theme" Target="../theme/theme1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140927497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4" name="think-cell Slide" r:id="rId6" imgW="270" imgH="270" progId="TCLayout.ActiveDocument.1">
                  <p:embed/>
                </p:oleObj>
              </mc:Choice>
              <mc:Fallback>
                <p:oleObj name="think-cell Slide" r:id="rId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355107" y="179291"/>
            <a:ext cx="7130671" cy="74496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noProof="0" dirty="0" smtClean="0"/>
              <a:t>Click here to add your title</a:t>
            </a:r>
            <a:endParaRPr lang="en-US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2483" y="1520796"/>
            <a:ext cx="10188200" cy="1384995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noProof="0" dirty="0" smtClean="0"/>
              <a:t>The first level</a:t>
            </a:r>
          </a:p>
          <a:p>
            <a:pPr lvl="1"/>
            <a:r>
              <a:rPr lang="en-US" noProof="0" dirty="0" smtClean="0"/>
              <a:t>The second level</a:t>
            </a:r>
          </a:p>
          <a:p>
            <a:pPr lvl="2"/>
            <a:r>
              <a:rPr lang="en-US" noProof="0" dirty="0" smtClean="0"/>
              <a:t>The third level</a:t>
            </a:r>
          </a:p>
          <a:p>
            <a:pPr lvl="3"/>
            <a:r>
              <a:rPr lang="en-US" noProof="0" dirty="0" smtClean="0"/>
              <a:t>The fourth level</a:t>
            </a:r>
          </a:p>
          <a:p>
            <a:pPr lvl="4"/>
            <a:r>
              <a:rPr lang="en-US" noProof="0" dirty="0" smtClean="0"/>
              <a:t>The fifth level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07408" y="7176199"/>
            <a:ext cx="1676509" cy="38506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FFCB4416-7B04-42E2-A694-ECB895EF5005}" type="datetime1">
              <a:rPr lang="en-GB" noProof="0" smtClean="0"/>
              <a:t>17/10/2017</a:t>
            </a:fld>
            <a:endParaRPr lang="en-US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2483" y="7176199"/>
            <a:ext cx="4256011" cy="38506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r>
              <a:rPr lang="en-US" noProof="0" dirty="0" smtClean="0"/>
              <a:t>chapter</a:t>
            </a:r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184906" y="7176199"/>
            <a:ext cx="4257868" cy="38506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2EFE9AD8-4CF8-4A0A-8D8A-B8E100449A7A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1" name="Gerade Verbindung 8"/>
          <p:cNvCxnSpPr/>
          <p:nvPr/>
        </p:nvCxnSpPr>
        <p:spPr>
          <a:xfrm>
            <a:off x="252483" y="7081683"/>
            <a:ext cx="10190291" cy="0"/>
          </a:xfrm>
          <a:prstGeom prst="line">
            <a:avLst/>
          </a:prstGeom>
          <a:ln w="127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63" y="-168074"/>
            <a:ext cx="2037355" cy="14396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1393" y="56745"/>
            <a:ext cx="2292005" cy="990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51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1043056" rtl="0" eaLnBrk="1" latinLnBrk="0" hangingPunct="1">
        <a:spcBef>
          <a:spcPct val="0"/>
        </a:spcBef>
        <a:buNone/>
        <a:defRPr sz="2700" b="1" kern="1200">
          <a:solidFill>
            <a:schemeClr val="tx1"/>
          </a:solidFill>
          <a:latin typeface="Century Gothic" pitchFamily="34" charset="0"/>
          <a:ea typeface="+mj-ea"/>
          <a:cs typeface="Arial" pitchFamily="34" charset="0"/>
        </a:defRPr>
      </a:lvl1pPr>
    </p:titleStyle>
    <p:bodyStyle>
      <a:lvl1pPr marL="0" indent="0" algn="l" defTabSz="1043056" rtl="0" eaLnBrk="1" latinLnBrk="0" hangingPunct="1">
        <a:spcBef>
          <a:spcPts val="0"/>
        </a:spcBef>
        <a:buFont typeface="Arial" pitchFamily="34" charset="0"/>
        <a:buNone/>
        <a:defRPr sz="1800" b="0" kern="1200" baseline="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198438" indent="-198438" algn="l" defTabSz="1043056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411163" indent="-212725" algn="l" defTabSz="1043056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609600" indent="-198438" algn="l" defTabSz="1043056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808038" indent="-182563" algn="l" defTabSz="1043056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5pPr>
      <a:lvl6pPr marL="1020763" indent="-212725" algn="l" defTabSz="1043056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6pPr>
      <a:lvl7pPr marL="1235075" indent="-214313" algn="l" defTabSz="1043056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7pPr>
      <a:lvl8pPr marL="1227764" indent="-206438" algn="l" defTabSz="1043056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8pPr>
      <a:lvl9pPr marL="1227764" indent="0" algn="l" defTabSz="1043056" rtl="0" eaLnBrk="1" latinLnBrk="0" hangingPunct="1">
        <a:spcBef>
          <a:spcPts val="0"/>
        </a:spcBef>
        <a:buFont typeface="Wingdings" pitchFamily="2" charset="2"/>
        <a:buNone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9pPr>
    </p:bodyStyle>
    <p:otherStyle>
      <a:defPPr>
        <a:defRPr lang="en-US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6.xml"/><Relationship Id="rId7" Type="http://schemas.openxmlformats.org/officeDocument/2006/relationships/image" Target="../media/image10.emf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investice.rb.cz/fileadmin/files/disclaimer_RBroker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753811" y="4318248"/>
            <a:ext cx="9928976" cy="615553"/>
          </a:xfrm>
        </p:spPr>
        <p:txBody>
          <a:bodyPr/>
          <a:lstStyle/>
          <a:p>
            <a:r>
              <a:rPr lang="cs-CZ" sz="4000" dirty="0" smtClean="0"/>
              <a:t>Index Exportu: </a:t>
            </a:r>
            <a:r>
              <a:rPr lang="cs-CZ" sz="4000" dirty="0" smtClean="0"/>
              <a:t>R</a:t>
            </a:r>
            <a:r>
              <a:rPr lang="cs-CZ" sz="3600" dirty="0" smtClean="0">
                <a:solidFill>
                  <a:sysClr val="windowText" lastClr="000000"/>
                </a:solidFill>
              </a:rPr>
              <a:t>ůst </a:t>
            </a:r>
            <a:r>
              <a:rPr lang="cs-CZ" sz="3600" dirty="0" smtClean="0">
                <a:solidFill>
                  <a:sysClr val="windowText" lastClr="000000"/>
                </a:solidFill>
              </a:rPr>
              <a:t>na 2letém </a:t>
            </a:r>
            <a:r>
              <a:rPr lang="cs-CZ" sz="3600" dirty="0" smtClean="0">
                <a:solidFill>
                  <a:sysClr val="windowText" lastClr="000000"/>
                </a:solidFill>
              </a:rPr>
              <a:t>maximu</a:t>
            </a:r>
            <a:endParaRPr lang="cs-CZ" sz="4000" dirty="0">
              <a:solidFill>
                <a:sysClr val="windowText" lastClr="000000"/>
              </a:solidFill>
            </a:endParaRPr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 bwMode="gray">
          <a:xfrm>
            <a:off x="764425" y="5511484"/>
            <a:ext cx="7598525" cy="923330"/>
          </a:xfrm>
        </p:spPr>
        <p:txBody>
          <a:bodyPr/>
          <a:lstStyle/>
          <a:p>
            <a:r>
              <a:rPr lang="cs-CZ" dirty="0" smtClean="0"/>
              <a:t>Helena Horská, hlavní ekonomka Raiffeisenbank a.s.</a:t>
            </a:r>
          </a:p>
          <a:p>
            <a:r>
              <a:rPr lang="en-US" dirty="0" smtClean="0"/>
              <a:t>h</a:t>
            </a:r>
            <a:r>
              <a:rPr lang="cs-CZ" dirty="0" err="1" smtClean="0"/>
              <a:t>elena.horska</a:t>
            </a:r>
            <a:r>
              <a:rPr lang="en-US" dirty="0" smtClean="0"/>
              <a:t>@rb.cz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788" y="2362943"/>
            <a:ext cx="1565226" cy="151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2629" y="2365315"/>
            <a:ext cx="1540158" cy="1511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45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Object 2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196727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9" name="think-cell Slide" r:id="rId6" imgW="338" imgH="338" progId="TCLayout.ActiveDocument.1">
                  <p:embed/>
                </p:oleObj>
              </mc:Choice>
              <mc:Fallback>
                <p:oleObj name="think-cell Slide" r:id="rId6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rgbClr r="0" g="0" b="0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Century Gothic" panose="020B0502020202020204" pitchFamily="34" charset="0"/>
              <a:sym typeface="Century Gothic" panose="020B0502020202020204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428999" y="159934"/>
            <a:ext cx="4800601" cy="760181"/>
          </a:xfrm>
        </p:spPr>
        <p:txBody>
          <a:bodyPr/>
          <a:lstStyle/>
          <a:p>
            <a:r>
              <a:rPr lang="cs-CZ" dirty="0" smtClean="0"/>
              <a:t>Český vývoz ve 4Q 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9AD8-4CF8-4A0A-8D8A-B8E100449A7A}" type="slidenum">
              <a:rPr lang="en-US" noProof="0" smtClean="0"/>
              <a:t>2</a:t>
            </a:fld>
            <a:endParaRPr lang="en-US" noProof="0" dirty="0"/>
          </a:p>
        </p:txBody>
      </p:sp>
      <p:sp>
        <p:nvSpPr>
          <p:cNvPr id="3" name="Rectangle 3"/>
          <p:cNvSpPr txBox="1"/>
          <p:nvPr/>
        </p:nvSpPr>
        <p:spPr>
          <a:xfrm>
            <a:off x="147708" y="890273"/>
            <a:ext cx="10405992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spcBef>
                <a:spcPts val="0"/>
              </a:spcBef>
              <a:buFont typeface="Arial" pitchFamily="34" charset="0"/>
              <a:buNone/>
              <a:defRPr sz="1800" b="0" baseline="0">
                <a:latin typeface="Century Gothic" pitchFamily="34" charset="0"/>
              </a:defRPr>
            </a:lvl1pPr>
            <a:lvl2pPr marL="198438" lvl="1" indent="-198438">
              <a:spcBef>
                <a:spcPts val="0"/>
              </a:spcBef>
              <a:buFont typeface="Wingdings" pitchFamily="2" charset="2"/>
              <a:buChar char="§"/>
              <a:defRPr sz="1800">
                <a:latin typeface="Century Gothic" pitchFamily="34" charset="0"/>
              </a:defRPr>
            </a:lvl2pPr>
            <a:lvl3pPr marL="411163" lvl="2" indent="-212725">
              <a:spcBef>
                <a:spcPts val="0"/>
              </a:spcBef>
              <a:buFont typeface="Wingdings" pitchFamily="2" charset="2"/>
              <a:buChar char="§"/>
              <a:defRPr sz="1800">
                <a:latin typeface="Century Gothic" pitchFamily="34" charset="0"/>
              </a:defRPr>
            </a:lvl3pPr>
            <a:lvl4pPr marL="609600" lvl="3" indent="-198438">
              <a:spcBef>
                <a:spcPts val="0"/>
              </a:spcBef>
              <a:buFont typeface="Wingdings" pitchFamily="2" charset="2"/>
              <a:buChar char="§"/>
              <a:defRPr sz="1800">
                <a:latin typeface="Century Gothic" pitchFamily="34" charset="0"/>
              </a:defRPr>
            </a:lvl4pPr>
            <a:lvl5pPr marL="808038" lvl="4" indent="-182563">
              <a:spcBef>
                <a:spcPts val="0"/>
              </a:spcBef>
              <a:buFont typeface="Wingdings" pitchFamily="2" charset="2"/>
              <a:buChar char="§"/>
              <a:defRPr sz="1800">
                <a:latin typeface="Century Gothic" pitchFamily="34" charset="0"/>
              </a:defRPr>
            </a:lvl5pPr>
            <a:lvl6pPr marL="1020763" indent="-212725">
              <a:spcBef>
                <a:spcPts val="0"/>
              </a:spcBef>
              <a:buFont typeface="Wingdings" pitchFamily="2" charset="2"/>
              <a:buChar char="§"/>
              <a:defRPr sz="1800">
                <a:latin typeface="Century Gothic" pitchFamily="34" charset="0"/>
              </a:defRPr>
            </a:lvl6pPr>
            <a:lvl7pPr marL="1235075" indent="-214313">
              <a:spcBef>
                <a:spcPts val="0"/>
              </a:spcBef>
              <a:buFont typeface="Wingdings" pitchFamily="2" charset="2"/>
              <a:buChar char="§"/>
              <a:defRPr sz="1800">
                <a:latin typeface="Century Gothic" pitchFamily="34" charset="0"/>
              </a:defRPr>
            </a:lvl7pPr>
            <a:lvl8pPr marL="1227764" indent="-206438">
              <a:spcBef>
                <a:spcPts val="0"/>
              </a:spcBef>
              <a:buFont typeface="Wingdings" pitchFamily="2" charset="2"/>
              <a:buChar char="§"/>
              <a:defRPr sz="1800">
                <a:latin typeface="Century Gothic" pitchFamily="34" charset="0"/>
              </a:defRPr>
            </a:lvl8pPr>
            <a:lvl9pPr marL="1227764" indent="0">
              <a:spcBef>
                <a:spcPts val="0"/>
              </a:spcBef>
              <a:buFont typeface="Wingdings" pitchFamily="2" charset="2"/>
              <a:buNone/>
              <a:defRPr sz="1800">
                <a:latin typeface="Century Gothic" pitchFamily="34" charset="0"/>
              </a:defRPr>
            </a:lvl9pPr>
          </a:lstStyle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dirty="0"/>
              <a:t>Český export za prvních </a:t>
            </a:r>
            <a:r>
              <a:rPr lang="cs-CZ" sz="1400" dirty="0" smtClean="0"/>
              <a:t>8 měsíců </a:t>
            </a:r>
            <a:r>
              <a:rPr lang="cs-CZ" sz="1400" dirty="0"/>
              <a:t>roku překonal loňská i předloňská tempa </a:t>
            </a:r>
            <a:r>
              <a:rPr lang="cs-CZ" sz="1400" dirty="0" smtClean="0"/>
              <a:t>růstu (národní metodika) v souladu </a:t>
            </a:r>
            <a:r>
              <a:rPr lang="cs-CZ" sz="1400" dirty="0" smtClean="0"/>
              <a:t>s prognózou </a:t>
            </a:r>
            <a:r>
              <a:rPr lang="cs-CZ" sz="1400" dirty="0" smtClean="0"/>
              <a:t>IE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b="1" dirty="0"/>
              <a:t>Indexu </a:t>
            </a:r>
            <a:r>
              <a:rPr lang="cs-CZ" sz="1400" b="1" dirty="0" smtClean="0"/>
              <a:t>Exportu: export </a:t>
            </a:r>
            <a:r>
              <a:rPr lang="cs-CZ" sz="1400" b="1" dirty="0"/>
              <a:t>bude </a:t>
            </a:r>
            <a:r>
              <a:rPr lang="cs-CZ" sz="1400" b="1" dirty="0" smtClean="0"/>
              <a:t>růst i po zbytek roku =</a:t>
            </a:r>
            <a:r>
              <a:rPr lang="en-US" sz="1400" b="1" dirty="0" smtClean="0"/>
              <a:t>&gt; </a:t>
            </a:r>
            <a:r>
              <a:rPr lang="cs-CZ" sz="1400" b="1" dirty="0" smtClean="0"/>
              <a:t>nejrychlejší tempo růstu po dvou letech</a:t>
            </a:r>
            <a:endParaRPr lang="cs-CZ" sz="14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dirty="0" smtClean="0"/>
              <a:t>Tempo </a:t>
            </a:r>
            <a:r>
              <a:rPr lang="cs-CZ" sz="1400" dirty="0"/>
              <a:t>růstu vývozu </a:t>
            </a:r>
            <a:r>
              <a:rPr lang="cs-CZ" sz="1400" dirty="0" smtClean="0"/>
              <a:t>o </a:t>
            </a:r>
            <a:r>
              <a:rPr lang="cs-CZ" sz="1400" dirty="0"/>
              <a:t>něco nižší než v </a:t>
            </a:r>
            <a:r>
              <a:rPr lang="cs-CZ" sz="1400" dirty="0" smtClean="0"/>
              <a:t>1H 2017 mimo </a:t>
            </a:r>
            <a:r>
              <a:rPr lang="cs-CZ" sz="1400" dirty="0"/>
              <a:t>jiné z důvodu nedostatku pracovníků na českém trhu </a:t>
            </a:r>
            <a:r>
              <a:rPr lang="cs-CZ" sz="1400" dirty="0" smtClean="0"/>
              <a:t>práce</a:t>
            </a:r>
            <a:endParaRPr lang="cs-CZ" sz="1400" dirty="0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dirty="0" smtClean="0"/>
              <a:t>Naopak </a:t>
            </a:r>
            <a:r>
              <a:rPr lang="cs-CZ" sz="1400" b="1" dirty="0" smtClean="0"/>
              <a:t>oživující </a:t>
            </a:r>
            <a:r>
              <a:rPr lang="cs-CZ" sz="1400" b="1" dirty="0"/>
              <a:t>se evropský trh </a:t>
            </a:r>
            <a:r>
              <a:rPr lang="cs-CZ" sz="1400" dirty="0"/>
              <a:t>bude dál zásobovat české firmy dostatkem </a:t>
            </a:r>
            <a:r>
              <a:rPr lang="cs-CZ" sz="1400" dirty="0" smtClean="0"/>
              <a:t>zakázek (viz vysoké hodnoty PMI a IFO indexu</a:t>
            </a:r>
            <a:r>
              <a:rPr lang="cs-CZ" sz="1400" dirty="0" smtClean="0"/>
              <a:t>)</a:t>
            </a:r>
            <a:endParaRPr lang="cs-CZ" sz="1400" dirty="0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dirty="0" smtClean="0"/>
              <a:t>Posilování </a:t>
            </a:r>
            <a:r>
              <a:rPr lang="cs-CZ" sz="1400" dirty="0"/>
              <a:t>koruny, vůči kterému je mnoho exportních firem zajištěno, zatím růstu vývozu příliš </a:t>
            </a:r>
            <a:r>
              <a:rPr lang="cs-CZ" sz="1400" dirty="0" smtClean="0"/>
              <a:t>nebrání</a:t>
            </a:r>
            <a:endParaRPr lang="en-GB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328682" y="6519862"/>
            <a:ext cx="9912549" cy="447675"/>
          </a:xfrm>
          <a:prstGeom prst="rect">
            <a:avLst/>
          </a:prstGeom>
          <a:noFill/>
          <a:ln w="9525">
            <a:noFill/>
          </a:ln>
        </p:spPr>
        <p:txBody>
          <a:bodyPr wrap="square" lIns="108000" tIns="144000" rIns="108000" bIns="0" rtlCol="0">
            <a:noAutofit/>
          </a:bodyPr>
          <a:lstStyle/>
          <a:p>
            <a:r>
              <a:rPr lang="cs-CZ" sz="1200" dirty="0"/>
              <a:t>Zdroj: Výpočet Raiffeisenbank ve spolupráci s Asociací Exportérů, Data k 12</a:t>
            </a:r>
            <a:r>
              <a:rPr lang="cs-CZ" sz="1200" dirty="0" smtClean="0"/>
              <a:t>. 10</a:t>
            </a:r>
            <a:r>
              <a:rPr lang="cs-CZ" sz="1200" dirty="0"/>
              <a:t>. 2017.</a:t>
            </a:r>
          </a:p>
          <a:p>
            <a:r>
              <a:rPr lang="cs-CZ" sz="1200" dirty="0"/>
              <a:t>Pozn.: Údaje do srpna 2017 odpovídají zveřejněné statistice národního vývozu ČSÚ, od září 2017 prognóza IE.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8323394" y="4405520"/>
            <a:ext cx="1496468" cy="24765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2542411858"/>
              </p:ext>
            </p:extLst>
          </p:nvPr>
        </p:nvGraphicFramePr>
        <p:xfrm>
          <a:off x="147708" y="2860043"/>
          <a:ext cx="9914530" cy="3736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42661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Čtvrtletní průzkum mezi exportéry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9AD8-4CF8-4A0A-8D8A-B8E100449A7A}" type="slidenum">
              <a:rPr lang="en-US" noProof="0" smtClean="0"/>
              <a:t>3</a:t>
            </a:fld>
            <a:endParaRPr lang="en-US" noProof="0" dirty="0"/>
          </a:p>
        </p:txBody>
      </p:sp>
      <p:sp>
        <p:nvSpPr>
          <p:cNvPr id="5" name="TextBox 4"/>
          <p:cNvSpPr txBox="1"/>
          <p:nvPr/>
        </p:nvSpPr>
        <p:spPr>
          <a:xfrm>
            <a:off x="441327" y="2322515"/>
            <a:ext cx="9813928" cy="914400"/>
          </a:xfrm>
          <a:prstGeom prst="rect">
            <a:avLst/>
          </a:prstGeom>
          <a:noFill/>
          <a:ln w="9525">
            <a:noFill/>
          </a:ln>
        </p:spPr>
        <p:txBody>
          <a:bodyPr wrap="none" lIns="108000" tIns="144000" rIns="108000" bIns="0" rtlCol="0">
            <a:noAutofit/>
          </a:bodyPr>
          <a:lstStyle/>
          <a:p>
            <a:pPr>
              <a:spcBef>
                <a:spcPts val="1000"/>
              </a:spcBef>
            </a:pPr>
            <a:r>
              <a:rPr lang="cs-CZ" sz="1600" b="1" dirty="0" smtClean="0">
                <a:latin typeface="Century Gothic" pitchFamily="34" charset="0"/>
              </a:rPr>
              <a:t>0                                                                           50                                                                         100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747" y="2175294"/>
            <a:ext cx="9090026" cy="266700"/>
          </a:xfrm>
          <a:prstGeom prst="rect">
            <a:avLst/>
          </a:prstGeom>
          <a:gradFill flip="none" rotWithShape="1">
            <a:gsLst>
              <a:gs pos="30000">
                <a:schemeClr val="accent6">
                  <a:lumMod val="75000"/>
                </a:schemeClr>
              </a:gs>
              <a:gs pos="57000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0" scaled="0"/>
            <a:tileRect/>
          </a:gra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 dirty="0" err="1" smtClean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747" y="2779715"/>
            <a:ext cx="99091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cs-CZ" sz="1400" dirty="0"/>
              <a:t>Pozn.: hodnota pod 50 značí zhoršení, hodnota nad 50 zlepšení, úroveň 50 bodů signalizuje stabilitu</a:t>
            </a:r>
            <a:r>
              <a:rPr lang="cs-CZ" sz="1600" dirty="0"/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9747" y="3369366"/>
            <a:ext cx="2250954" cy="3060010"/>
          </a:xfrm>
          <a:prstGeom prst="rect">
            <a:avLst/>
          </a:prstGeom>
          <a:noFill/>
          <a:ln w="9525">
            <a:noFill/>
          </a:ln>
        </p:spPr>
        <p:txBody>
          <a:bodyPr wrap="square" lIns="108000" tIns="144000" rIns="108000" bIns="0" rtlCol="0">
            <a:noAutofit/>
          </a:bodyPr>
          <a:lstStyle/>
          <a:p>
            <a:pPr>
              <a:spcBef>
                <a:spcPts val="1000"/>
              </a:spcBef>
            </a:pPr>
            <a:r>
              <a:rPr lang="cs-CZ" sz="1600" b="1" dirty="0" smtClean="0">
                <a:latin typeface="Century Gothic" pitchFamily="34" charset="0"/>
              </a:rPr>
              <a:t>Aktuální situace</a:t>
            </a:r>
          </a:p>
          <a:p>
            <a:pPr>
              <a:spcBef>
                <a:spcPts val="1000"/>
              </a:spcBef>
            </a:pPr>
            <a:endParaRPr lang="cs-CZ" sz="1600" b="1" dirty="0">
              <a:latin typeface="Century Gothic" pitchFamily="34" charset="0"/>
            </a:endParaRPr>
          </a:p>
          <a:p>
            <a:pPr>
              <a:spcBef>
                <a:spcPts val="1000"/>
              </a:spcBef>
            </a:pPr>
            <a:endParaRPr lang="cs-CZ" sz="1600" b="1" dirty="0" smtClean="0">
              <a:latin typeface="Century Gothic" pitchFamily="34" charset="0"/>
            </a:endParaRPr>
          </a:p>
          <a:p>
            <a:pPr>
              <a:spcBef>
                <a:spcPts val="1000"/>
              </a:spcBef>
            </a:pPr>
            <a:endParaRPr lang="cs-CZ" sz="1600" b="1" dirty="0">
              <a:latin typeface="Century Gothic" pitchFamily="34" charset="0"/>
            </a:endParaRPr>
          </a:p>
          <a:p>
            <a:pPr>
              <a:spcBef>
                <a:spcPts val="1000"/>
              </a:spcBef>
            </a:pPr>
            <a:endParaRPr lang="cs-CZ" sz="1600" b="1" dirty="0" smtClean="0">
              <a:latin typeface="Century Gothic" pitchFamily="34" charset="0"/>
            </a:endParaRPr>
          </a:p>
          <a:p>
            <a:pPr>
              <a:spcBef>
                <a:spcPts val="1000"/>
              </a:spcBef>
            </a:pPr>
            <a:r>
              <a:rPr lang="cs-CZ" sz="1600" b="1" dirty="0" smtClean="0">
                <a:latin typeface="Century Gothic" pitchFamily="34" charset="0"/>
              </a:rPr>
              <a:t>Výhled na tři měsíce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4" y="832269"/>
            <a:ext cx="9934575" cy="1343025"/>
          </a:xfrm>
          <a:prstGeom prst="rect">
            <a:avLst/>
          </a:prstGeom>
          <a:noFill/>
          <a:ln w="9525">
            <a:noFill/>
          </a:ln>
        </p:spPr>
        <p:txBody>
          <a:bodyPr wrap="square" lIns="108000" tIns="144000" rIns="108000" bIns="0" rtlCol="0">
            <a:noAutofit/>
          </a:bodyPr>
          <a:lstStyle/>
          <a:p>
            <a:pPr>
              <a:spcBef>
                <a:spcPts val="1000"/>
              </a:spcBef>
            </a:pPr>
            <a:r>
              <a:rPr lang="cs-CZ" sz="1600" b="1" dirty="0">
                <a:latin typeface="Century Gothic" pitchFamily="34" charset="0"/>
              </a:rPr>
              <a:t>Jak hodnotíte současnou úroveň exportu Vaší společnosti ve srovnání s obdobím před 3 měsíci? (škála 0-100</a:t>
            </a:r>
            <a:r>
              <a:rPr lang="cs-CZ" sz="1600" b="1" dirty="0" smtClean="0">
                <a:latin typeface="Century Gothic" pitchFamily="34" charset="0"/>
              </a:rPr>
              <a:t>)</a:t>
            </a:r>
          </a:p>
          <a:p>
            <a:pPr>
              <a:spcBef>
                <a:spcPts val="1000"/>
              </a:spcBef>
            </a:pPr>
            <a:r>
              <a:rPr lang="cs-CZ" sz="1600" b="1" dirty="0">
                <a:latin typeface="Century Gothic" pitchFamily="34" charset="0"/>
              </a:rPr>
              <a:t>Jaký očekáváte vývoj exportu Vaší společnosti za následující 3 měsíce ve srovnání s dneškem? (škála 0-100)</a:t>
            </a:r>
          </a:p>
          <a:p>
            <a:pPr>
              <a:spcBef>
                <a:spcPts val="1000"/>
              </a:spcBef>
            </a:pPr>
            <a:endParaRPr lang="cs-CZ" sz="1600" b="1" dirty="0" smtClean="0">
              <a:latin typeface="Century Gothic" pitchFamily="34" charset="0"/>
            </a:endParaRPr>
          </a:p>
        </p:txBody>
      </p:sp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7971599"/>
              </p:ext>
            </p:extLst>
          </p:nvPr>
        </p:nvGraphicFramePr>
        <p:xfrm>
          <a:off x="2901674" y="3369366"/>
          <a:ext cx="6728099" cy="1900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1" name="Chart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1830708"/>
              </p:ext>
            </p:extLst>
          </p:nvPr>
        </p:nvGraphicFramePr>
        <p:xfrm>
          <a:off x="2951369" y="5218043"/>
          <a:ext cx="6838673" cy="1848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1859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9324" y="140884"/>
            <a:ext cx="7324379" cy="773516"/>
          </a:xfrm>
        </p:spPr>
        <p:txBody>
          <a:bodyPr/>
          <a:lstStyle/>
          <a:p>
            <a:r>
              <a:rPr lang="cs-CZ" sz="2400" dirty="0" smtClean="0"/>
              <a:t>Anketa – Výhled na korunu</a:t>
            </a:r>
            <a:endParaRPr lang="cs-CZ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9AD8-4CF8-4A0A-8D8A-B8E100449A7A}" type="slidenum">
              <a:rPr lang="en-US" noProof="0" smtClean="0"/>
              <a:t>4</a:t>
            </a:fld>
            <a:endParaRPr lang="en-US" noProof="0"/>
          </a:p>
        </p:txBody>
      </p:sp>
      <p:sp>
        <p:nvSpPr>
          <p:cNvPr id="4" name="TextBox 3"/>
          <p:cNvSpPr txBox="1"/>
          <p:nvPr/>
        </p:nvSpPr>
        <p:spPr>
          <a:xfrm>
            <a:off x="99391" y="1147556"/>
            <a:ext cx="10594009" cy="561975"/>
          </a:xfrm>
          <a:prstGeom prst="rect">
            <a:avLst/>
          </a:prstGeom>
          <a:noFill/>
          <a:ln w="9525">
            <a:noFill/>
          </a:ln>
        </p:spPr>
        <p:txBody>
          <a:bodyPr wrap="square" lIns="108000" tIns="144000" rIns="108000" bIns="0" rtlCol="0">
            <a:noAutofit/>
          </a:bodyPr>
          <a:lstStyle/>
          <a:p>
            <a:r>
              <a:rPr lang="cs-CZ" sz="1800" b="1" dirty="0"/>
              <a:t>Jaký očekáváte kurz koruny vůči euru (EUR/CZK) na konci roku 2017 a na konci června </a:t>
            </a:r>
            <a:r>
              <a:rPr lang="cs-CZ" sz="1800" b="1" dirty="0" smtClean="0"/>
              <a:t>2018?</a:t>
            </a:r>
            <a:endParaRPr lang="cs-CZ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238125" y="7077867"/>
            <a:ext cx="9979301" cy="322263"/>
          </a:xfrm>
          <a:prstGeom prst="rect">
            <a:avLst/>
          </a:prstGeom>
          <a:noFill/>
          <a:ln w="9525">
            <a:noFill/>
          </a:ln>
        </p:spPr>
        <p:txBody>
          <a:bodyPr wrap="square" lIns="108000" tIns="144000" rIns="108000" bIns="0" rtlCol="0">
            <a:noAutofit/>
          </a:bodyPr>
          <a:lstStyle/>
          <a:p>
            <a:r>
              <a:rPr lang="cs-CZ" sz="1100" dirty="0"/>
              <a:t>Zdroj: Anketa Raiffeisenbank a.s. a Asociace Exportérů mezi exportéry, </a:t>
            </a:r>
            <a:r>
              <a:rPr lang="cs-CZ" sz="1100" dirty="0"/>
              <a:t>d</a:t>
            </a:r>
            <a:r>
              <a:rPr lang="cs-CZ" sz="1100" dirty="0" smtClean="0"/>
              <a:t>ata </a:t>
            </a:r>
            <a:r>
              <a:rPr lang="cs-CZ" sz="1100" dirty="0" smtClean="0"/>
              <a:t>sbírána mezi </a:t>
            </a:r>
            <a:r>
              <a:rPr lang="cs-CZ" sz="1100" dirty="0"/>
              <a:t>20</a:t>
            </a:r>
            <a:r>
              <a:rPr lang="cs-CZ" sz="1100" dirty="0" smtClean="0"/>
              <a:t>. 9</a:t>
            </a:r>
            <a:r>
              <a:rPr lang="cs-CZ" sz="1100" dirty="0"/>
              <a:t>. – 4</a:t>
            </a:r>
            <a:r>
              <a:rPr lang="cs-CZ" sz="1100" dirty="0" smtClean="0"/>
              <a:t>. 10</a:t>
            </a:r>
            <a:r>
              <a:rPr lang="cs-CZ" sz="1100" dirty="0"/>
              <a:t>. </a:t>
            </a:r>
            <a:r>
              <a:rPr lang="cs-CZ" sz="1100" dirty="0" smtClean="0"/>
              <a:t>2017. Na anketní otázky odpovědělo 50 osob.   </a:t>
            </a:r>
            <a:endParaRPr lang="cs-CZ" sz="1100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659508388"/>
              </p:ext>
            </p:extLst>
          </p:nvPr>
        </p:nvGraphicFramePr>
        <p:xfrm>
          <a:off x="355736" y="3411571"/>
          <a:ext cx="10189679" cy="3545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7017" y="1709531"/>
            <a:ext cx="9829800" cy="655982"/>
          </a:xfrm>
          <a:prstGeom prst="rect">
            <a:avLst/>
          </a:prstGeom>
          <a:noFill/>
          <a:ln w="9525">
            <a:noFill/>
          </a:ln>
        </p:spPr>
        <p:txBody>
          <a:bodyPr wrap="square" lIns="108000" tIns="144000" rIns="108000" bIns="0" rtlCol="0">
            <a:noAutofit/>
          </a:bodyPr>
          <a:lstStyle/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1600" b="1" dirty="0" smtClean="0">
                <a:latin typeface="Century Gothic" pitchFamily="34" charset="0"/>
              </a:rPr>
              <a:t>64 % respondentů očekává kurz EUR/CZK na konci 2017 mezi 25,50 – a 25,99 stejně jako Raiffeisenbank a.s.</a:t>
            </a:r>
          </a:p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1600" b="1" dirty="0">
                <a:latin typeface="Century Gothic" pitchFamily="34" charset="0"/>
              </a:rPr>
              <a:t>V</a:t>
            </a:r>
            <a:r>
              <a:rPr lang="cs-CZ" sz="1600" b="1" dirty="0" smtClean="0">
                <a:latin typeface="Century Gothic" pitchFamily="34" charset="0"/>
              </a:rPr>
              <a:t>íce </a:t>
            </a:r>
            <a:r>
              <a:rPr lang="cs-CZ" sz="1600" b="1" dirty="0">
                <a:latin typeface="Century Gothic" pitchFamily="34" charset="0"/>
              </a:rPr>
              <a:t>než polovina </a:t>
            </a:r>
            <a:r>
              <a:rPr lang="cs-CZ" sz="1600" b="1" dirty="0" smtClean="0">
                <a:latin typeface="Century Gothic" pitchFamily="34" charset="0"/>
              </a:rPr>
              <a:t>respondentů (66 %) předpovídá </a:t>
            </a:r>
            <a:r>
              <a:rPr lang="cs-CZ" sz="1600" b="1" dirty="0">
                <a:latin typeface="Century Gothic" pitchFamily="34" charset="0"/>
              </a:rPr>
              <a:t>korunu v polovině 2018 na stejné nebo jen mírně silnější hodnotě</a:t>
            </a:r>
            <a:r>
              <a:rPr lang="cs-CZ" sz="1600" dirty="0">
                <a:latin typeface="Century Gothic" pitchFamily="34" charset="0"/>
              </a:rPr>
              <a:t>, než je </a:t>
            </a:r>
            <a:r>
              <a:rPr lang="cs-CZ" sz="1600" dirty="0" smtClean="0">
                <a:latin typeface="Century Gothic" pitchFamily="34" charset="0"/>
              </a:rPr>
              <a:t>nyní, na rozdíl od Raiffeisenbank, která očekává kurz koruny </a:t>
            </a:r>
            <a:r>
              <a:rPr lang="cs-CZ" sz="1600" dirty="0" smtClean="0">
                <a:latin typeface="Century Gothic" pitchFamily="34" charset="0"/>
              </a:rPr>
              <a:t>silnější, </a:t>
            </a:r>
            <a:r>
              <a:rPr lang="cs-CZ" sz="1600" dirty="0" smtClean="0">
                <a:latin typeface="Century Gothic" pitchFamily="34" charset="0"/>
              </a:rPr>
              <a:t>a to v rozmezí 25,00-25,49 za euro</a:t>
            </a:r>
          </a:p>
          <a:p>
            <a:pPr>
              <a:spcBef>
                <a:spcPts val="1000"/>
              </a:spcBef>
            </a:pPr>
            <a:endParaRPr lang="cs-CZ" sz="1600" b="1" dirty="0" smtClean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0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Důležité upozornění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9AD8-4CF8-4A0A-8D8A-B8E100449A7A}" type="slidenum">
              <a:rPr lang="en-US" noProof="0" smtClean="0"/>
              <a:t>5</a:t>
            </a:fld>
            <a:endParaRPr lang="en-US" noProof="0"/>
          </a:p>
        </p:txBody>
      </p:sp>
      <p:sp>
        <p:nvSpPr>
          <p:cNvPr id="6" name="TextBox 5"/>
          <p:cNvSpPr txBox="1"/>
          <p:nvPr/>
        </p:nvSpPr>
        <p:spPr>
          <a:xfrm>
            <a:off x="295275" y="1190624"/>
            <a:ext cx="10048875" cy="5857875"/>
          </a:xfrm>
          <a:prstGeom prst="rect">
            <a:avLst/>
          </a:prstGeom>
          <a:noFill/>
          <a:ln w="9525">
            <a:noFill/>
          </a:ln>
        </p:spPr>
        <p:txBody>
          <a:bodyPr wrap="square" lIns="108000" tIns="144000" rIns="108000" bIns="0" rtlCol="0">
            <a:noAutofit/>
          </a:bodyPr>
          <a:lstStyle/>
          <a:p>
            <a:pPr algn="just">
              <a:spcBef>
                <a:spcPts val="1000"/>
              </a:spcBef>
            </a:pPr>
            <a:r>
              <a:rPr lang="cs-CZ" sz="1400" b="1" dirty="0"/>
              <a:t>Upozornění</a:t>
            </a:r>
          </a:p>
          <a:p>
            <a:pPr algn="just">
              <a:spcBef>
                <a:spcPts val="1000"/>
              </a:spcBef>
            </a:pPr>
            <a:r>
              <a:rPr lang="cs-CZ" sz="1400" dirty="0"/>
              <a:t>Všechny názory, prognózy a informace, včetně investičních doporučení a obchodní idejí, a jakékoliv ostatní údaje obsažené v tomto dokumentu jsou pouze informativní, nezávazné a představují názor Raiffeisenbank a.s. („RB“). Tento dokument nepředstavuje nabídku nákupu nebo prodeje jakéhokoli finančního aktiva nebo jiného finančního instrumentu. Dokument je určen výhradně pro potřeby adresáta a nesmí být kopírován a rozšiřován třetím osobám. RB doporučuje před učiněním jakéhokoli investičního rozhodnutí získání podrobných informací </a:t>
            </a:r>
            <a:r>
              <a:rPr lang="cs-CZ" sz="1400" dirty="0" smtClean="0"/>
              <a:t>o zamýšlené </a:t>
            </a:r>
            <a:r>
              <a:rPr lang="cs-CZ" sz="1400" dirty="0"/>
              <a:t>investici nebo obchodu. RB vypracovala tento dokument s nejvyšší odbornou péčí a v dobré víře, avšak neručí za správnost jeho obsahu ani za jeho úplnost nebo přesnost. RB a RBI obecně zakazuje svým analytikům a osobám </a:t>
            </a:r>
            <a:r>
              <a:rPr lang="cs-CZ" sz="1400" dirty="0" err="1"/>
              <a:t>reportujícím</a:t>
            </a:r>
            <a:r>
              <a:rPr lang="cs-CZ" sz="1400" dirty="0"/>
              <a:t> analytikům být angažován v cenných papírech či jiných finančních instrumentech jakékoliv společnosti, kterou analytik pokrývá, pokud nabytí těchto finančních nástrojů nebylo předem projednáno s oddělením </a:t>
            </a:r>
            <a:r>
              <a:rPr lang="cs-CZ" sz="1400" dirty="0" err="1"/>
              <a:t>Compliance</a:t>
            </a:r>
            <a:r>
              <a:rPr lang="cs-CZ" sz="1400" dirty="0"/>
              <a:t> RB nebo RBI. RB nenese žádnou odpovědnost za jakékoliv škody nebo ušlý zisk způsobené jakýmkoliv třetím osobám použitím informací a údajů obsažených v tomto dokumentu. Investiční doporučení vytvářená týmem Ekonomický výzkum a jeho pracovníky, jakož i modelová portfolia, obchodní ideje, názory a prognózy jsou pouze obecné a určené pro veřejnost a nikoli individualizované ani určené pro konkrétní osoby v konkrétní finanční situaci a nejsou tedy službou investičního poradenství ve smyslu zákona č. 256/2004 Sb., o podnikání na kapitálovém trhu, ve znění pozdějších předpisů. Tento dokument není určen pro retailové investory podle pravidel dohledových orgánů Spojeného království a neměl by jim být rozšiřován. Dokument nesmí být rozšiřován nebo distribuován do USA nebo Kanady nebo jejich teritorií; rovněž nesmí být distribuován občanům USA a Kanady. Úplnou informaci dle vyhlášky č. 114/2006 Sb., o poctivé prezentaci investičních doporučení, naleznete na webové stránce Raiffeisenbank a.s. v sekci Analýzy – </a:t>
            </a:r>
            <a:r>
              <a:rPr lang="cs-CZ" sz="1400" dirty="0" err="1"/>
              <a:t>Disclaimer</a:t>
            </a:r>
            <a:r>
              <a:rPr lang="cs-CZ" sz="1400" dirty="0"/>
              <a:t>, viz </a:t>
            </a:r>
            <a:r>
              <a:rPr lang="cs-CZ" sz="1400" u="sng" dirty="0">
                <a:hlinkClick r:id="rId2"/>
              </a:rPr>
              <a:t>https://</a:t>
            </a:r>
            <a:r>
              <a:rPr lang="cs-CZ" sz="1400" u="sng" dirty="0" smtClean="0">
                <a:hlinkClick r:id="rId2"/>
              </a:rPr>
              <a:t>investice.rb.cz/</a:t>
            </a:r>
            <a:r>
              <a:rPr lang="cs-CZ" sz="1400" u="sng" dirty="0" err="1" smtClean="0">
                <a:hlinkClick r:id="rId2"/>
              </a:rPr>
              <a:t>fileadmin</a:t>
            </a:r>
            <a:r>
              <a:rPr lang="cs-CZ" sz="1400" u="sng" dirty="0" smtClean="0">
                <a:hlinkClick r:id="rId2"/>
              </a:rPr>
              <a:t>/</a:t>
            </a:r>
            <a:r>
              <a:rPr lang="cs-CZ" sz="1400" u="sng" dirty="0" err="1" smtClean="0">
                <a:hlinkClick r:id="rId2"/>
              </a:rPr>
              <a:t>files</a:t>
            </a:r>
            <a:r>
              <a:rPr lang="cs-CZ" sz="1400" u="sng" dirty="0" smtClean="0">
                <a:hlinkClick r:id="rId2"/>
              </a:rPr>
              <a:t>/disclaimer_RBroker.pdf</a:t>
            </a:r>
            <a:r>
              <a:rPr lang="cs-CZ" sz="1400" dirty="0" smtClean="0"/>
              <a:t>. Dohledovým </a:t>
            </a:r>
            <a:r>
              <a:rPr lang="cs-CZ" sz="1400" dirty="0"/>
              <a:t>orgánem pro Raiffeisenbank a.s. je Česká národní banka, Na Příkopě 28, Praha </a:t>
            </a:r>
            <a:r>
              <a:rPr lang="cs-CZ" sz="1400" dirty="0" smtClean="0"/>
              <a:t>1.</a:t>
            </a:r>
          </a:p>
          <a:p>
            <a:pPr>
              <a:spcBef>
                <a:spcPts val="1000"/>
              </a:spcBef>
            </a:pPr>
            <a:r>
              <a:rPr lang="cs-CZ" sz="1400" dirty="0">
                <a:latin typeface="Century Gothic" pitchFamily="34" charset="0"/>
              </a:rPr>
              <a:t>Data k </a:t>
            </a:r>
            <a:r>
              <a:rPr lang="cs-CZ" sz="1400" dirty="0" smtClean="0"/>
              <a:t>2. říjnu </a:t>
            </a:r>
            <a:r>
              <a:rPr lang="cs-CZ" sz="1400" dirty="0"/>
              <a:t>2017</a:t>
            </a:r>
            <a:r>
              <a:rPr lang="cs-CZ" sz="1400" dirty="0" smtClean="0">
                <a:latin typeface="Century Gothic" pitchFamily="34" charset="0"/>
              </a:rPr>
              <a:t> </a:t>
            </a:r>
            <a:endParaRPr lang="cs-CZ" sz="1400" dirty="0">
              <a:latin typeface="Century Gothic" pitchFamily="34" charset="0"/>
            </a:endParaRPr>
          </a:p>
          <a:p>
            <a:pPr>
              <a:spcBef>
                <a:spcPts val="1000"/>
              </a:spcBef>
            </a:pPr>
            <a:r>
              <a:rPr lang="cs-CZ" sz="1400" dirty="0">
                <a:latin typeface="Century Gothic" pitchFamily="34" charset="0"/>
              </a:rPr>
              <a:t>Autor: </a:t>
            </a:r>
            <a:r>
              <a:rPr lang="cs-CZ" sz="1400" dirty="0" smtClean="0">
                <a:latin typeface="Century Gothic" pitchFamily="34" charset="0"/>
              </a:rPr>
              <a:t>Helena Horská, hlavní </a:t>
            </a:r>
            <a:r>
              <a:rPr lang="cs-CZ" sz="1400" dirty="0" smtClean="0">
                <a:latin typeface="Century Gothic" pitchFamily="34" charset="0"/>
              </a:rPr>
              <a:t>ekonomka </a:t>
            </a:r>
            <a:r>
              <a:rPr lang="cs-CZ" sz="1400" dirty="0" smtClean="0">
                <a:latin typeface="Century Gothic" pitchFamily="34" charset="0"/>
              </a:rPr>
              <a:t>Raiffeisenbank </a:t>
            </a:r>
            <a:r>
              <a:rPr lang="cs-CZ" sz="1400" dirty="0">
                <a:latin typeface="Century Gothic" pitchFamily="34" charset="0"/>
              </a:rPr>
              <a:t>a.s., </a:t>
            </a:r>
            <a:r>
              <a:rPr lang="cs-CZ" sz="1400" dirty="0" err="1" smtClean="0">
                <a:latin typeface="Century Gothic" pitchFamily="34" charset="0"/>
              </a:rPr>
              <a:t>helena.horska</a:t>
            </a:r>
            <a:r>
              <a:rPr lang="en-US" sz="1400" dirty="0" smtClean="0">
                <a:latin typeface="Century Gothic" pitchFamily="34" charset="0"/>
              </a:rPr>
              <a:t>@rb.cz</a:t>
            </a:r>
            <a:endParaRPr lang="cs-CZ" sz="1400" dirty="0">
              <a:latin typeface="Century Gothic" pitchFamily="34" charset="0"/>
            </a:endParaRPr>
          </a:p>
          <a:p>
            <a:pPr algn="just">
              <a:spcBef>
                <a:spcPts val="1000"/>
              </a:spcBef>
            </a:pPr>
            <a:endParaRPr lang="cs-CZ" sz="1400" dirty="0"/>
          </a:p>
          <a:p>
            <a:pPr>
              <a:spcBef>
                <a:spcPts val="1000"/>
              </a:spcBef>
            </a:pPr>
            <a:endParaRPr lang="cs-CZ" sz="1600" b="1" dirty="0" smtClean="0">
              <a:latin typeface="Century Gothic" pitchFamily="34" charset="0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675" y="5935339"/>
            <a:ext cx="876300" cy="1087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941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21047&quot;&gt;&lt;version val=&quot;23045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/m_precDefaultPercent&gt;&lt;m_precDefaultDate&gt;&lt;m_bNumberIsYear val=&quot;0&quot;/&gt;&lt;m_strFormatTime&gt;%d-%1-%Y&lt;/m_strFormatTime&gt;&lt;/m_precDefaultDate&gt;&lt;m_precDefaultYear&gt;&lt;m_bNumberIsYear val=&quot;0&quot;/&gt;&lt;/m_precDefaultYear&gt;&lt;m_precDefaultQuarter&gt;&lt;m_bNumberIsYear val=&quot;0&quot;/&gt;&lt;/m_precDefaultQuarter&gt;&lt;m_precDefaultMonth&gt;&lt;m_bNumberIsYear val=&quot;0&quot;/&gt;&lt;/m_precDefaultMonth&gt;&lt;m_precDefaultWeek&gt;&lt;m_bNumberIsYear val=&quot;0&quot;/&gt;&lt;/m_precDefaultWeek&gt;&lt;m_precDefaultDay&gt;&lt;m_bNumberIsYear val=&quot;0&quot;/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  <p:tag name="ISNEWSLIDENUMBER" val="False"/>
  <p:tag name="PREVIOUSNAME" val="P:\$Production\7. New hires and client training\7.3_External\RBCZ\RBCZ_new_v1.pot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x.2mDvXqEShg4t.k13PLQ"/>
</p:tagLst>
</file>

<file path=ppt/theme/theme1.xml><?xml version="1.0" encoding="utf-8"?>
<a:theme xmlns:a="http://schemas.openxmlformats.org/drawingml/2006/main" name="Presentace IE žlutá">
  <a:themeElements>
    <a:clrScheme name="RBI lean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FF00"/>
      </a:accent1>
      <a:accent2>
        <a:srgbClr val="5F5F5F"/>
      </a:accent2>
      <a:accent3>
        <a:srgbClr val="969696"/>
      </a:accent3>
      <a:accent4>
        <a:srgbClr val="CDCDCD"/>
      </a:accent4>
      <a:accent5>
        <a:srgbClr val="333399"/>
      </a:accent5>
      <a:accent6>
        <a:srgbClr val="3366FF"/>
      </a:accent6>
      <a:hlink>
        <a:srgbClr val="969696"/>
      </a:hlink>
      <a:folHlink>
        <a:srgbClr val="CDCDCD"/>
      </a:folHlink>
    </a:clrScheme>
    <a:fontScheme name="Raiffeisen Bank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3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9525">
          <a:noFill/>
        </a:ln>
      </a:spPr>
      <a:bodyPr wrap="square" lIns="108000" tIns="144000" rIns="108000" bIns="0" rtlCol="0">
        <a:noAutofit/>
      </a:bodyPr>
      <a:lstStyle>
        <a:defPPr>
          <a:spcBef>
            <a:spcPts val="1000"/>
          </a:spcBef>
          <a:defRPr sz="1600" b="1" dirty="0" err="1" smtClean="0">
            <a:latin typeface="Century Gothic" pitchFamily="34" charset="0"/>
          </a:defRPr>
        </a:defPPr>
      </a:lstStyle>
    </a:txDef>
  </a:objectDefaults>
  <a:extraClrSchemeLst>
    <a:extraClrScheme>
      <a:clrScheme name="RBI lean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00"/>
        </a:accent1>
        <a:accent2>
          <a:srgbClr val="5F5F5F"/>
        </a:accent2>
        <a:accent3>
          <a:srgbClr val="969696"/>
        </a:accent3>
        <a:accent4>
          <a:srgbClr val="CDCDCD"/>
        </a:accent4>
        <a:accent5>
          <a:srgbClr val="333399"/>
        </a:accent5>
        <a:accent6>
          <a:srgbClr val="3366FF"/>
        </a:accent6>
        <a:hlink>
          <a:srgbClr val="969696"/>
        </a:hlink>
        <a:folHlink>
          <a:srgbClr val="CDCDC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8" id="{A4708895-ED5A-8345-9A86-BD16C8290C24}" vid="{125831F6-0F39-5C44-8820-2A8AD724234C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8a242853-43d6-460e-83d1-ae32e22d03ab">Präsentationsvorlage</Category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1101CB7CB8F843808CCDCECBE00998" ma:contentTypeVersion="2" ma:contentTypeDescription="Create a new document." ma:contentTypeScope="" ma:versionID="7e6e83b449c4ec2197adc5634ac77497">
  <xsd:schema xmlns:xsd="http://www.w3.org/2001/XMLSchema" xmlns:xs="http://www.w3.org/2001/XMLSchema" xmlns:p="http://schemas.microsoft.com/office/2006/metadata/properties" xmlns:ns1="http://schemas.microsoft.com/sharepoint/v3" xmlns:ns2="8a242853-43d6-460e-83d1-ae32e22d03ab" targetNamespace="http://schemas.microsoft.com/office/2006/metadata/properties" ma:root="true" ma:fieldsID="3d763472e3167a2d7b934c169128929f" ns1:_="" ns2:_="">
    <xsd:import namespace="http://schemas.microsoft.com/sharepoint/v3"/>
    <xsd:import namespace="8a242853-43d6-460e-83d1-ae32e22d03ab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242853-43d6-460e-83d1-ae32e22d03ab" elementFormDefault="qualified">
    <xsd:import namespace="http://schemas.microsoft.com/office/2006/documentManagement/types"/>
    <xsd:import namespace="http://schemas.microsoft.com/office/infopath/2007/PartnerControls"/>
    <xsd:element name="Category" ma:index="10" ma:displayName="Category" ma:format="Dropdown" ma:internalName="Category">
      <xsd:simpleType>
        <xsd:union memberTypes="dms:Text">
          <xsd:simpleType>
            <xsd:restriction base="dms:Choice">
              <xsd:enumeration value="Corporate Design Manual"/>
              <xsd:enumeration value="Musterbrief"/>
              <xsd:enumeration value="Namensschilder und Plexiaufsteller#"/>
              <xsd:enumeration value="Landkarte/Map"/>
              <xsd:enumeration value="Präsentationsvorlage"/>
              <xsd:enumeration value="Produktblätter ( Vorlagen)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1623022-32C5-45FE-9C38-B3E16CC9AD8A}">
  <ds:schemaRefs>
    <ds:schemaRef ds:uri="http://purl.org/dc/elements/1.1/"/>
    <ds:schemaRef ds:uri="8a242853-43d6-460e-83d1-ae32e22d03ab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37896F2-FC02-4F64-8CCB-8539C74D78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a242853-43d6-460e-83d1-ae32e22d03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6B48FC0-F3B4-484B-B4D6-D68D6CBC8C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Presentace IE žlutá</Template>
  <TotalTime>4175</TotalTime>
  <Words>279</Words>
  <Application>Microsoft Office PowerPoint</Application>
  <PresentationFormat>Vlastní</PresentationFormat>
  <Paragraphs>40</Paragraphs>
  <Slides>5</Slides>
  <Notes>2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Wingdings</vt:lpstr>
      <vt:lpstr>Presentace IE žlutá</vt:lpstr>
      <vt:lpstr>think-cell Slide</vt:lpstr>
      <vt:lpstr>Prezentace aplikace PowerPoint</vt:lpstr>
      <vt:lpstr>Český vývoz ve 4Q 2017</vt:lpstr>
      <vt:lpstr>Čtvrtletní průzkum mezi exportéry</vt:lpstr>
      <vt:lpstr>Anketa – Výhled na korunu</vt:lpstr>
      <vt:lpstr>Důležité upozornění</vt:lpstr>
    </vt:vector>
  </TitlesOfParts>
  <Company>Raiffeisenbank a.s.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Helena HORSKA2</dc:creator>
  <cp:lastModifiedBy>Skácalová Tereza</cp:lastModifiedBy>
  <cp:revision>133</cp:revision>
  <cp:lastPrinted>2017-01-09T16:42:59Z</cp:lastPrinted>
  <dcterms:created xsi:type="dcterms:W3CDTF">2016-04-01T12:44:41Z</dcterms:created>
  <dcterms:modified xsi:type="dcterms:W3CDTF">2017-10-17T14:47:01Z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0x0101003C1101CB7CB8F843808CCDCECBE00998</vt:lpwstr>
  </property>
  <property fmtid="{D5CDD505-2E9C-101B-9397-08002B2CF9AE}" pid="3" name="Office2010EditCount">
    <vt:lpwstr>1</vt:lpwstr>
  </property>
  <property fmtid="{D5CDD505-2E9C-101B-9397-08002B2CF9AE}" pid="4" name="Office2003EditCount">
    <vt:lpwstr>0</vt:lpwstr>
  </property>
  <property fmtid="{D5CDD505-2E9C-101B-9397-08002B2CF9AE}" pid="5" name="LastEditedOfficeVersion">
    <vt:lpwstr>Office2010</vt:lpwstr>
  </property>
  <property fmtid="{D5CDD505-2E9C-101B-9397-08002B2CF9AE}" pid="6" name="Office2010WasSaved">
    <vt:lpwstr>1</vt:lpwstr>
  </property>
</Properties>
</file>