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theme/themeOverride2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66" r:id="rId5"/>
    <p:sldId id="268" r:id="rId6"/>
    <p:sldId id="270" r:id="rId7"/>
    <p:sldId id="273" r:id="rId8"/>
    <p:sldId id="271" r:id="rId9"/>
  </p:sldIdLst>
  <p:sldSz cx="10693400" cy="7561263"/>
  <p:notesSz cx="6797675" cy="9928225"/>
  <p:custDataLst>
    <p:tags r:id="rId12"/>
  </p:custDataLst>
  <p:defaultTextStyle>
    <a:defPPr>
      <a:defRPr lang="en-US"/>
    </a:defPPr>
    <a:lvl1pPr marL="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72E1D084-0CF2-4F2D-A03B-8BB06E01A6FC}">
          <p14:sldIdLst>
            <p14:sldId id="266"/>
            <p14:sldId id="268"/>
            <p14:sldId id="270"/>
            <p14:sldId id="273"/>
            <p14:sldId id="271"/>
          </p14:sldIdLst>
        </p14:section>
      </p14:sectionLst>
    </p:ext>
    <p:ext uri="{EFAFB233-063F-42B5-8137-9DF3F51BA10A}">
      <p15:sldGuideLst xmlns:p15="http://schemas.microsoft.com/office/powerpoint/2012/main">
        <p15:guide id="2" orient="horz" pos="958">
          <p15:clr>
            <a:srgbClr val="A4A3A4"/>
          </p15:clr>
        </p15:guide>
        <p15:guide id="3" pos="159">
          <p15:clr>
            <a:srgbClr val="A4A3A4"/>
          </p15:clr>
        </p15:guide>
        <p15:guide id="4" pos="65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132">
          <p15:clr>
            <a:srgbClr val="A4A3A4"/>
          </p15:clr>
        </p15:guide>
        <p15:guide id="4" pos="2144">
          <p15:clr>
            <a:srgbClr val="A4A3A4"/>
          </p15:clr>
        </p15:guide>
        <p15:guide id="5" orient="horz" pos="2875">
          <p15:clr>
            <a:srgbClr val="A4A3A4"/>
          </p15:clr>
        </p15:guide>
        <p15:guide id="6" orient="horz" pos="3127">
          <p15:clr>
            <a:srgbClr val="A4A3A4"/>
          </p15:clr>
        </p15:guide>
        <p15:guide id="7" pos="2157">
          <p15:clr>
            <a:srgbClr val="A4A3A4"/>
          </p15:clr>
        </p15:guide>
        <p15:guide id="8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1414"/>
    <a:srgbClr val="FF9600"/>
    <a:srgbClr val="ADC2FF"/>
    <a:srgbClr val="009600"/>
    <a:srgbClr val="800000"/>
    <a:srgbClr val="FFBE64"/>
    <a:srgbClr val="64FF64"/>
    <a:srgbClr val="262626"/>
    <a:srgbClr val="9664F0"/>
    <a:srgbClr val="3C0A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2" autoAdjust="0"/>
    <p:restoredTop sz="94660"/>
  </p:normalViewPr>
  <p:slideViewPr>
    <p:cSldViewPr snapToGrid="0" showGuides="1">
      <p:cViewPr varScale="1">
        <p:scale>
          <a:sx n="37" d="100"/>
          <a:sy n="37" d="100"/>
        </p:scale>
        <p:origin x="994" y="34"/>
      </p:cViewPr>
      <p:guideLst>
        <p:guide orient="horz" pos="958"/>
        <p:guide pos="159"/>
        <p:guide pos="657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1" d="100"/>
          <a:sy n="51" d="100"/>
        </p:scale>
        <p:origin x="-2898" y="-102"/>
      </p:cViewPr>
      <p:guideLst>
        <p:guide orient="horz" pos="2880"/>
        <p:guide pos="2160"/>
        <p:guide orient="horz" pos="3132"/>
        <p:guide pos="2144"/>
        <p:guide orient="horz" pos="2875"/>
        <p:guide orient="horz" pos="3127"/>
        <p:guide pos="215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gs" Target="tags/tag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\\rb.cz\group\Research\Odhady\IAE\AIE_&#269;erven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rb.cz\group\Research\Odhady\IAE\IE_DOTAZNIK_TIME_SERIES_18Q2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rb.cz\group\Research\Odhady\IAE\IE_DOTAZNIK_TIME_SERIES_18Q2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\\rb.cz\group\Research\Odhady\IAE\IE_DOTAZNIK_TIME_SERIES_19Q2.xlsx" TargetMode="External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cs-CZ" sz="1400" b="1" i="0" u="none" strike="noStrike" baseline="0">
                <a:effectLst/>
              </a:rPr>
              <a:t>Index Exportu - export (prozatím) odolá poklesu </a:t>
            </a:r>
            <a:r>
              <a:rPr lang="en-US" sz="1400" b="1" i="0" u="none" strike="noStrike" baseline="0">
                <a:effectLst/>
              </a:rPr>
              <a:t>   </a:t>
            </a:r>
            <a:endParaRPr lang="cs-CZ" sz="1400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8.8454568178977636E-2"/>
          <c:y val="0.13694499569667612"/>
          <c:w val="0.86512831729367168"/>
          <c:h val="0.53799372639395682"/>
        </c:manualLayout>
      </c:layout>
      <c:lineChart>
        <c:grouping val="standard"/>
        <c:varyColors val="0"/>
        <c:ser>
          <c:idx val="0"/>
          <c:order val="0"/>
          <c:tx>
            <c:v>Růst exportu v národním pojetí</c:v>
          </c:tx>
          <c:spPr>
            <a:ln>
              <a:solidFill>
                <a:srgbClr val="C0504D"/>
              </a:solidFill>
            </a:ln>
          </c:spPr>
          <c:marker>
            <c:symbol val="none"/>
          </c:marker>
          <c:cat>
            <c:numRef>
              <c:f>'Původní model (M 1)'!$A$3:$A$159</c:f>
              <c:numCache>
                <c:formatCode>m/d/yyyy</c:formatCode>
                <c:ptCount val="157"/>
                <c:pt idx="0">
                  <c:v>38961</c:v>
                </c:pt>
                <c:pt idx="1">
                  <c:v>38991</c:v>
                </c:pt>
                <c:pt idx="2">
                  <c:v>39022</c:v>
                </c:pt>
                <c:pt idx="3">
                  <c:v>39052</c:v>
                </c:pt>
                <c:pt idx="4">
                  <c:v>39083</c:v>
                </c:pt>
                <c:pt idx="5">
                  <c:v>39114</c:v>
                </c:pt>
                <c:pt idx="6">
                  <c:v>39142</c:v>
                </c:pt>
                <c:pt idx="7">
                  <c:v>39173</c:v>
                </c:pt>
                <c:pt idx="8">
                  <c:v>39203</c:v>
                </c:pt>
                <c:pt idx="9">
                  <c:v>39234</c:v>
                </c:pt>
                <c:pt idx="10">
                  <c:v>39264</c:v>
                </c:pt>
                <c:pt idx="11">
                  <c:v>39295</c:v>
                </c:pt>
                <c:pt idx="12">
                  <c:v>39326</c:v>
                </c:pt>
                <c:pt idx="13">
                  <c:v>39356</c:v>
                </c:pt>
                <c:pt idx="14">
                  <c:v>39387</c:v>
                </c:pt>
                <c:pt idx="15">
                  <c:v>39417</c:v>
                </c:pt>
                <c:pt idx="16">
                  <c:v>39448</c:v>
                </c:pt>
                <c:pt idx="17">
                  <c:v>39479</c:v>
                </c:pt>
                <c:pt idx="18">
                  <c:v>39508</c:v>
                </c:pt>
                <c:pt idx="19">
                  <c:v>39539</c:v>
                </c:pt>
                <c:pt idx="20">
                  <c:v>39569</c:v>
                </c:pt>
                <c:pt idx="21">
                  <c:v>39600</c:v>
                </c:pt>
                <c:pt idx="22">
                  <c:v>39630</c:v>
                </c:pt>
                <c:pt idx="23">
                  <c:v>39661</c:v>
                </c:pt>
                <c:pt idx="24">
                  <c:v>39692</c:v>
                </c:pt>
                <c:pt idx="25">
                  <c:v>39722</c:v>
                </c:pt>
                <c:pt idx="26">
                  <c:v>39753</c:v>
                </c:pt>
                <c:pt idx="27">
                  <c:v>39783</c:v>
                </c:pt>
                <c:pt idx="28">
                  <c:v>39814</c:v>
                </c:pt>
                <c:pt idx="29">
                  <c:v>39845</c:v>
                </c:pt>
                <c:pt idx="30">
                  <c:v>39873</c:v>
                </c:pt>
                <c:pt idx="31">
                  <c:v>39904</c:v>
                </c:pt>
                <c:pt idx="32">
                  <c:v>39934</c:v>
                </c:pt>
                <c:pt idx="33">
                  <c:v>39965</c:v>
                </c:pt>
                <c:pt idx="34">
                  <c:v>39995</c:v>
                </c:pt>
                <c:pt idx="35">
                  <c:v>40026</c:v>
                </c:pt>
                <c:pt idx="36">
                  <c:v>40057</c:v>
                </c:pt>
                <c:pt idx="37">
                  <c:v>40087</c:v>
                </c:pt>
                <c:pt idx="38">
                  <c:v>40118</c:v>
                </c:pt>
                <c:pt idx="39">
                  <c:v>40148</c:v>
                </c:pt>
                <c:pt idx="40">
                  <c:v>40179</c:v>
                </c:pt>
                <c:pt idx="41">
                  <c:v>40210</c:v>
                </c:pt>
                <c:pt idx="42">
                  <c:v>40238</c:v>
                </c:pt>
                <c:pt idx="43">
                  <c:v>40269</c:v>
                </c:pt>
                <c:pt idx="44">
                  <c:v>40299</c:v>
                </c:pt>
                <c:pt idx="45">
                  <c:v>40330</c:v>
                </c:pt>
                <c:pt idx="46">
                  <c:v>40360</c:v>
                </c:pt>
                <c:pt idx="47">
                  <c:v>40391</c:v>
                </c:pt>
                <c:pt idx="48">
                  <c:v>40422</c:v>
                </c:pt>
                <c:pt idx="49">
                  <c:v>40452</c:v>
                </c:pt>
                <c:pt idx="50">
                  <c:v>40483</c:v>
                </c:pt>
                <c:pt idx="51">
                  <c:v>40513</c:v>
                </c:pt>
                <c:pt idx="52">
                  <c:v>40544</c:v>
                </c:pt>
                <c:pt idx="53">
                  <c:v>40575</c:v>
                </c:pt>
                <c:pt idx="54">
                  <c:v>40603</c:v>
                </c:pt>
                <c:pt idx="55">
                  <c:v>40634</c:v>
                </c:pt>
                <c:pt idx="56">
                  <c:v>40664</c:v>
                </c:pt>
                <c:pt idx="57">
                  <c:v>40695</c:v>
                </c:pt>
                <c:pt idx="58">
                  <c:v>40725</c:v>
                </c:pt>
                <c:pt idx="59">
                  <c:v>40756</c:v>
                </c:pt>
                <c:pt idx="60">
                  <c:v>40787</c:v>
                </c:pt>
                <c:pt idx="61">
                  <c:v>40817</c:v>
                </c:pt>
                <c:pt idx="62">
                  <c:v>40848</c:v>
                </c:pt>
                <c:pt idx="63">
                  <c:v>40878</c:v>
                </c:pt>
                <c:pt idx="64">
                  <c:v>40909</c:v>
                </c:pt>
                <c:pt idx="65">
                  <c:v>40940</c:v>
                </c:pt>
                <c:pt idx="66">
                  <c:v>40969</c:v>
                </c:pt>
                <c:pt idx="67">
                  <c:v>41000</c:v>
                </c:pt>
                <c:pt idx="68">
                  <c:v>41030</c:v>
                </c:pt>
                <c:pt idx="69">
                  <c:v>41061</c:v>
                </c:pt>
                <c:pt idx="70">
                  <c:v>41091</c:v>
                </c:pt>
                <c:pt idx="71">
                  <c:v>41122</c:v>
                </c:pt>
                <c:pt idx="72">
                  <c:v>41153</c:v>
                </c:pt>
                <c:pt idx="73">
                  <c:v>41183</c:v>
                </c:pt>
                <c:pt idx="74">
                  <c:v>41214</c:v>
                </c:pt>
                <c:pt idx="75">
                  <c:v>41244</c:v>
                </c:pt>
                <c:pt idx="76">
                  <c:v>41275</c:v>
                </c:pt>
                <c:pt idx="77">
                  <c:v>41306</c:v>
                </c:pt>
                <c:pt idx="78">
                  <c:v>41334</c:v>
                </c:pt>
                <c:pt idx="79">
                  <c:v>41365</c:v>
                </c:pt>
                <c:pt idx="80">
                  <c:v>41395</c:v>
                </c:pt>
                <c:pt idx="81">
                  <c:v>41426</c:v>
                </c:pt>
                <c:pt idx="82">
                  <c:v>41456</c:v>
                </c:pt>
                <c:pt idx="83">
                  <c:v>41487</c:v>
                </c:pt>
                <c:pt idx="84">
                  <c:v>41518</c:v>
                </c:pt>
                <c:pt idx="85">
                  <c:v>41548</c:v>
                </c:pt>
                <c:pt idx="86">
                  <c:v>41579</c:v>
                </c:pt>
                <c:pt idx="87">
                  <c:v>41609</c:v>
                </c:pt>
                <c:pt idx="88">
                  <c:v>41640</c:v>
                </c:pt>
                <c:pt idx="89">
                  <c:v>41671</c:v>
                </c:pt>
                <c:pt idx="90">
                  <c:v>41699</c:v>
                </c:pt>
                <c:pt idx="91">
                  <c:v>41730</c:v>
                </c:pt>
                <c:pt idx="92">
                  <c:v>41760</c:v>
                </c:pt>
                <c:pt idx="93">
                  <c:v>41791</c:v>
                </c:pt>
                <c:pt idx="94">
                  <c:v>41821</c:v>
                </c:pt>
                <c:pt idx="95">
                  <c:v>41852</c:v>
                </c:pt>
                <c:pt idx="96">
                  <c:v>41883</c:v>
                </c:pt>
                <c:pt idx="97">
                  <c:v>41913</c:v>
                </c:pt>
                <c:pt idx="98">
                  <c:v>41944</c:v>
                </c:pt>
                <c:pt idx="99">
                  <c:v>41974</c:v>
                </c:pt>
                <c:pt idx="100">
                  <c:v>42005</c:v>
                </c:pt>
                <c:pt idx="101">
                  <c:v>42036</c:v>
                </c:pt>
                <c:pt idx="102">
                  <c:v>42064</c:v>
                </c:pt>
                <c:pt idx="103">
                  <c:v>42095</c:v>
                </c:pt>
                <c:pt idx="104">
                  <c:v>42125</c:v>
                </c:pt>
                <c:pt idx="105">
                  <c:v>42156</c:v>
                </c:pt>
                <c:pt idx="106">
                  <c:v>42186</c:v>
                </c:pt>
                <c:pt idx="107">
                  <c:v>42217</c:v>
                </c:pt>
                <c:pt idx="108">
                  <c:v>42248</c:v>
                </c:pt>
                <c:pt idx="109">
                  <c:v>42278</c:v>
                </c:pt>
                <c:pt idx="110">
                  <c:v>42309</c:v>
                </c:pt>
                <c:pt idx="111">
                  <c:v>42339</c:v>
                </c:pt>
                <c:pt idx="112">
                  <c:v>42370</c:v>
                </c:pt>
                <c:pt idx="113">
                  <c:v>42401</c:v>
                </c:pt>
                <c:pt idx="114">
                  <c:v>42430</c:v>
                </c:pt>
                <c:pt idx="115">
                  <c:v>42461</c:v>
                </c:pt>
                <c:pt idx="116">
                  <c:v>42491</c:v>
                </c:pt>
                <c:pt idx="117">
                  <c:v>42522</c:v>
                </c:pt>
                <c:pt idx="118">
                  <c:v>42552</c:v>
                </c:pt>
                <c:pt idx="119">
                  <c:v>42583</c:v>
                </c:pt>
                <c:pt idx="120">
                  <c:v>42614</c:v>
                </c:pt>
                <c:pt idx="121">
                  <c:v>42644</c:v>
                </c:pt>
                <c:pt idx="122">
                  <c:v>42675</c:v>
                </c:pt>
                <c:pt idx="123">
                  <c:v>42705</c:v>
                </c:pt>
                <c:pt idx="124">
                  <c:v>42736</c:v>
                </c:pt>
                <c:pt idx="125">
                  <c:v>42767</c:v>
                </c:pt>
                <c:pt idx="126">
                  <c:v>42795</c:v>
                </c:pt>
                <c:pt idx="127">
                  <c:v>42826</c:v>
                </c:pt>
                <c:pt idx="128">
                  <c:v>42856</c:v>
                </c:pt>
                <c:pt idx="129">
                  <c:v>42887</c:v>
                </c:pt>
                <c:pt idx="130">
                  <c:v>42917</c:v>
                </c:pt>
                <c:pt idx="131">
                  <c:v>42948</c:v>
                </c:pt>
                <c:pt idx="132">
                  <c:v>42979</c:v>
                </c:pt>
                <c:pt idx="133">
                  <c:v>43009</c:v>
                </c:pt>
                <c:pt idx="134">
                  <c:v>43040</c:v>
                </c:pt>
                <c:pt idx="135">
                  <c:v>43070</c:v>
                </c:pt>
                <c:pt idx="136">
                  <c:v>43101</c:v>
                </c:pt>
                <c:pt idx="137">
                  <c:v>43132</c:v>
                </c:pt>
                <c:pt idx="138">
                  <c:v>43160</c:v>
                </c:pt>
                <c:pt idx="139">
                  <c:v>43191</c:v>
                </c:pt>
                <c:pt idx="140">
                  <c:v>43221</c:v>
                </c:pt>
                <c:pt idx="141">
                  <c:v>43252</c:v>
                </c:pt>
                <c:pt idx="142">
                  <c:v>43282</c:v>
                </c:pt>
                <c:pt idx="143">
                  <c:v>43313</c:v>
                </c:pt>
                <c:pt idx="144">
                  <c:v>43344</c:v>
                </c:pt>
                <c:pt idx="145">
                  <c:v>43374</c:v>
                </c:pt>
                <c:pt idx="146">
                  <c:v>43405</c:v>
                </c:pt>
                <c:pt idx="147">
                  <c:v>43435</c:v>
                </c:pt>
                <c:pt idx="148">
                  <c:v>43466</c:v>
                </c:pt>
                <c:pt idx="149">
                  <c:v>43497</c:v>
                </c:pt>
                <c:pt idx="150">
                  <c:v>43525</c:v>
                </c:pt>
                <c:pt idx="151">
                  <c:v>43556</c:v>
                </c:pt>
                <c:pt idx="152">
                  <c:v>43586</c:v>
                </c:pt>
                <c:pt idx="153">
                  <c:v>43617</c:v>
                </c:pt>
                <c:pt idx="154">
                  <c:v>43647</c:v>
                </c:pt>
                <c:pt idx="155">
                  <c:v>43678</c:v>
                </c:pt>
                <c:pt idx="156">
                  <c:v>43709</c:v>
                </c:pt>
              </c:numCache>
            </c:numRef>
          </c:cat>
          <c:val>
            <c:numRef>
              <c:f>'Původní model (M 1)'!$B$3:$B$155</c:f>
              <c:numCache>
                <c:formatCode>0.00</c:formatCode>
                <c:ptCount val="153"/>
                <c:pt idx="0">
                  <c:v>6.987715215361745</c:v>
                </c:pt>
                <c:pt idx="1">
                  <c:v>18.39880498347317</c:v>
                </c:pt>
                <c:pt idx="2">
                  <c:v>13.055857708076847</c:v>
                </c:pt>
                <c:pt idx="3">
                  <c:v>8.7645242732967041</c:v>
                </c:pt>
                <c:pt idx="4">
                  <c:v>13.506556528198367</c:v>
                </c:pt>
                <c:pt idx="5">
                  <c:v>15.281794950998284</c:v>
                </c:pt>
                <c:pt idx="6">
                  <c:v>11.463402787321053</c:v>
                </c:pt>
                <c:pt idx="7">
                  <c:v>17.492060931581154</c:v>
                </c:pt>
                <c:pt idx="8">
                  <c:v>9.7938203946819726</c:v>
                </c:pt>
                <c:pt idx="9">
                  <c:v>10.957167354339825</c:v>
                </c:pt>
                <c:pt idx="10">
                  <c:v>18.805529079220683</c:v>
                </c:pt>
                <c:pt idx="11">
                  <c:v>11.255816250201022</c:v>
                </c:pt>
                <c:pt idx="12">
                  <c:v>7.5845470476942012</c:v>
                </c:pt>
                <c:pt idx="13">
                  <c:v>12.687622473357841</c:v>
                </c:pt>
                <c:pt idx="14">
                  <c:v>8.1140160750422297</c:v>
                </c:pt>
                <c:pt idx="15">
                  <c:v>3.7502480062913346</c:v>
                </c:pt>
                <c:pt idx="16">
                  <c:v>8.8613785122900968</c:v>
                </c:pt>
                <c:pt idx="17">
                  <c:v>9.8730790001978477</c:v>
                </c:pt>
                <c:pt idx="18">
                  <c:v>-5.1336978535326043</c:v>
                </c:pt>
                <c:pt idx="19">
                  <c:v>12.863932795401789</c:v>
                </c:pt>
                <c:pt idx="20">
                  <c:v>0.46804233338120227</c:v>
                </c:pt>
                <c:pt idx="21">
                  <c:v>2.23185997948816</c:v>
                </c:pt>
                <c:pt idx="22">
                  <c:v>1.2754689486445647</c:v>
                </c:pt>
                <c:pt idx="23">
                  <c:v>-8.4655694324238908</c:v>
                </c:pt>
                <c:pt idx="24">
                  <c:v>4.6117820939808318</c:v>
                </c:pt>
                <c:pt idx="25">
                  <c:v>-12.152925998201026</c:v>
                </c:pt>
                <c:pt idx="26">
                  <c:v>-17.539258183525131</c:v>
                </c:pt>
                <c:pt idx="27">
                  <c:v>-12.708621024808576</c:v>
                </c:pt>
                <c:pt idx="28">
                  <c:v>-22.974721487695327</c:v>
                </c:pt>
                <c:pt idx="29">
                  <c:v>-19.538552380993579</c:v>
                </c:pt>
                <c:pt idx="30">
                  <c:v>-5.317510111251778</c:v>
                </c:pt>
                <c:pt idx="31">
                  <c:v>-21.621018405692215</c:v>
                </c:pt>
                <c:pt idx="32">
                  <c:v>-19.43127543629717</c:v>
                </c:pt>
                <c:pt idx="33">
                  <c:v>-14.022035296303969</c:v>
                </c:pt>
                <c:pt idx="34">
                  <c:v>-15.566917218033105</c:v>
                </c:pt>
                <c:pt idx="35">
                  <c:v>-7.1380831877589035</c:v>
                </c:pt>
                <c:pt idx="36">
                  <c:v>-10.276159427685627</c:v>
                </c:pt>
                <c:pt idx="37">
                  <c:v>-5.0136965945347001</c:v>
                </c:pt>
                <c:pt idx="38">
                  <c:v>3.797518644558262</c:v>
                </c:pt>
                <c:pt idx="39">
                  <c:v>7.4938001142369703</c:v>
                </c:pt>
                <c:pt idx="40">
                  <c:v>8.2659629239030696</c:v>
                </c:pt>
                <c:pt idx="41">
                  <c:v>8.2381451287182763</c:v>
                </c:pt>
                <c:pt idx="42">
                  <c:v>11.715018503563158</c:v>
                </c:pt>
                <c:pt idx="43">
                  <c:v>15.841845911430607</c:v>
                </c:pt>
                <c:pt idx="44">
                  <c:v>24.17976364480694</c:v>
                </c:pt>
                <c:pt idx="45">
                  <c:v>19.354165440914617</c:v>
                </c:pt>
                <c:pt idx="46">
                  <c:v>14.133808054328178</c:v>
                </c:pt>
                <c:pt idx="47">
                  <c:v>21.081413292821559</c:v>
                </c:pt>
                <c:pt idx="48">
                  <c:v>18.97708844393069</c:v>
                </c:pt>
                <c:pt idx="49">
                  <c:v>13.567962855749727</c:v>
                </c:pt>
                <c:pt idx="50">
                  <c:v>18.180374404656142</c:v>
                </c:pt>
                <c:pt idx="51">
                  <c:v>18.397550069413793</c:v>
                </c:pt>
                <c:pt idx="52">
                  <c:v>24.30885699627725</c:v>
                </c:pt>
                <c:pt idx="53">
                  <c:v>15.563807818443042</c:v>
                </c:pt>
                <c:pt idx="54">
                  <c:v>16.085591539986787</c:v>
                </c:pt>
                <c:pt idx="55">
                  <c:v>9.7911816350200418</c:v>
                </c:pt>
                <c:pt idx="56">
                  <c:v>14.509230945730689</c:v>
                </c:pt>
                <c:pt idx="57">
                  <c:v>7.3961761308621199</c:v>
                </c:pt>
                <c:pt idx="58">
                  <c:v>8.0801022300612821</c:v>
                </c:pt>
                <c:pt idx="59">
                  <c:v>7.2036933111184531</c:v>
                </c:pt>
                <c:pt idx="60">
                  <c:v>7.7268734154087859</c:v>
                </c:pt>
                <c:pt idx="61">
                  <c:v>8.388463593918182</c:v>
                </c:pt>
                <c:pt idx="62">
                  <c:v>6.9528723125017233</c:v>
                </c:pt>
                <c:pt idx="63">
                  <c:v>6.4345644589801854</c:v>
                </c:pt>
                <c:pt idx="64">
                  <c:v>18.11105696554489</c:v>
                </c:pt>
                <c:pt idx="65">
                  <c:v>23.077055327187356</c:v>
                </c:pt>
                <c:pt idx="66">
                  <c:v>14.00548186186219</c:v>
                </c:pt>
                <c:pt idx="67">
                  <c:v>16.118644041504627</c:v>
                </c:pt>
                <c:pt idx="68">
                  <c:v>11.119031987549665</c:v>
                </c:pt>
                <c:pt idx="69">
                  <c:v>13.408069018898438</c:v>
                </c:pt>
                <c:pt idx="70">
                  <c:v>18.413098181802301</c:v>
                </c:pt>
                <c:pt idx="71">
                  <c:v>14.928951173637461</c:v>
                </c:pt>
                <c:pt idx="72">
                  <c:v>5.9946034582660124</c:v>
                </c:pt>
                <c:pt idx="73">
                  <c:v>15.205039124646902</c:v>
                </c:pt>
                <c:pt idx="74">
                  <c:v>9.8510169113861892</c:v>
                </c:pt>
                <c:pt idx="75">
                  <c:v>-0.89478437425941637</c:v>
                </c:pt>
                <c:pt idx="76">
                  <c:v>-4.8811518371515872</c:v>
                </c:pt>
                <c:pt idx="77">
                  <c:v>-5.8647634014318157</c:v>
                </c:pt>
                <c:pt idx="78">
                  <c:v>-6.657596190399973</c:v>
                </c:pt>
                <c:pt idx="79">
                  <c:v>4.8853799294645617</c:v>
                </c:pt>
                <c:pt idx="80">
                  <c:v>0.30906876238117054</c:v>
                </c:pt>
                <c:pt idx="81">
                  <c:v>-2.1817484662576714</c:v>
                </c:pt>
                <c:pt idx="82">
                  <c:v>3.1143446928507013</c:v>
                </c:pt>
                <c:pt idx="83">
                  <c:v>2.3507598582922284</c:v>
                </c:pt>
                <c:pt idx="84">
                  <c:v>9.2265675345114104</c:v>
                </c:pt>
                <c:pt idx="85">
                  <c:v>5.1482844420108309</c:v>
                </c:pt>
                <c:pt idx="86">
                  <c:v>8.429987368802184</c:v>
                </c:pt>
                <c:pt idx="87">
                  <c:v>15.4785755832741</c:v>
                </c:pt>
                <c:pt idx="88">
                  <c:v>18.213158762303962</c:v>
                </c:pt>
                <c:pt idx="89">
                  <c:v>16.576317558951061</c:v>
                </c:pt>
                <c:pt idx="90">
                  <c:v>17.146678784864822</c:v>
                </c:pt>
                <c:pt idx="91">
                  <c:v>12.734196884592365</c:v>
                </c:pt>
                <c:pt idx="92">
                  <c:v>11.545940900408812</c:v>
                </c:pt>
                <c:pt idx="93">
                  <c:v>16.430820691727742</c:v>
                </c:pt>
                <c:pt idx="94">
                  <c:v>20.336748783441404</c:v>
                </c:pt>
                <c:pt idx="95">
                  <c:v>2.5019524841606078</c:v>
                </c:pt>
                <c:pt idx="96">
                  <c:v>16.128190720821966</c:v>
                </c:pt>
                <c:pt idx="97">
                  <c:v>11.170121113029886</c:v>
                </c:pt>
                <c:pt idx="98">
                  <c:v>4.3048820283981826</c:v>
                </c:pt>
                <c:pt idx="99">
                  <c:v>10.488956048056108</c:v>
                </c:pt>
                <c:pt idx="100">
                  <c:v>1.1302698783276721</c:v>
                </c:pt>
                <c:pt idx="101">
                  <c:v>5.0514934902204045</c:v>
                </c:pt>
                <c:pt idx="102">
                  <c:v>8.7563219568606456</c:v>
                </c:pt>
                <c:pt idx="103">
                  <c:v>3.7938787269379048</c:v>
                </c:pt>
                <c:pt idx="104">
                  <c:v>0.53462676852984448</c:v>
                </c:pt>
                <c:pt idx="105">
                  <c:v>9.5947240053268601</c:v>
                </c:pt>
                <c:pt idx="106">
                  <c:v>1.1745352731917791</c:v>
                </c:pt>
                <c:pt idx="107">
                  <c:v>2.0937309799147874</c:v>
                </c:pt>
                <c:pt idx="108">
                  <c:v>-5.9790215832311588E-2</c:v>
                </c:pt>
                <c:pt idx="109">
                  <c:v>2.1702665559891532</c:v>
                </c:pt>
                <c:pt idx="110">
                  <c:v>5.6293041039278569</c:v>
                </c:pt>
                <c:pt idx="111">
                  <c:v>3.2920229964627401</c:v>
                </c:pt>
                <c:pt idx="112">
                  <c:v>0.88441886392556235</c:v>
                </c:pt>
                <c:pt idx="113">
                  <c:v>5.6817751524101734</c:v>
                </c:pt>
                <c:pt idx="114">
                  <c:v>-1.8705771903318125</c:v>
                </c:pt>
                <c:pt idx="115">
                  <c:v>3.1120399699572143</c:v>
                </c:pt>
                <c:pt idx="116">
                  <c:v>7.7505549047413469</c:v>
                </c:pt>
                <c:pt idx="117">
                  <c:v>0.80963092162076311</c:v>
                </c:pt>
                <c:pt idx="118">
                  <c:v>-16.733771071823121</c:v>
                </c:pt>
                <c:pt idx="119">
                  <c:v>15.974899425477695</c:v>
                </c:pt>
                <c:pt idx="120">
                  <c:v>-0.19331055565545707</c:v>
                </c:pt>
                <c:pt idx="121">
                  <c:v>-4.0008899856388673</c:v>
                </c:pt>
                <c:pt idx="122">
                  <c:v>4.3477512166057553</c:v>
                </c:pt>
                <c:pt idx="123">
                  <c:v>1.0629124864632855</c:v>
                </c:pt>
                <c:pt idx="124">
                  <c:v>12.481841895627998</c:v>
                </c:pt>
                <c:pt idx="125">
                  <c:v>2.0885361615220699</c:v>
                </c:pt>
                <c:pt idx="126">
                  <c:v>15.566383880502844</c:v>
                </c:pt>
                <c:pt idx="127">
                  <c:v>-2.3618500689693955</c:v>
                </c:pt>
                <c:pt idx="128">
                  <c:v>12.239599166002058</c:v>
                </c:pt>
                <c:pt idx="129">
                  <c:v>6.0915200866782815</c:v>
                </c:pt>
                <c:pt idx="130">
                  <c:v>6.3001392880441598</c:v>
                </c:pt>
                <c:pt idx="131">
                  <c:v>5.1739368831485333</c:v>
                </c:pt>
                <c:pt idx="132">
                  <c:v>2.7382688929466159</c:v>
                </c:pt>
                <c:pt idx="133">
                  <c:v>10.987266738304434</c:v>
                </c:pt>
                <c:pt idx="134">
                  <c:v>4.6224020648159447</c:v>
                </c:pt>
                <c:pt idx="135">
                  <c:v>1.6275383532950993</c:v>
                </c:pt>
                <c:pt idx="136">
                  <c:v>4.965491862467375</c:v>
                </c:pt>
                <c:pt idx="137">
                  <c:v>4.0010669511869601E-2</c:v>
                </c:pt>
                <c:pt idx="138">
                  <c:v>-7.0319894842099995</c:v>
                </c:pt>
                <c:pt idx="139">
                  <c:v>5.9678093645485042</c:v>
                </c:pt>
                <c:pt idx="140">
                  <c:v>-1.9694686162738506</c:v>
                </c:pt>
                <c:pt idx="141">
                  <c:v>1.6017948783414671</c:v>
                </c:pt>
                <c:pt idx="142">
                  <c:v>11.303237256438647</c:v>
                </c:pt>
                <c:pt idx="143">
                  <c:v>4.1562278250039775</c:v>
                </c:pt>
                <c:pt idx="144">
                  <c:v>1.9688650865383295</c:v>
                </c:pt>
                <c:pt idx="145">
                  <c:v>10.234010643750757</c:v>
                </c:pt>
                <c:pt idx="146">
                  <c:v>10.034512565223697</c:v>
                </c:pt>
                <c:pt idx="147">
                  <c:v>1.4474935443697712</c:v>
                </c:pt>
                <c:pt idx="148">
                  <c:v>1.2812922728881349</c:v>
                </c:pt>
                <c:pt idx="149">
                  <c:v>5.4119099909485824</c:v>
                </c:pt>
                <c:pt idx="150">
                  <c:v>5.4851620398445045</c:v>
                </c:pt>
                <c:pt idx="151">
                  <c:v>7.8569946706299687</c:v>
                </c:pt>
                <c:pt idx="152">
                  <c:v>8.0868491191575131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795-4354-8796-4B7D2BA0A2A2}"/>
            </c:ext>
          </c:extLst>
        </c:ser>
        <c:ser>
          <c:idx val="1"/>
          <c:order val="1"/>
          <c:tx>
            <c:v>Předpověď růstu exportu</c:v>
          </c:tx>
          <c:spPr>
            <a:ln>
              <a:prstDash val="sysDash"/>
            </a:ln>
          </c:spPr>
          <c:marker>
            <c:symbol val="none"/>
          </c:marker>
          <c:cat>
            <c:numRef>
              <c:f>'Původní model (M 1)'!$A$3:$A$159</c:f>
              <c:numCache>
                <c:formatCode>m/d/yyyy</c:formatCode>
                <c:ptCount val="157"/>
                <c:pt idx="0">
                  <c:v>38961</c:v>
                </c:pt>
                <c:pt idx="1">
                  <c:v>38991</c:v>
                </c:pt>
                <c:pt idx="2">
                  <c:v>39022</c:v>
                </c:pt>
                <c:pt idx="3">
                  <c:v>39052</c:v>
                </c:pt>
                <c:pt idx="4">
                  <c:v>39083</c:v>
                </c:pt>
                <c:pt idx="5">
                  <c:v>39114</c:v>
                </c:pt>
                <c:pt idx="6">
                  <c:v>39142</c:v>
                </c:pt>
                <c:pt idx="7">
                  <c:v>39173</c:v>
                </c:pt>
                <c:pt idx="8">
                  <c:v>39203</c:v>
                </c:pt>
                <c:pt idx="9">
                  <c:v>39234</c:v>
                </c:pt>
                <c:pt idx="10">
                  <c:v>39264</c:v>
                </c:pt>
                <c:pt idx="11">
                  <c:v>39295</c:v>
                </c:pt>
                <c:pt idx="12">
                  <c:v>39326</c:v>
                </c:pt>
                <c:pt idx="13">
                  <c:v>39356</c:v>
                </c:pt>
                <c:pt idx="14">
                  <c:v>39387</c:v>
                </c:pt>
                <c:pt idx="15">
                  <c:v>39417</c:v>
                </c:pt>
                <c:pt idx="16">
                  <c:v>39448</c:v>
                </c:pt>
                <c:pt idx="17">
                  <c:v>39479</c:v>
                </c:pt>
                <c:pt idx="18">
                  <c:v>39508</c:v>
                </c:pt>
                <c:pt idx="19">
                  <c:v>39539</c:v>
                </c:pt>
                <c:pt idx="20">
                  <c:v>39569</c:v>
                </c:pt>
                <c:pt idx="21">
                  <c:v>39600</c:v>
                </c:pt>
                <c:pt idx="22">
                  <c:v>39630</c:v>
                </c:pt>
                <c:pt idx="23">
                  <c:v>39661</c:v>
                </c:pt>
                <c:pt idx="24">
                  <c:v>39692</c:v>
                </c:pt>
                <c:pt idx="25">
                  <c:v>39722</c:v>
                </c:pt>
                <c:pt idx="26">
                  <c:v>39753</c:v>
                </c:pt>
                <c:pt idx="27">
                  <c:v>39783</c:v>
                </c:pt>
                <c:pt idx="28">
                  <c:v>39814</c:v>
                </c:pt>
                <c:pt idx="29">
                  <c:v>39845</c:v>
                </c:pt>
                <c:pt idx="30">
                  <c:v>39873</c:v>
                </c:pt>
                <c:pt idx="31">
                  <c:v>39904</c:v>
                </c:pt>
                <c:pt idx="32">
                  <c:v>39934</c:v>
                </c:pt>
                <c:pt idx="33">
                  <c:v>39965</c:v>
                </c:pt>
                <c:pt idx="34">
                  <c:v>39995</c:v>
                </c:pt>
                <c:pt idx="35">
                  <c:v>40026</c:v>
                </c:pt>
                <c:pt idx="36">
                  <c:v>40057</c:v>
                </c:pt>
                <c:pt idx="37">
                  <c:v>40087</c:v>
                </c:pt>
                <c:pt idx="38">
                  <c:v>40118</c:v>
                </c:pt>
                <c:pt idx="39">
                  <c:v>40148</c:v>
                </c:pt>
                <c:pt idx="40">
                  <c:v>40179</c:v>
                </c:pt>
                <c:pt idx="41">
                  <c:v>40210</c:v>
                </c:pt>
                <c:pt idx="42">
                  <c:v>40238</c:v>
                </c:pt>
                <c:pt idx="43">
                  <c:v>40269</c:v>
                </c:pt>
                <c:pt idx="44">
                  <c:v>40299</c:v>
                </c:pt>
                <c:pt idx="45">
                  <c:v>40330</c:v>
                </c:pt>
                <c:pt idx="46">
                  <c:v>40360</c:v>
                </c:pt>
                <c:pt idx="47">
                  <c:v>40391</c:v>
                </c:pt>
                <c:pt idx="48">
                  <c:v>40422</c:v>
                </c:pt>
                <c:pt idx="49">
                  <c:v>40452</c:v>
                </c:pt>
                <c:pt idx="50">
                  <c:v>40483</c:v>
                </c:pt>
                <c:pt idx="51">
                  <c:v>40513</c:v>
                </c:pt>
                <c:pt idx="52">
                  <c:v>40544</c:v>
                </c:pt>
                <c:pt idx="53">
                  <c:v>40575</c:v>
                </c:pt>
                <c:pt idx="54">
                  <c:v>40603</c:v>
                </c:pt>
                <c:pt idx="55">
                  <c:v>40634</c:v>
                </c:pt>
                <c:pt idx="56">
                  <c:v>40664</c:v>
                </c:pt>
                <c:pt idx="57">
                  <c:v>40695</c:v>
                </c:pt>
                <c:pt idx="58">
                  <c:v>40725</c:v>
                </c:pt>
                <c:pt idx="59">
                  <c:v>40756</c:v>
                </c:pt>
                <c:pt idx="60">
                  <c:v>40787</c:v>
                </c:pt>
                <c:pt idx="61">
                  <c:v>40817</c:v>
                </c:pt>
                <c:pt idx="62">
                  <c:v>40848</c:v>
                </c:pt>
                <c:pt idx="63">
                  <c:v>40878</c:v>
                </c:pt>
                <c:pt idx="64">
                  <c:v>40909</c:v>
                </c:pt>
                <c:pt idx="65">
                  <c:v>40940</c:v>
                </c:pt>
                <c:pt idx="66">
                  <c:v>40969</c:v>
                </c:pt>
                <c:pt idx="67">
                  <c:v>41000</c:v>
                </c:pt>
                <c:pt idx="68">
                  <c:v>41030</c:v>
                </c:pt>
                <c:pt idx="69">
                  <c:v>41061</c:v>
                </c:pt>
                <c:pt idx="70">
                  <c:v>41091</c:v>
                </c:pt>
                <c:pt idx="71">
                  <c:v>41122</c:v>
                </c:pt>
                <c:pt idx="72">
                  <c:v>41153</c:v>
                </c:pt>
                <c:pt idx="73">
                  <c:v>41183</c:v>
                </c:pt>
                <c:pt idx="74">
                  <c:v>41214</c:v>
                </c:pt>
                <c:pt idx="75">
                  <c:v>41244</c:v>
                </c:pt>
                <c:pt idx="76">
                  <c:v>41275</c:v>
                </c:pt>
                <c:pt idx="77">
                  <c:v>41306</c:v>
                </c:pt>
                <c:pt idx="78">
                  <c:v>41334</c:v>
                </c:pt>
                <c:pt idx="79">
                  <c:v>41365</c:v>
                </c:pt>
                <c:pt idx="80">
                  <c:v>41395</c:v>
                </c:pt>
                <c:pt idx="81">
                  <c:v>41426</c:v>
                </c:pt>
                <c:pt idx="82">
                  <c:v>41456</c:v>
                </c:pt>
                <c:pt idx="83">
                  <c:v>41487</c:v>
                </c:pt>
                <c:pt idx="84">
                  <c:v>41518</c:v>
                </c:pt>
                <c:pt idx="85">
                  <c:v>41548</c:v>
                </c:pt>
                <c:pt idx="86">
                  <c:v>41579</c:v>
                </c:pt>
                <c:pt idx="87">
                  <c:v>41609</c:v>
                </c:pt>
                <c:pt idx="88">
                  <c:v>41640</c:v>
                </c:pt>
                <c:pt idx="89">
                  <c:v>41671</c:v>
                </c:pt>
                <c:pt idx="90">
                  <c:v>41699</c:v>
                </c:pt>
                <c:pt idx="91">
                  <c:v>41730</c:v>
                </c:pt>
                <c:pt idx="92">
                  <c:v>41760</c:v>
                </c:pt>
                <c:pt idx="93">
                  <c:v>41791</c:v>
                </c:pt>
                <c:pt idx="94">
                  <c:v>41821</c:v>
                </c:pt>
                <c:pt idx="95">
                  <c:v>41852</c:v>
                </c:pt>
                <c:pt idx="96">
                  <c:v>41883</c:v>
                </c:pt>
                <c:pt idx="97">
                  <c:v>41913</c:v>
                </c:pt>
                <c:pt idx="98">
                  <c:v>41944</c:v>
                </c:pt>
                <c:pt idx="99">
                  <c:v>41974</c:v>
                </c:pt>
                <c:pt idx="100">
                  <c:v>42005</c:v>
                </c:pt>
                <c:pt idx="101">
                  <c:v>42036</c:v>
                </c:pt>
                <c:pt idx="102">
                  <c:v>42064</c:v>
                </c:pt>
                <c:pt idx="103">
                  <c:v>42095</c:v>
                </c:pt>
                <c:pt idx="104">
                  <c:v>42125</c:v>
                </c:pt>
                <c:pt idx="105">
                  <c:v>42156</c:v>
                </c:pt>
                <c:pt idx="106">
                  <c:v>42186</c:v>
                </c:pt>
                <c:pt idx="107">
                  <c:v>42217</c:v>
                </c:pt>
                <c:pt idx="108">
                  <c:v>42248</c:v>
                </c:pt>
                <c:pt idx="109">
                  <c:v>42278</c:v>
                </c:pt>
                <c:pt idx="110">
                  <c:v>42309</c:v>
                </c:pt>
                <c:pt idx="111">
                  <c:v>42339</c:v>
                </c:pt>
                <c:pt idx="112">
                  <c:v>42370</c:v>
                </c:pt>
                <c:pt idx="113">
                  <c:v>42401</c:v>
                </c:pt>
                <c:pt idx="114">
                  <c:v>42430</c:v>
                </c:pt>
                <c:pt idx="115">
                  <c:v>42461</c:v>
                </c:pt>
                <c:pt idx="116">
                  <c:v>42491</c:v>
                </c:pt>
                <c:pt idx="117">
                  <c:v>42522</c:v>
                </c:pt>
                <c:pt idx="118">
                  <c:v>42552</c:v>
                </c:pt>
                <c:pt idx="119">
                  <c:v>42583</c:v>
                </c:pt>
                <c:pt idx="120">
                  <c:v>42614</c:v>
                </c:pt>
                <c:pt idx="121">
                  <c:v>42644</c:v>
                </c:pt>
                <c:pt idx="122">
                  <c:v>42675</c:v>
                </c:pt>
                <c:pt idx="123">
                  <c:v>42705</c:v>
                </c:pt>
                <c:pt idx="124">
                  <c:v>42736</c:v>
                </c:pt>
                <c:pt idx="125">
                  <c:v>42767</c:v>
                </c:pt>
                <c:pt idx="126">
                  <c:v>42795</c:v>
                </c:pt>
                <c:pt idx="127">
                  <c:v>42826</c:v>
                </c:pt>
                <c:pt idx="128">
                  <c:v>42856</c:v>
                </c:pt>
                <c:pt idx="129">
                  <c:v>42887</c:v>
                </c:pt>
                <c:pt idx="130">
                  <c:v>42917</c:v>
                </c:pt>
                <c:pt idx="131">
                  <c:v>42948</c:v>
                </c:pt>
                <c:pt idx="132">
                  <c:v>42979</c:v>
                </c:pt>
                <c:pt idx="133">
                  <c:v>43009</c:v>
                </c:pt>
                <c:pt idx="134">
                  <c:v>43040</c:v>
                </c:pt>
                <c:pt idx="135">
                  <c:v>43070</c:v>
                </c:pt>
                <c:pt idx="136">
                  <c:v>43101</c:v>
                </c:pt>
                <c:pt idx="137">
                  <c:v>43132</c:v>
                </c:pt>
                <c:pt idx="138">
                  <c:v>43160</c:v>
                </c:pt>
                <c:pt idx="139">
                  <c:v>43191</c:v>
                </c:pt>
                <c:pt idx="140">
                  <c:v>43221</c:v>
                </c:pt>
                <c:pt idx="141">
                  <c:v>43252</c:v>
                </c:pt>
                <c:pt idx="142">
                  <c:v>43282</c:v>
                </c:pt>
                <c:pt idx="143">
                  <c:v>43313</c:v>
                </c:pt>
                <c:pt idx="144">
                  <c:v>43344</c:v>
                </c:pt>
                <c:pt idx="145">
                  <c:v>43374</c:v>
                </c:pt>
                <c:pt idx="146">
                  <c:v>43405</c:v>
                </c:pt>
                <c:pt idx="147">
                  <c:v>43435</c:v>
                </c:pt>
                <c:pt idx="148">
                  <c:v>43466</c:v>
                </c:pt>
                <c:pt idx="149">
                  <c:v>43497</c:v>
                </c:pt>
                <c:pt idx="150">
                  <c:v>43525</c:v>
                </c:pt>
                <c:pt idx="151">
                  <c:v>43556</c:v>
                </c:pt>
                <c:pt idx="152">
                  <c:v>43586</c:v>
                </c:pt>
                <c:pt idx="153">
                  <c:v>43617</c:v>
                </c:pt>
                <c:pt idx="154">
                  <c:v>43647</c:v>
                </c:pt>
                <c:pt idx="155">
                  <c:v>43678</c:v>
                </c:pt>
                <c:pt idx="156">
                  <c:v>43709</c:v>
                </c:pt>
              </c:numCache>
            </c:numRef>
          </c:cat>
          <c:val>
            <c:numRef>
              <c:f>'Původní model (M 1)'!$C$3:$C$159</c:f>
              <c:numCache>
                <c:formatCode>General</c:formatCode>
                <c:ptCount val="157"/>
                <c:pt idx="152" formatCode="0.00">
                  <c:v>8.0868491191575131</c:v>
                </c:pt>
                <c:pt idx="153" formatCode="0.00">
                  <c:v>3.3134744090183599</c:v>
                </c:pt>
                <c:pt idx="154" formatCode="0.00">
                  <c:v>4.6699550924908699</c:v>
                </c:pt>
                <c:pt idx="155" formatCode="0.00">
                  <c:v>3.0256465498606699</c:v>
                </c:pt>
                <c:pt idx="156" formatCode="0.00">
                  <c:v>4.2804146614342704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795-4354-8796-4B7D2BA0A2A2}"/>
            </c:ext>
          </c:extLst>
        </c:ser>
        <c:ser>
          <c:idx val="3"/>
          <c:order val="2"/>
          <c:tx>
            <c:v>Předpověď růstu exportu s trhem práce (sezónně očištěno)</c:v>
          </c:tx>
          <c:spPr>
            <a:ln>
              <a:solidFill>
                <a:srgbClr val="4F81BD"/>
              </a:solidFill>
              <a:prstDash val="sysDash"/>
            </a:ln>
          </c:spPr>
          <c:marker>
            <c:symbol val="none"/>
          </c:marker>
          <c:cat>
            <c:numRef>
              <c:f>'Původní model (M 1)'!$A$3:$A$159</c:f>
              <c:numCache>
                <c:formatCode>m/d/yyyy</c:formatCode>
                <c:ptCount val="157"/>
                <c:pt idx="0">
                  <c:v>38961</c:v>
                </c:pt>
                <c:pt idx="1">
                  <c:v>38991</c:v>
                </c:pt>
                <c:pt idx="2">
                  <c:v>39022</c:v>
                </c:pt>
                <c:pt idx="3">
                  <c:v>39052</c:v>
                </c:pt>
                <c:pt idx="4">
                  <c:v>39083</c:v>
                </c:pt>
                <c:pt idx="5">
                  <c:v>39114</c:v>
                </c:pt>
                <c:pt idx="6">
                  <c:v>39142</c:v>
                </c:pt>
                <c:pt idx="7">
                  <c:v>39173</c:v>
                </c:pt>
                <c:pt idx="8">
                  <c:v>39203</c:v>
                </c:pt>
                <c:pt idx="9">
                  <c:v>39234</c:v>
                </c:pt>
                <c:pt idx="10">
                  <c:v>39264</c:v>
                </c:pt>
                <c:pt idx="11">
                  <c:v>39295</c:v>
                </c:pt>
                <c:pt idx="12">
                  <c:v>39326</c:v>
                </c:pt>
                <c:pt idx="13">
                  <c:v>39356</c:v>
                </c:pt>
                <c:pt idx="14">
                  <c:v>39387</c:v>
                </c:pt>
                <c:pt idx="15">
                  <c:v>39417</c:v>
                </c:pt>
                <c:pt idx="16">
                  <c:v>39448</c:v>
                </c:pt>
                <c:pt idx="17">
                  <c:v>39479</c:v>
                </c:pt>
                <c:pt idx="18">
                  <c:v>39508</c:v>
                </c:pt>
                <c:pt idx="19">
                  <c:v>39539</c:v>
                </c:pt>
                <c:pt idx="20">
                  <c:v>39569</c:v>
                </c:pt>
                <c:pt idx="21">
                  <c:v>39600</c:v>
                </c:pt>
                <c:pt idx="22">
                  <c:v>39630</c:v>
                </c:pt>
                <c:pt idx="23">
                  <c:v>39661</c:v>
                </c:pt>
                <c:pt idx="24">
                  <c:v>39692</c:v>
                </c:pt>
                <c:pt idx="25">
                  <c:v>39722</c:v>
                </c:pt>
                <c:pt idx="26">
                  <c:v>39753</c:v>
                </c:pt>
                <c:pt idx="27">
                  <c:v>39783</c:v>
                </c:pt>
                <c:pt idx="28">
                  <c:v>39814</c:v>
                </c:pt>
                <c:pt idx="29">
                  <c:v>39845</c:v>
                </c:pt>
                <c:pt idx="30">
                  <c:v>39873</c:v>
                </c:pt>
                <c:pt idx="31">
                  <c:v>39904</c:v>
                </c:pt>
                <c:pt idx="32">
                  <c:v>39934</c:v>
                </c:pt>
                <c:pt idx="33">
                  <c:v>39965</c:v>
                </c:pt>
                <c:pt idx="34">
                  <c:v>39995</c:v>
                </c:pt>
                <c:pt idx="35">
                  <c:v>40026</c:v>
                </c:pt>
                <c:pt idx="36">
                  <c:v>40057</c:v>
                </c:pt>
                <c:pt idx="37">
                  <c:v>40087</c:v>
                </c:pt>
                <c:pt idx="38">
                  <c:v>40118</c:v>
                </c:pt>
                <c:pt idx="39">
                  <c:v>40148</c:v>
                </c:pt>
                <c:pt idx="40">
                  <c:v>40179</c:v>
                </c:pt>
                <c:pt idx="41">
                  <c:v>40210</c:v>
                </c:pt>
                <c:pt idx="42">
                  <c:v>40238</c:v>
                </c:pt>
                <c:pt idx="43">
                  <c:v>40269</c:v>
                </c:pt>
                <c:pt idx="44">
                  <c:v>40299</c:v>
                </c:pt>
                <c:pt idx="45">
                  <c:v>40330</c:v>
                </c:pt>
                <c:pt idx="46">
                  <c:v>40360</c:v>
                </c:pt>
                <c:pt idx="47">
                  <c:v>40391</c:v>
                </c:pt>
                <c:pt idx="48">
                  <c:v>40422</c:v>
                </c:pt>
                <c:pt idx="49">
                  <c:v>40452</c:v>
                </c:pt>
                <c:pt idx="50">
                  <c:v>40483</c:v>
                </c:pt>
                <c:pt idx="51">
                  <c:v>40513</c:v>
                </c:pt>
                <c:pt idx="52">
                  <c:v>40544</c:v>
                </c:pt>
                <c:pt idx="53">
                  <c:v>40575</c:v>
                </c:pt>
                <c:pt idx="54">
                  <c:v>40603</c:v>
                </c:pt>
                <c:pt idx="55">
                  <c:v>40634</c:v>
                </c:pt>
                <c:pt idx="56">
                  <c:v>40664</c:v>
                </c:pt>
                <c:pt idx="57">
                  <c:v>40695</c:v>
                </c:pt>
                <c:pt idx="58">
                  <c:v>40725</c:v>
                </c:pt>
                <c:pt idx="59">
                  <c:v>40756</c:v>
                </c:pt>
                <c:pt idx="60">
                  <c:v>40787</c:v>
                </c:pt>
                <c:pt idx="61">
                  <c:v>40817</c:v>
                </c:pt>
                <c:pt idx="62">
                  <c:v>40848</c:v>
                </c:pt>
                <c:pt idx="63">
                  <c:v>40878</c:v>
                </c:pt>
                <c:pt idx="64">
                  <c:v>40909</c:v>
                </c:pt>
                <c:pt idx="65">
                  <c:v>40940</c:v>
                </c:pt>
                <c:pt idx="66">
                  <c:v>40969</c:v>
                </c:pt>
                <c:pt idx="67">
                  <c:v>41000</c:v>
                </c:pt>
                <c:pt idx="68">
                  <c:v>41030</c:v>
                </c:pt>
                <c:pt idx="69">
                  <c:v>41061</c:v>
                </c:pt>
                <c:pt idx="70">
                  <c:v>41091</c:v>
                </c:pt>
                <c:pt idx="71">
                  <c:v>41122</c:v>
                </c:pt>
                <c:pt idx="72">
                  <c:v>41153</c:v>
                </c:pt>
                <c:pt idx="73">
                  <c:v>41183</c:v>
                </c:pt>
                <c:pt idx="74">
                  <c:v>41214</c:v>
                </c:pt>
                <c:pt idx="75">
                  <c:v>41244</c:v>
                </c:pt>
                <c:pt idx="76">
                  <c:v>41275</c:v>
                </c:pt>
                <c:pt idx="77">
                  <c:v>41306</c:v>
                </c:pt>
                <c:pt idx="78">
                  <c:v>41334</c:v>
                </c:pt>
                <c:pt idx="79">
                  <c:v>41365</c:v>
                </c:pt>
                <c:pt idx="80">
                  <c:v>41395</c:v>
                </c:pt>
                <c:pt idx="81">
                  <c:v>41426</c:v>
                </c:pt>
                <c:pt idx="82">
                  <c:v>41456</c:v>
                </c:pt>
                <c:pt idx="83">
                  <c:v>41487</c:v>
                </c:pt>
                <c:pt idx="84">
                  <c:v>41518</c:v>
                </c:pt>
                <c:pt idx="85">
                  <c:v>41548</c:v>
                </c:pt>
                <c:pt idx="86">
                  <c:v>41579</c:v>
                </c:pt>
                <c:pt idx="87">
                  <c:v>41609</c:v>
                </c:pt>
                <c:pt idx="88">
                  <c:v>41640</c:v>
                </c:pt>
                <c:pt idx="89">
                  <c:v>41671</c:v>
                </c:pt>
                <c:pt idx="90">
                  <c:v>41699</c:v>
                </c:pt>
                <c:pt idx="91">
                  <c:v>41730</c:v>
                </c:pt>
                <c:pt idx="92">
                  <c:v>41760</c:v>
                </c:pt>
                <c:pt idx="93">
                  <c:v>41791</c:v>
                </c:pt>
                <c:pt idx="94">
                  <c:v>41821</c:v>
                </c:pt>
                <c:pt idx="95">
                  <c:v>41852</c:v>
                </c:pt>
                <c:pt idx="96">
                  <c:v>41883</c:v>
                </c:pt>
                <c:pt idx="97">
                  <c:v>41913</c:v>
                </c:pt>
                <c:pt idx="98">
                  <c:v>41944</c:v>
                </c:pt>
                <c:pt idx="99">
                  <c:v>41974</c:v>
                </c:pt>
                <c:pt idx="100">
                  <c:v>42005</c:v>
                </c:pt>
                <c:pt idx="101">
                  <c:v>42036</c:v>
                </c:pt>
                <c:pt idx="102">
                  <c:v>42064</c:v>
                </c:pt>
                <c:pt idx="103">
                  <c:v>42095</c:v>
                </c:pt>
                <c:pt idx="104">
                  <c:v>42125</c:v>
                </c:pt>
                <c:pt idx="105">
                  <c:v>42156</c:v>
                </c:pt>
                <c:pt idx="106">
                  <c:v>42186</c:v>
                </c:pt>
                <c:pt idx="107">
                  <c:v>42217</c:v>
                </c:pt>
                <c:pt idx="108">
                  <c:v>42248</c:v>
                </c:pt>
                <c:pt idx="109">
                  <c:v>42278</c:v>
                </c:pt>
                <c:pt idx="110">
                  <c:v>42309</c:v>
                </c:pt>
                <c:pt idx="111">
                  <c:v>42339</c:v>
                </c:pt>
                <c:pt idx="112">
                  <c:v>42370</c:v>
                </c:pt>
                <c:pt idx="113">
                  <c:v>42401</c:v>
                </c:pt>
                <c:pt idx="114">
                  <c:v>42430</c:v>
                </c:pt>
                <c:pt idx="115">
                  <c:v>42461</c:v>
                </c:pt>
                <c:pt idx="116">
                  <c:v>42491</c:v>
                </c:pt>
                <c:pt idx="117">
                  <c:v>42522</c:v>
                </c:pt>
                <c:pt idx="118">
                  <c:v>42552</c:v>
                </c:pt>
                <c:pt idx="119">
                  <c:v>42583</c:v>
                </c:pt>
                <c:pt idx="120">
                  <c:v>42614</c:v>
                </c:pt>
                <c:pt idx="121">
                  <c:v>42644</c:v>
                </c:pt>
                <c:pt idx="122">
                  <c:v>42675</c:v>
                </c:pt>
                <c:pt idx="123">
                  <c:v>42705</c:v>
                </c:pt>
                <c:pt idx="124">
                  <c:v>42736</c:v>
                </c:pt>
                <c:pt idx="125">
                  <c:v>42767</c:v>
                </c:pt>
                <c:pt idx="126">
                  <c:v>42795</c:v>
                </c:pt>
                <c:pt idx="127">
                  <c:v>42826</c:v>
                </c:pt>
                <c:pt idx="128">
                  <c:v>42856</c:v>
                </c:pt>
                <c:pt idx="129">
                  <c:v>42887</c:v>
                </c:pt>
                <c:pt idx="130">
                  <c:v>42917</c:v>
                </c:pt>
                <c:pt idx="131">
                  <c:v>42948</c:v>
                </c:pt>
                <c:pt idx="132">
                  <c:v>42979</c:v>
                </c:pt>
                <c:pt idx="133">
                  <c:v>43009</c:v>
                </c:pt>
                <c:pt idx="134">
                  <c:v>43040</c:v>
                </c:pt>
                <c:pt idx="135">
                  <c:v>43070</c:v>
                </c:pt>
                <c:pt idx="136">
                  <c:v>43101</c:v>
                </c:pt>
                <c:pt idx="137">
                  <c:v>43132</c:v>
                </c:pt>
                <c:pt idx="138">
                  <c:v>43160</c:v>
                </c:pt>
                <c:pt idx="139">
                  <c:v>43191</c:v>
                </c:pt>
                <c:pt idx="140">
                  <c:v>43221</c:v>
                </c:pt>
                <c:pt idx="141">
                  <c:v>43252</c:v>
                </c:pt>
                <c:pt idx="142">
                  <c:v>43282</c:v>
                </c:pt>
                <c:pt idx="143">
                  <c:v>43313</c:v>
                </c:pt>
                <c:pt idx="144">
                  <c:v>43344</c:v>
                </c:pt>
                <c:pt idx="145">
                  <c:v>43374</c:v>
                </c:pt>
                <c:pt idx="146">
                  <c:v>43405</c:v>
                </c:pt>
                <c:pt idx="147">
                  <c:v>43435</c:v>
                </c:pt>
                <c:pt idx="148">
                  <c:v>43466</c:v>
                </c:pt>
                <c:pt idx="149">
                  <c:v>43497</c:v>
                </c:pt>
                <c:pt idx="150">
                  <c:v>43525</c:v>
                </c:pt>
                <c:pt idx="151">
                  <c:v>43556</c:v>
                </c:pt>
                <c:pt idx="152">
                  <c:v>43586</c:v>
                </c:pt>
                <c:pt idx="153">
                  <c:v>43617</c:v>
                </c:pt>
                <c:pt idx="154">
                  <c:v>43647</c:v>
                </c:pt>
                <c:pt idx="155">
                  <c:v>43678</c:v>
                </c:pt>
                <c:pt idx="156">
                  <c:v>43709</c:v>
                </c:pt>
              </c:numCache>
            </c:numRef>
          </c:cat>
          <c:val>
            <c:numRef>
              <c:f>'Model s trhem práce (M 2a)'!$C$3:$C$159</c:f>
              <c:numCache>
                <c:formatCode>General</c:formatCode>
                <c:ptCount val="157"/>
                <c:pt idx="152" formatCode="0.00">
                  <c:v>7.8569946706299687</c:v>
                </c:pt>
                <c:pt idx="153" formatCode="0.00">
                  <c:v>5.8056348672225297</c:v>
                </c:pt>
                <c:pt idx="154" formatCode="0.00">
                  <c:v>6.8683091233018301</c:v>
                </c:pt>
                <c:pt idx="155" formatCode="0.00">
                  <c:v>5.6338658226018303</c:v>
                </c:pt>
                <c:pt idx="156" formatCode="0.00">
                  <c:v>7.1759527165203298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795-4354-8796-4B7D2BA0A2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5252480"/>
        <c:axId val="55254400"/>
        <c:extLst>
          <c:ext xmlns:c15="http://schemas.microsoft.com/office/drawing/2012/chart" uri="{02D57815-91ED-43cb-92C2-25804820EDAC}">
            <c15:filteredLineSeries>
              <c15:ser>
                <c:idx val="2"/>
                <c:order val="3"/>
                <c:tx>
                  <c:v>IFO</c:v>
                </c:tx>
                <c:marker>
                  <c:symbol val="none"/>
                </c:marker>
                <c:cat>
                  <c:numRef>
                    <c:extLst>
                      <c:ext uri="{02D57815-91ED-43cb-92C2-25804820EDAC}">
                        <c15:formulaRef>
                          <c15:sqref>'Původní model (M 1)'!$A$3:$A$159</c15:sqref>
                        </c15:formulaRef>
                      </c:ext>
                    </c:extLst>
                    <c:numCache>
                      <c:formatCode>m/d/yyyy</c:formatCode>
                      <c:ptCount val="157"/>
                      <c:pt idx="0">
                        <c:v>38961</c:v>
                      </c:pt>
                      <c:pt idx="1">
                        <c:v>38991</c:v>
                      </c:pt>
                      <c:pt idx="2">
                        <c:v>39022</c:v>
                      </c:pt>
                      <c:pt idx="3">
                        <c:v>39052</c:v>
                      </c:pt>
                      <c:pt idx="4">
                        <c:v>39083</c:v>
                      </c:pt>
                      <c:pt idx="5">
                        <c:v>39114</c:v>
                      </c:pt>
                      <c:pt idx="6">
                        <c:v>39142</c:v>
                      </c:pt>
                      <c:pt idx="7">
                        <c:v>39173</c:v>
                      </c:pt>
                      <c:pt idx="8">
                        <c:v>39203</c:v>
                      </c:pt>
                      <c:pt idx="9">
                        <c:v>39234</c:v>
                      </c:pt>
                      <c:pt idx="10">
                        <c:v>39264</c:v>
                      </c:pt>
                      <c:pt idx="11">
                        <c:v>39295</c:v>
                      </c:pt>
                      <c:pt idx="12">
                        <c:v>39326</c:v>
                      </c:pt>
                      <c:pt idx="13">
                        <c:v>39356</c:v>
                      </c:pt>
                      <c:pt idx="14">
                        <c:v>39387</c:v>
                      </c:pt>
                      <c:pt idx="15">
                        <c:v>39417</c:v>
                      </c:pt>
                      <c:pt idx="16">
                        <c:v>39448</c:v>
                      </c:pt>
                      <c:pt idx="17">
                        <c:v>39479</c:v>
                      </c:pt>
                      <c:pt idx="18">
                        <c:v>39508</c:v>
                      </c:pt>
                      <c:pt idx="19">
                        <c:v>39539</c:v>
                      </c:pt>
                      <c:pt idx="20">
                        <c:v>39569</c:v>
                      </c:pt>
                      <c:pt idx="21">
                        <c:v>39600</c:v>
                      </c:pt>
                      <c:pt idx="22">
                        <c:v>39630</c:v>
                      </c:pt>
                      <c:pt idx="23">
                        <c:v>39661</c:v>
                      </c:pt>
                      <c:pt idx="24">
                        <c:v>39692</c:v>
                      </c:pt>
                      <c:pt idx="25">
                        <c:v>39722</c:v>
                      </c:pt>
                      <c:pt idx="26">
                        <c:v>39753</c:v>
                      </c:pt>
                      <c:pt idx="27">
                        <c:v>39783</c:v>
                      </c:pt>
                      <c:pt idx="28">
                        <c:v>39814</c:v>
                      </c:pt>
                      <c:pt idx="29">
                        <c:v>39845</c:v>
                      </c:pt>
                      <c:pt idx="30">
                        <c:v>39873</c:v>
                      </c:pt>
                      <c:pt idx="31">
                        <c:v>39904</c:v>
                      </c:pt>
                      <c:pt idx="32">
                        <c:v>39934</c:v>
                      </c:pt>
                      <c:pt idx="33">
                        <c:v>39965</c:v>
                      </c:pt>
                      <c:pt idx="34">
                        <c:v>39995</c:v>
                      </c:pt>
                      <c:pt idx="35">
                        <c:v>40026</c:v>
                      </c:pt>
                      <c:pt idx="36">
                        <c:v>40057</c:v>
                      </c:pt>
                      <c:pt idx="37">
                        <c:v>40087</c:v>
                      </c:pt>
                      <c:pt idx="38">
                        <c:v>40118</c:v>
                      </c:pt>
                      <c:pt idx="39">
                        <c:v>40148</c:v>
                      </c:pt>
                      <c:pt idx="40">
                        <c:v>40179</c:v>
                      </c:pt>
                      <c:pt idx="41">
                        <c:v>40210</c:v>
                      </c:pt>
                      <c:pt idx="42">
                        <c:v>40238</c:v>
                      </c:pt>
                      <c:pt idx="43">
                        <c:v>40269</c:v>
                      </c:pt>
                      <c:pt idx="44">
                        <c:v>40299</c:v>
                      </c:pt>
                      <c:pt idx="45">
                        <c:v>40330</c:v>
                      </c:pt>
                      <c:pt idx="46">
                        <c:v>40360</c:v>
                      </c:pt>
                      <c:pt idx="47">
                        <c:v>40391</c:v>
                      </c:pt>
                      <c:pt idx="48">
                        <c:v>40422</c:v>
                      </c:pt>
                      <c:pt idx="49">
                        <c:v>40452</c:v>
                      </c:pt>
                      <c:pt idx="50">
                        <c:v>40483</c:v>
                      </c:pt>
                      <c:pt idx="51">
                        <c:v>40513</c:v>
                      </c:pt>
                      <c:pt idx="52">
                        <c:v>40544</c:v>
                      </c:pt>
                      <c:pt idx="53">
                        <c:v>40575</c:v>
                      </c:pt>
                      <c:pt idx="54">
                        <c:v>40603</c:v>
                      </c:pt>
                      <c:pt idx="55">
                        <c:v>40634</c:v>
                      </c:pt>
                      <c:pt idx="56">
                        <c:v>40664</c:v>
                      </c:pt>
                      <c:pt idx="57">
                        <c:v>40695</c:v>
                      </c:pt>
                      <c:pt idx="58">
                        <c:v>40725</c:v>
                      </c:pt>
                      <c:pt idx="59">
                        <c:v>40756</c:v>
                      </c:pt>
                      <c:pt idx="60">
                        <c:v>40787</c:v>
                      </c:pt>
                      <c:pt idx="61">
                        <c:v>40817</c:v>
                      </c:pt>
                      <c:pt idx="62">
                        <c:v>40848</c:v>
                      </c:pt>
                      <c:pt idx="63">
                        <c:v>40878</c:v>
                      </c:pt>
                      <c:pt idx="64">
                        <c:v>40909</c:v>
                      </c:pt>
                      <c:pt idx="65">
                        <c:v>40940</c:v>
                      </c:pt>
                      <c:pt idx="66">
                        <c:v>40969</c:v>
                      </c:pt>
                      <c:pt idx="67">
                        <c:v>41000</c:v>
                      </c:pt>
                      <c:pt idx="68">
                        <c:v>41030</c:v>
                      </c:pt>
                      <c:pt idx="69">
                        <c:v>41061</c:v>
                      </c:pt>
                      <c:pt idx="70">
                        <c:v>41091</c:v>
                      </c:pt>
                      <c:pt idx="71">
                        <c:v>41122</c:v>
                      </c:pt>
                      <c:pt idx="72">
                        <c:v>41153</c:v>
                      </c:pt>
                      <c:pt idx="73">
                        <c:v>41183</c:v>
                      </c:pt>
                      <c:pt idx="74">
                        <c:v>41214</c:v>
                      </c:pt>
                      <c:pt idx="75">
                        <c:v>41244</c:v>
                      </c:pt>
                      <c:pt idx="76">
                        <c:v>41275</c:v>
                      </c:pt>
                      <c:pt idx="77">
                        <c:v>41306</c:v>
                      </c:pt>
                      <c:pt idx="78">
                        <c:v>41334</c:v>
                      </c:pt>
                      <c:pt idx="79">
                        <c:v>41365</c:v>
                      </c:pt>
                      <c:pt idx="80">
                        <c:v>41395</c:v>
                      </c:pt>
                      <c:pt idx="81">
                        <c:v>41426</c:v>
                      </c:pt>
                      <c:pt idx="82">
                        <c:v>41456</c:v>
                      </c:pt>
                      <c:pt idx="83">
                        <c:v>41487</c:v>
                      </c:pt>
                      <c:pt idx="84">
                        <c:v>41518</c:v>
                      </c:pt>
                      <c:pt idx="85">
                        <c:v>41548</c:v>
                      </c:pt>
                      <c:pt idx="86">
                        <c:v>41579</c:v>
                      </c:pt>
                      <c:pt idx="87">
                        <c:v>41609</c:v>
                      </c:pt>
                      <c:pt idx="88">
                        <c:v>41640</c:v>
                      </c:pt>
                      <c:pt idx="89">
                        <c:v>41671</c:v>
                      </c:pt>
                      <c:pt idx="90">
                        <c:v>41699</c:v>
                      </c:pt>
                      <c:pt idx="91">
                        <c:v>41730</c:v>
                      </c:pt>
                      <c:pt idx="92">
                        <c:v>41760</c:v>
                      </c:pt>
                      <c:pt idx="93">
                        <c:v>41791</c:v>
                      </c:pt>
                      <c:pt idx="94">
                        <c:v>41821</c:v>
                      </c:pt>
                      <c:pt idx="95">
                        <c:v>41852</c:v>
                      </c:pt>
                      <c:pt idx="96">
                        <c:v>41883</c:v>
                      </c:pt>
                      <c:pt idx="97">
                        <c:v>41913</c:v>
                      </c:pt>
                      <c:pt idx="98">
                        <c:v>41944</c:v>
                      </c:pt>
                      <c:pt idx="99">
                        <c:v>41974</c:v>
                      </c:pt>
                      <c:pt idx="100">
                        <c:v>42005</c:v>
                      </c:pt>
                      <c:pt idx="101">
                        <c:v>42036</c:v>
                      </c:pt>
                      <c:pt idx="102">
                        <c:v>42064</c:v>
                      </c:pt>
                      <c:pt idx="103">
                        <c:v>42095</c:v>
                      </c:pt>
                      <c:pt idx="104">
                        <c:v>42125</c:v>
                      </c:pt>
                      <c:pt idx="105">
                        <c:v>42156</c:v>
                      </c:pt>
                      <c:pt idx="106">
                        <c:v>42186</c:v>
                      </c:pt>
                      <c:pt idx="107">
                        <c:v>42217</c:v>
                      </c:pt>
                      <c:pt idx="108">
                        <c:v>42248</c:v>
                      </c:pt>
                      <c:pt idx="109">
                        <c:v>42278</c:v>
                      </c:pt>
                      <c:pt idx="110">
                        <c:v>42309</c:v>
                      </c:pt>
                      <c:pt idx="111">
                        <c:v>42339</c:v>
                      </c:pt>
                      <c:pt idx="112">
                        <c:v>42370</c:v>
                      </c:pt>
                      <c:pt idx="113">
                        <c:v>42401</c:v>
                      </c:pt>
                      <c:pt idx="114">
                        <c:v>42430</c:v>
                      </c:pt>
                      <c:pt idx="115">
                        <c:v>42461</c:v>
                      </c:pt>
                      <c:pt idx="116">
                        <c:v>42491</c:v>
                      </c:pt>
                      <c:pt idx="117">
                        <c:v>42522</c:v>
                      </c:pt>
                      <c:pt idx="118">
                        <c:v>42552</c:v>
                      </c:pt>
                      <c:pt idx="119">
                        <c:v>42583</c:v>
                      </c:pt>
                      <c:pt idx="120">
                        <c:v>42614</c:v>
                      </c:pt>
                      <c:pt idx="121">
                        <c:v>42644</c:v>
                      </c:pt>
                      <c:pt idx="122">
                        <c:v>42675</c:v>
                      </c:pt>
                      <c:pt idx="123">
                        <c:v>42705</c:v>
                      </c:pt>
                      <c:pt idx="124">
                        <c:v>42736</c:v>
                      </c:pt>
                      <c:pt idx="125">
                        <c:v>42767</c:v>
                      </c:pt>
                      <c:pt idx="126">
                        <c:v>42795</c:v>
                      </c:pt>
                      <c:pt idx="127">
                        <c:v>42826</c:v>
                      </c:pt>
                      <c:pt idx="128">
                        <c:v>42856</c:v>
                      </c:pt>
                      <c:pt idx="129">
                        <c:v>42887</c:v>
                      </c:pt>
                      <c:pt idx="130">
                        <c:v>42917</c:v>
                      </c:pt>
                      <c:pt idx="131">
                        <c:v>42948</c:v>
                      </c:pt>
                      <c:pt idx="132">
                        <c:v>42979</c:v>
                      </c:pt>
                      <c:pt idx="133">
                        <c:v>43009</c:v>
                      </c:pt>
                      <c:pt idx="134">
                        <c:v>43040</c:v>
                      </c:pt>
                      <c:pt idx="135">
                        <c:v>43070</c:v>
                      </c:pt>
                      <c:pt idx="136">
                        <c:v>43101</c:v>
                      </c:pt>
                      <c:pt idx="137">
                        <c:v>43132</c:v>
                      </c:pt>
                      <c:pt idx="138">
                        <c:v>43160</c:v>
                      </c:pt>
                      <c:pt idx="139">
                        <c:v>43191</c:v>
                      </c:pt>
                      <c:pt idx="140">
                        <c:v>43221</c:v>
                      </c:pt>
                      <c:pt idx="141">
                        <c:v>43252</c:v>
                      </c:pt>
                      <c:pt idx="142">
                        <c:v>43282</c:v>
                      </c:pt>
                      <c:pt idx="143">
                        <c:v>43313</c:v>
                      </c:pt>
                      <c:pt idx="144">
                        <c:v>43344</c:v>
                      </c:pt>
                      <c:pt idx="145">
                        <c:v>43374</c:v>
                      </c:pt>
                      <c:pt idx="146">
                        <c:v>43405</c:v>
                      </c:pt>
                      <c:pt idx="147">
                        <c:v>43435</c:v>
                      </c:pt>
                      <c:pt idx="148">
                        <c:v>43466</c:v>
                      </c:pt>
                      <c:pt idx="149">
                        <c:v>43497</c:v>
                      </c:pt>
                      <c:pt idx="150">
                        <c:v>43525</c:v>
                      </c:pt>
                      <c:pt idx="151">
                        <c:v>43556</c:v>
                      </c:pt>
                      <c:pt idx="152">
                        <c:v>43586</c:v>
                      </c:pt>
                      <c:pt idx="153">
                        <c:v>43617</c:v>
                      </c:pt>
                      <c:pt idx="154">
                        <c:v>43647</c:v>
                      </c:pt>
                      <c:pt idx="155">
                        <c:v>43678</c:v>
                      </c:pt>
                      <c:pt idx="156">
                        <c:v>43709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'Model s neoč. nez. a IFO (M 3b)'!$C$3:$C$150</c15:sqref>
                        </c15:formulaRef>
                      </c:ext>
                    </c:extLst>
                    <c:numCache>
                      <c:formatCode>General</c:formatCode>
                      <c:ptCount val="148"/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3-0795-4354-8796-4B7D2BA0A2A2}"/>
                  </c:ext>
                </c:extLst>
              </c15:ser>
            </c15:filteredLineSeries>
          </c:ext>
        </c:extLst>
      </c:lineChart>
      <c:dateAx>
        <c:axId val="55252480"/>
        <c:scaling>
          <c:orientation val="minMax"/>
          <c:max val="43709"/>
          <c:min val="42430"/>
        </c:scaling>
        <c:delete val="0"/>
        <c:axPos val="b"/>
        <c:majorGridlines/>
        <c:numFmt formatCode="mm\/yy" sourceLinked="0"/>
        <c:majorTickMark val="none"/>
        <c:minorTickMark val="none"/>
        <c:tickLblPos val="low"/>
        <c:txPr>
          <a:bodyPr/>
          <a:lstStyle/>
          <a:p>
            <a:pPr>
              <a:defRPr sz="1000"/>
            </a:pPr>
            <a:endParaRPr lang="cs-CZ"/>
          </a:p>
        </c:txPr>
        <c:crossAx val="55254400"/>
        <c:crosses val="autoZero"/>
        <c:auto val="1"/>
        <c:lblOffset val="100"/>
        <c:baseTimeUnit val="months"/>
        <c:majorUnit val="3"/>
        <c:majorTimeUnit val="months"/>
      </c:dateAx>
      <c:valAx>
        <c:axId val="55254400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title>
          <c:tx>
            <c:rich>
              <a:bodyPr rot="-5400000" vert="horz"/>
              <a:lstStyle/>
              <a:p>
                <a:pPr marL="0" marR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000" b="1" i="0" baseline="0">
                    <a:effectLst/>
                  </a:rPr>
                  <a:t>meziroční změna v %</a:t>
                </a:r>
                <a:endParaRPr lang="cs-CZ" sz="1000">
                  <a:effectLst/>
                </a:endParaRPr>
              </a:p>
            </c:rich>
          </c:tx>
          <c:overlay val="0"/>
        </c:title>
        <c:numFmt formatCode="0" sourceLinked="0"/>
        <c:majorTickMark val="none"/>
        <c:minorTickMark val="none"/>
        <c:tickLblPos val="nextTo"/>
        <c:spPr>
          <a:ln w="9525">
            <a:noFill/>
          </a:ln>
        </c:spPr>
        <c:crossAx val="55252480"/>
        <c:crossesAt val="42095"/>
        <c:crossBetween val="between"/>
      </c:valAx>
    </c:plotArea>
    <c:legend>
      <c:legendPos val="b"/>
      <c:layout>
        <c:manualLayout>
          <c:xMode val="edge"/>
          <c:yMode val="edge"/>
          <c:x val="0.24779520222503987"/>
          <c:y val="0.82126636635511086"/>
          <c:w val="0.63387176500344233"/>
          <c:h val="0.13795927630324356"/>
        </c:manualLayout>
      </c:layout>
      <c:overlay val="0"/>
    </c:legend>
    <c:plotVisOnly val="0"/>
    <c:dispBlanksAs val="gap"/>
    <c:showDLblsOverMax val="0"/>
  </c:chart>
  <c:spPr>
    <a:ln>
      <a:noFill/>
    </a:ln>
  </c:sp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888888888888889E-2"/>
          <c:y val="8.1345928656650884E-2"/>
          <c:w val="0.93888888888888888"/>
          <c:h val="0.59314443408901096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medián</c:v>
                </c:pt>
              </c:strCache>
            </c:strRef>
          </c:tx>
          <c:spPr>
            <a:ln>
              <a:solidFill>
                <a:schemeClr val="bg1">
                  <a:lumMod val="65000"/>
                </a:schemeClr>
              </a:solidFill>
              <a:headEnd type="none"/>
              <a:tailEnd type="triangle"/>
            </a:ln>
          </c:spPr>
          <c:marker>
            <c:symbol val="none"/>
          </c:marker>
          <c:dPt>
            <c:idx val="1"/>
            <c:bubble3D val="0"/>
            <c:spPr>
              <a:ln cap="rnd">
                <a:solidFill>
                  <a:schemeClr val="bg1">
                    <a:lumMod val="65000"/>
                  </a:schemeClr>
                </a:solidFill>
                <a:round/>
                <a:headEnd type="none"/>
                <a:tailEnd type="triangle" w="lg" len="sm"/>
              </a:ln>
            </c:spPr>
            <c:extLst>
              <c:ext xmlns:c16="http://schemas.microsoft.com/office/drawing/2014/chart" uri="{C3380CC4-5D6E-409C-BE32-E72D297353CC}">
                <c16:uniqueId val="{00000001-AC4C-4F32-B144-69161A421068}"/>
              </c:ext>
            </c:extLst>
          </c:dPt>
          <c:dLbls>
            <c:numFmt formatCode="#,##0.0" sourceLinked="0"/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1100" b="1">
                    <a:solidFill>
                      <a:schemeClr val="bg1">
                        <a:lumMod val="65000"/>
                      </a:schemeClr>
                    </a:solidFill>
                    <a:latin typeface="Century Gothic" panose="020B0502020202020204" pitchFamily="34" charset="0"/>
                  </a:defRPr>
                </a:pPr>
                <a:endParaRPr lang="cs-CZ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Sheet1!$A$4:$A$16</c:f>
              <c:strCache>
                <c:ptCount val="13"/>
                <c:pt idx="0">
                  <c:v>Q2/2016</c:v>
                </c:pt>
                <c:pt idx="1">
                  <c:v>Q3/2016</c:v>
                </c:pt>
                <c:pt idx="2">
                  <c:v>Q4/2016</c:v>
                </c:pt>
                <c:pt idx="3">
                  <c:v>Q1/2017</c:v>
                </c:pt>
                <c:pt idx="4">
                  <c:v>Q2/2017</c:v>
                </c:pt>
                <c:pt idx="5">
                  <c:v>Q3/2017</c:v>
                </c:pt>
                <c:pt idx="6">
                  <c:v>Q4/2017</c:v>
                </c:pt>
                <c:pt idx="7">
                  <c:v>Q1/2018</c:v>
                </c:pt>
                <c:pt idx="8">
                  <c:v>Q2/2018</c:v>
                </c:pt>
                <c:pt idx="9">
                  <c:v>Q3/2018</c:v>
                </c:pt>
                <c:pt idx="10">
                  <c:v>Q4/2018</c:v>
                </c:pt>
                <c:pt idx="11">
                  <c:v>Q1/2019</c:v>
                </c:pt>
                <c:pt idx="12">
                  <c:v>Q2/2019</c:v>
                </c:pt>
              </c:strCache>
            </c:strRef>
          </c:cat>
          <c:val>
            <c:numRef>
              <c:f>Sheet1!$B$4:$B$16</c:f>
              <c:numCache>
                <c:formatCode>0.0</c:formatCode>
                <c:ptCount val="13"/>
                <c:pt idx="0">
                  <c:v>51</c:v>
                </c:pt>
                <c:pt idx="1">
                  <c:v>50</c:v>
                </c:pt>
                <c:pt idx="2">
                  <c:v>50</c:v>
                </c:pt>
                <c:pt idx="3">
                  <c:v>50</c:v>
                </c:pt>
                <c:pt idx="4">
                  <c:v>50</c:v>
                </c:pt>
                <c:pt idx="5">
                  <c:v>50</c:v>
                </c:pt>
                <c:pt idx="6">
                  <c:v>51.5</c:v>
                </c:pt>
                <c:pt idx="7">
                  <c:v>52.5</c:v>
                </c:pt>
                <c:pt idx="8">
                  <c:v>50</c:v>
                </c:pt>
                <c:pt idx="9">
                  <c:v>50</c:v>
                </c:pt>
                <c:pt idx="10">
                  <c:v>50</c:v>
                </c:pt>
                <c:pt idx="11">
                  <c:v>50</c:v>
                </c:pt>
                <c:pt idx="12">
                  <c:v>50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2-AC4C-4F32-B144-69161A421068}"/>
            </c:ext>
          </c:extLst>
        </c:ser>
        <c:ser>
          <c:idx val="1"/>
          <c:order val="1"/>
          <c:tx>
            <c:strRef>
              <c:f>Sheet1!$I$1</c:f>
              <c:strCache>
                <c:ptCount val="1"/>
                <c:pt idx="0">
                  <c:v>průměr</c:v>
                </c:pt>
              </c:strCache>
            </c:strRef>
          </c:tx>
          <c:spPr>
            <a:ln>
              <a:solidFill>
                <a:srgbClr val="FFC000"/>
              </a:solidFill>
              <a:headEnd type="none"/>
              <a:tailEnd type="triangle"/>
            </a:ln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>
                    <a:solidFill>
                      <a:srgbClr val="FFC000"/>
                    </a:solidFill>
                    <a:latin typeface="Century Gothic" panose="020B0502020202020204" pitchFamily="34" charset="0"/>
                  </a:defRPr>
                </a:pPr>
                <a:endParaRPr lang="cs-CZ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Sheet1!$A$4:$A$16</c:f>
              <c:strCache>
                <c:ptCount val="13"/>
                <c:pt idx="0">
                  <c:v>Q2/2016</c:v>
                </c:pt>
                <c:pt idx="1">
                  <c:v>Q3/2016</c:v>
                </c:pt>
                <c:pt idx="2">
                  <c:v>Q4/2016</c:v>
                </c:pt>
                <c:pt idx="3">
                  <c:v>Q1/2017</c:v>
                </c:pt>
                <c:pt idx="4">
                  <c:v>Q2/2017</c:v>
                </c:pt>
                <c:pt idx="5">
                  <c:v>Q3/2017</c:v>
                </c:pt>
                <c:pt idx="6">
                  <c:v>Q4/2017</c:v>
                </c:pt>
                <c:pt idx="7">
                  <c:v>Q1/2018</c:v>
                </c:pt>
                <c:pt idx="8">
                  <c:v>Q2/2018</c:v>
                </c:pt>
                <c:pt idx="9">
                  <c:v>Q3/2018</c:v>
                </c:pt>
                <c:pt idx="10">
                  <c:v>Q4/2018</c:v>
                </c:pt>
                <c:pt idx="11">
                  <c:v>Q1/2019</c:v>
                </c:pt>
                <c:pt idx="12">
                  <c:v>Q2/2019</c:v>
                </c:pt>
              </c:strCache>
            </c:strRef>
          </c:cat>
          <c:val>
            <c:numRef>
              <c:f>Sheet1!$I$4:$I$16</c:f>
              <c:numCache>
                <c:formatCode>0.00</c:formatCode>
                <c:ptCount val="13"/>
                <c:pt idx="0">
                  <c:v>56.13</c:v>
                </c:pt>
                <c:pt idx="1">
                  <c:v>53.23</c:v>
                </c:pt>
                <c:pt idx="2">
                  <c:v>52.756756756756758</c:v>
                </c:pt>
                <c:pt idx="3">
                  <c:v>52.13</c:v>
                </c:pt>
                <c:pt idx="4">
                  <c:v>54.9</c:v>
                </c:pt>
                <c:pt idx="5">
                  <c:v>54.68</c:v>
                </c:pt>
                <c:pt idx="6">
                  <c:v>56.94</c:v>
                </c:pt>
                <c:pt idx="7">
                  <c:v>53.863636363636367</c:v>
                </c:pt>
                <c:pt idx="8">
                  <c:v>52.45</c:v>
                </c:pt>
                <c:pt idx="9">
                  <c:v>50.877551020408163</c:v>
                </c:pt>
                <c:pt idx="10">
                  <c:v>54.75</c:v>
                </c:pt>
                <c:pt idx="11">
                  <c:v>51.142857142857146</c:v>
                </c:pt>
                <c:pt idx="12">
                  <c:v>49.871794871794869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3-AC4C-4F32-B144-69161A4210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73171840"/>
        <c:axId val="173173376"/>
      </c:lineChart>
      <c:catAx>
        <c:axId val="1731718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/>
          <a:lstStyle/>
          <a:p>
            <a:pPr>
              <a:defRPr>
                <a:latin typeface="Century Gothic" panose="020B0502020202020204" pitchFamily="34" charset="0"/>
              </a:defRPr>
            </a:pPr>
            <a:endParaRPr lang="cs-CZ"/>
          </a:p>
        </c:txPr>
        <c:crossAx val="173173376"/>
        <c:crosses val="autoZero"/>
        <c:auto val="1"/>
        <c:lblAlgn val="ctr"/>
        <c:lblOffset val="100"/>
        <c:noMultiLvlLbl val="0"/>
      </c:catAx>
      <c:valAx>
        <c:axId val="173173376"/>
        <c:scaling>
          <c:orientation val="minMax"/>
        </c:scaling>
        <c:delete val="1"/>
        <c:axPos val="l"/>
        <c:majorGridlines>
          <c:spPr>
            <a:ln w="6350">
              <a:solidFill>
                <a:schemeClr val="bg1">
                  <a:lumMod val="85000"/>
                </a:schemeClr>
              </a:solidFill>
            </a:ln>
          </c:spPr>
        </c:majorGridlines>
        <c:numFmt formatCode="#,##0.00" sourceLinked="0"/>
        <c:majorTickMark val="out"/>
        <c:minorTickMark val="none"/>
        <c:tickLblPos val="nextTo"/>
        <c:crossAx val="173171840"/>
        <c:crosses val="autoZero"/>
        <c:crossBetween val="midCat"/>
        <c:majorUnit val="4"/>
      </c:valAx>
    </c:plotArea>
    <c:legend>
      <c:legendPos val="b"/>
      <c:layout>
        <c:manualLayout>
          <c:xMode val="edge"/>
          <c:yMode val="edge"/>
          <c:x val="7.6657690986044261E-2"/>
          <c:y val="0.79944133284427155"/>
          <c:w val="0.89875546806649165"/>
          <c:h val="0.19242020863713316"/>
        </c:manualLayout>
      </c:layout>
      <c:overlay val="0"/>
      <c:txPr>
        <a:bodyPr/>
        <a:lstStyle/>
        <a:p>
          <a:pPr>
            <a:defRPr>
              <a:latin typeface="Century Gothic" panose="020B0502020202020204" pitchFamily="34" charset="0"/>
            </a:defRPr>
          </a:pPr>
          <a:endParaRPr lang="cs-CZ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888888888888889E-2"/>
          <c:y val="8.1345928656650884E-2"/>
          <c:w val="0.93888888888888888"/>
          <c:h val="0.62854610922437826"/>
        </c:manualLayout>
      </c:layout>
      <c:lineChart>
        <c:grouping val="standard"/>
        <c:varyColors val="0"/>
        <c:ser>
          <c:idx val="0"/>
          <c:order val="0"/>
          <c:tx>
            <c:strRef>
              <c:f>Sheet1!$C$1</c:f>
              <c:strCache>
                <c:ptCount val="1"/>
                <c:pt idx="0">
                  <c:v>Výhled +3M (medián)</c:v>
                </c:pt>
              </c:strCache>
            </c:strRef>
          </c:tx>
          <c:spPr>
            <a:ln>
              <a:solidFill>
                <a:schemeClr val="bg1">
                  <a:lumMod val="65000"/>
                </a:schemeClr>
              </a:solidFill>
              <a:headEnd type="none"/>
              <a:tailEnd type="triangle"/>
            </a:ln>
          </c:spPr>
          <c:marker>
            <c:symbol val="none"/>
          </c:marker>
          <c:dPt>
            <c:idx val="1"/>
            <c:bubble3D val="0"/>
            <c:spPr>
              <a:ln cap="rnd">
                <a:solidFill>
                  <a:schemeClr val="bg1">
                    <a:lumMod val="65000"/>
                  </a:schemeClr>
                </a:solidFill>
                <a:round/>
                <a:headEnd type="none"/>
                <a:tailEnd type="triangle" w="lg" len="sm"/>
              </a:ln>
            </c:spPr>
            <c:extLst>
              <c:ext xmlns:c16="http://schemas.microsoft.com/office/drawing/2014/chart" uri="{C3380CC4-5D6E-409C-BE32-E72D297353CC}">
                <c16:uniqueId val="{00000001-35EE-40C9-8A7C-3B7E30EA2274}"/>
              </c:ext>
            </c:extLst>
          </c:dPt>
          <c:dLbls>
            <c:dLbl>
              <c:idx val="0"/>
              <c:layout>
                <c:manualLayout>
                  <c:x val="-5.9111111111111114E-2"/>
                  <c:y val="0.1283373533654514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5EE-40C9-8A7C-3B7E30EA2274}"/>
                </c:ext>
              </c:extLst>
            </c:dLbl>
            <c:dLbl>
              <c:idx val="2"/>
              <c:layout>
                <c:manualLayout>
                  <c:x val="-5.3555555555555558E-2"/>
                  <c:y val="0.1173578499356645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5EE-40C9-8A7C-3B7E30EA2274}"/>
                </c:ext>
              </c:extLst>
            </c:dLbl>
            <c:dLbl>
              <c:idx val="3"/>
              <c:layout>
                <c:manualLayout>
                  <c:x val="-4.7999999999999952E-2"/>
                  <c:y val="0.1221501902187284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5EE-40C9-8A7C-3B7E30EA2274}"/>
                </c:ext>
              </c:extLst>
            </c:dLbl>
            <c:dLbl>
              <c:idx val="6"/>
              <c:layout>
                <c:manualLayout>
                  <c:x val="-5.3555555555555558E-2"/>
                  <c:y val="9.952458673401805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5EE-40C9-8A7C-3B7E30EA2274}"/>
                </c:ext>
              </c:extLst>
            </c:dLbl>
            <c:dLbl>
              <c:idx val="7"/>
              <c:layout>
                <c:manualLayout>
                  <c:x val="-3.9847112860892389E-2"/>
                  <c:y val="0.10977586392528245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5EE-40C9-8A7C-3B7E30EA2274}"/>
                </c:ext>
              </c:extLst>
            </c:dLbl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1100" b="1">
                    <a:solidFill>
                      <a:schemeClr val="bg1">
                        <a:lumMod val="65000"/>
                      </a:schemeClr>
                    </a:solidFill>
                    <a:latin typeface="Century Gothic" panose="020B0502020202020204" pitchFamily="34" charset="0"/>
                  </a:defRPr>
                </a:pPr>
                <a:endParaRPr lang="cs-CZ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Sheet1!$A$4:$A$16</c:f>
              <c:strCache>
                <c:ptCount val="13"/>
                <c:pt idx="0">
                  <c:v>Q2/2016</c:v>
                </c:pt>
                <c:pt idx="1">
                  <c:v>Q3/2016</c:v>
                </c:pt>
                <c:pt idx="2">
                  <c:v>Q4/2016</c:v>
                </c:pt>
                <c:pt idx="3">
                  <c:v>Q1/2017</c:v>
                </c:pt>
                <c:pt idx="4">
                  <c:v>Q2/2017</c:v>
                </c:pt>
                <c:pt idx="5">
                  <c:v>Q3/2017</c:v>
                </c:pt>
                <c:pt idx="6">
                  <c:v>Q4/2017</c:v>
                </c:pt>
                <c:pt idx="7">
                  <c:v>Q1/2018</c:v>
                </c:pt>
                <c:pt idx="8">
                  <c:v>Q2/2018</c:v>
                </c:pt>
                <c:pt idx="9">
                  <c:v>Q3/2018</c:v>
                </c:pt>
                <c:pt idx="10">
                  <c:v>Q4/2018</c:v>
                </c:pt>
                <c:pt idx="11">
                  <c:v>Q1/2019</c:v>
                </c:pt>
                <c:pt idx="12">
                  <c:v>Q2/2019</c:v>
                </c:pt>
              </c:strCache>
            </c:strRef>
          </c:cat>
          <c:val>
            <c:numRef>
              <c:f>Sheet1!$C$4:$C$16</c:f>
              <c:numCache>
                <c:formatCode>0.0</c:formatCode>
                <c:ptCount val="13"/>
                <c:pt idx="0">
                  <c:v>54</c:v>
                </c:pt>
                <c:pt idx="1">
                  <c:v>50</c:v>
                </c:pt>
                <c:pt idx="2">
                  <c:v>50</c:v>
                </c:pt>
                <c:pt idx="3">
                  <c:v>54.5</c:v>
                </c:pt>
                <c:pt idx="4">
                  <c:v>50</c:v>
                </c:pt>
                <c:pt idx="5">
                  <c:v>51.5</c:v>
                </c:pt>
                <c:pt idx="6">
                  <c:v>50.5</c:v>
                </c:pt>
                <c:pt idx="7">
                  <c:v>54</c:v>
                </c:pt>
                <c:pt idx="8">
                  <c:v>50</c:v>
                </c:pt>
                <c:pt idx="9">
                  <c:v>50</c:v>
                </c:pt>
                <c:pt idx="10">
                  <c:v>50</c:v>
                </c:pt>
                <c:pt idx="11">
                  <c:v>50</c:v>
                </c:pt>
                <c:pt idx="12">
                  <c:v>50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7-35EE-40C9-8A7C-3B7E30EA2274}"/>
            </c:ext>
          </c:extLst>
        </c:ser>
        <c:ser>
          <c:idx val="1"/>
          <c:order val="1"/>
          <c:tx>
            <c:strRef>
              <c:f>Sheet1!$J$1</c:f>
              <c:strCache>
                <c:ptCount val="1"/>
                <c:pt idx="0">
                  <c:v>Výhled +3M (průměr)</c:v>
                </c:pt>
              </c:strCache>
            </c:strRef>
          </c:tx>
          <c:spPr>
            <a:ln>
              <a:solidFill>
                <a:srgbClr val="FFC000"/>
              </a:solidFill>
              <a:headEnd type="none"/>
              <a:tailEnd type="triangle"/>
            </a:ln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>
                    <a:solidFill>
                      <a:srgbClr val="FFC000"/>
                    </a:solidFill>
                    <a:latin typeface="Century Gothic" panose="020B0502020202020204" pitchFamily="34" charset="0"/>
                  </a:defRPr>
                </a:pPr>
                <a:endParaRPr lang="cs-CZ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Sheet1!$A$4:$A$16</c:f>
              <c:strCache>
                <c:ptCount val="13"/>
                <c:pt idx="0">
                  <c:v>Q2/2016</c:v>
                </c:pt>
                <c:pt idx="1">
                  <c:v>Q3/2016</c:v>
                </c:pt>
                <c:pt idx="2">
                  <c:v>Q4/2016</c:v>
                </c:pt>
                <c:pt idx="3">
                  <c:v>Q1/2017</c:v>
                </c:pt>
                <c:pt idx="4">
                  <c:v>Q2/2017</c:v>
                </c:pt>
                <c:pt idx="5">
                  <c:v>Q3/2017</c:v>
                </c:pt>
                <c:pt idx="6">
                  <c:v>Q4/2017</c:v>
                </c:pt>
                <c:pt idx="7">
                  <c:v>Q1/2018</c:v>
                </c:pt>
                <c:pt idx="8">
                  <c:v>Q2/2018</c:v>
                </c:pt>
                <c:pt idx="9">
                  <c:v>Q3/2018</c:v>
                </c:pt>
                <c:pt idx="10">
                  <c:v>Q4/2018</c:v>
                </c:pt>
                <c:pt idx="11">
                  <c:v>Q1/2019</c:v>
                </c:pt>
                <c:pt idx="12">
                  <c:v>Q2/2019</c:v>
                </c:pt>
              </c:strCache>
            </c:strRef>
          </c:cat>
          <c:val>
            <c:numRef>
              <c:f>Sheet1!$J$4:$J$16</c:f>
              <c:numCache>
                <c:formatCode>0.00</c:formatCode>
                <c:ptCount val="13"/>
                <c:pt idx="0">
                  <c:v>58.47</c:v>
                </c:pt>
                <c:pt idx="1">
                  <c:v>53.77</c:v>
                </c:pt>
                <c:pt idx="2">
                  <c:v>53.513513513513516</c:v>
                </c:pt>
                <c:pt idx="3">
                  <c:v>55.42</c:v>
                </c:pt>
                <c:pt idx="4">
                  <c:v>54.83</c:v>
                </c:pt>
                <c:pt idx="5">
                  <c:v>57.22</c:v>
                </c:pt>
                <c:pt idx="6">
                  <c:v>54.02</c:v>
                </c:pt>
                <c:pt idx="7">
                  <c:v>55.727272727272727</c:v>
                </c:pt>
                <c:pt idx="8">
                  <c:v>54.03</c:v>
                </c:pt>
                <c:pt idx="9">
                  <c:v>54</c:v>
                </c:pt>
                <c:pt idx="10">
                  <c:v>49.777777777777779</c:v>
                </c:pt>
                <c:pt idx="11">
                  <c:v>52.952380952380949</c:v>
                </c:pt>
                <c:pt idx="12">
                  <c:v>49.743589743589745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8-35EE-40C9-8A7C-3B7E30EA22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73190144"/>
        <c:axId val="173347584"/>
      </c:lineChart>
      <c:catAx>
        <c:axId val="1731901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Century Gothic" panose="020B0502020202020204" pitchFamily="34" charset="0"/>
              </a:defRPr>
            </a:pPr>
            <a:endParaRPr lang="cs-CZ"/>
          </a:p>
        </c:txPr>
        <c:crossAx val="173347584"/>
        <c:crosses val="autoZero"/>
        <c:auto val="1"/>
        <c:lblAlgn val="ctr"/>
        <c:lblOffset val="100"/>
        <c:noMultiLvlLbl val="0"/>
      </c:catAx>
      <c:valAx>
        <c:axId val="173347584"/>
        <c:scaling>
          <c:orientation val="minMax"/>
        </c:scaling>
        <c:delete val="1"/>
        <c:axPos val="l"/>
        <c:majorGridlines>
          <c:spPr>
            <a:ln w="6350">
              <a:solidFill>
                <a:schemeClr val="bg1">
                  <a:lumMod val="85000"/>
                </a:schemeClr>
              </a:solidFill>
            </a:ln>
          </c:spPr>
        </c:majorGridlines>
        <c:numFmt formatCode="#,##0.00" sourceLinked="0"/>
        <c:majorTickMark val="out"/>
        <c:minorTickMark val="none"/>
        <c:tickLblPos val="nextTo"/>
        <c:crossAx val="173190144"/>
        <c:crossesAt val="1"/>
        <c:crossBetween val="midCat"/>
        <c:majorUnit val="4"/>
      </c:valAx>
    </c:plotArea>
    <c:legend>
      <c:legendPos val="b"/>
      <c:layout>
        <c:manualLayout>
          <c:xMode val="edge"/>
          <c:yMode val="edge"/>
          <c:x val="6.8324365704286988E-2"/>
          <c:y val="0.86627532889201253"/>
          <c:w val="0.90501771653543306"/>
          <c:h val="0.12085492493831032"/>
        </c:manualLayout>
      </c:layout>
      <c:overlay val="0"/>
      <c:txPr>
        <a:bodyPr/>
        <a:lstStyle/>
        <a:p>
          <a:pPr>
            <a:defRPr>
              <a:latin typeface="Century Gothic" panose="020B0502020202020204" pitchFamily="34" charset="0"/>
            </a:defRPr>
          </a:pPr>
          <a:endParaRPr lang="cs-CZ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2326740624737624"/>
          <c:y val="0.18331549359118507"/>
          <c:w val="0.8466763509359938"/>
          <c:h val="0.59205120412580003"/>
        </c:manualLayout>
      </c:layout>
      <c:barChart>
        <c:barDir val="col"/>
        <c:grouping val="clustered"/>
        <c:varyColors val="0"/>
        <c:ser>
          <c:idx val="1"/>
          <c:order val="0"/>
          <c:spPr>
            <a:solidFill>
              <a:sysClr val="window" lastClr="FFFFFF">
                <a:lumMod val="65000"/>
              </a:sysClr>
            </a:solidFill>
            <a:ln w="22225">
              <a:noFill/>
            </a:ln>
          </c:spPr>
          <c:invertIfNegative val="0"/>
          <c:cat>
            <c:strRef>
              <c:f>oslabení_koruny!$A$3:$A$7</c:f>
              <c:strCache>
                <c:ptCount val="5"/>
                <c:pt idx="0">
                  <c:v>Více zakázek</c:v>
                </c:pt>
                <c:pt idx="1">
                  <c:v>Vyšší tržby</c:v>
                </c:pt>
                <c:pt idx="2">
                  <c:v>Více zakázek i vyšší tržby </c:v>
                </c:pt>
                <c:pt idx="3">
                  <c:v>Žádný, protože jsme kurzově zajištěni</c:v>
                </c:pt>
                <c:pt idx="4">
                  <c:v>Žádný, protože kurz koruny nemá na naše podnikání vliv</c:v>
                </c:pt>
              </c:strCache>
            </c:strRef>
          </c:cat>
          <c:val>
            <c:numRef>
              <c:f>oslabení_koruny!$B$3:$B$7</c:f>
              <c:numCache>
                <c:formatCode>0%</c:formatCode>
                <c:ptCount val="5"/>
                <c:pt idx="0">
                  <c:v>7.6923076923076927E-2</c:v>
                </c:pt>
                <c:pt idx="1">
                  <c:v>0.35897435897435898</c:v>
                </c:pt>
                <c:pt idx="2">
                  <c:v>5.128205128205128E-2</c:v>
                </c:pt>
                <c:pt idx="3">
                  <c:v>0.33333333333333331</c:v>
                </c:pt>
                <c:pt idx="4">
                  <c:v>0.17948717948717949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F49-430B-9DE7-9F5CFAE630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28471424"/>
        <c:axId val="428472960"/>
      </c:barChart>
      <c:catAx>
        <c:axId val="428471424"/>
        <c:scaling>
          <c:orientation val="minMax"/>
        </c:scaling>
        <c:delete val="0"/>
        <c:axPos val="b"/>
        <c:numFmt formatCode="mm\-yy" sourceLinked="0"/>
        <c:majorTickMark val="out"/>
        <c:minorTickMark val="none"/>
        <c:tickLblPos val="low"/>
        <c:spPr>
          <a:ln>
            <a:solidFill>
              <a:sysClr val="windowText" lastClr="000000"/>
            </a:solidFill>
          </a:ln>
        </c:spPr>
        <c:txPr>
          <a:bodyPr rot="0"/>
          <a:lstStyle/>
          <a:p>
            <a:pPr>
              <a:defRPr sz="1050"/>
            </a:pPr>
            <a:endParaRPr lang="cs-CZ"/>
          </a:p>
        </c:txPr>
        <c:crossAx val="428472960"/>
        <c:crossesAt val="-500"/>
        <c:auto val="1"/>
        <c:lblAlgn val="ctr"/>
        <c:lblOffset val="100"/>
        <c:noMultiLvlLbl val="0"/>
      </c:catAx>
      <c:valAx>
        <c:axId val="428472960"/>
        <c:scaling>
          <c:orientation val="minMax"/>
        </c:scaling>
        <c:delete val="0"/>
        <c:axPos val="l"/>
        <c:majorGridlines/>
        <c:numFmt formatCode="0%" sourceLinked="0"/>
        <c:majorTickMark val="none"/>
        <c:minorTickMark val="none"/>
        <c:tickLblPos val="nextTo"/>
        <c:spPr>
          <a:ln w="9525">
            <a:noFill/>
          </a:ln>
        </c:spPr>
        <c:crossAx val="428471424"/>
        <c:crosses val="autoZero"/>
        <c:crossBetween val="between"/>
        <c:majorUnit val="0.1"/>
      </c:valAx>
      <c:spPr>
        <a:ln>
          <a:solidFill>
            <a:sysClr val="windowText" lastClr="000000"/>
          </a:solidFill>
        </a:ln>
      </c:spPr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900">
          <a:latin typeface="Arial" panose="020B0604020202020204" pitchFamily="34" charset="0"/>
          <a:cs typeface="Arial" panose="020B0604020202020204" pitchFamily="34" charset="0"/>
        </a:defRPr>
      </a:pPr>
      <a:endParaRPr lang="cs-CZ"/>
    </a:p>
  </c:txPr>
  <c:externalData r:id="rId2">
    <c:autoUpdate val="0"/>
  </c:externalData>
  <c:userShapes r:id="rId3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1</cdr:x>
      <cdr:y>0.10909</cdr:y>
    </cdr:to>
    <cdr:sp macro="" textlink="">
      <cdr:nvSpPr>
        <cdr:cNvPr id="6" name="TextBox 2"/>
        <cdr:cNvSpPr txBox="1"/>
      </cdr:nvSpPr>
      <cdr:spPr>
        <a:xfrm xmlns:a="http://schemas.openxmlformats.org/drawingml/2006/main">
          <a:off x="0" y="0"/>
          <a:ext cx="1800000" cy="21600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txBody>
        <a:bodyPr xmlns:a="http://schemas.openxmlformats.org/drawingml/2006/main" vertOverflow="clip" wrap="square" rtlCol="0" anchor="t"/>
        <a:lstStyle xmlns:a="http://schemas.openxmlformats.org/drawingml/2006/main"/>
        <a:p xmlns:a="http://schemas.openxmlformats.org/drawingml/2006/main"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cs-CZ" sz="1200" b="1" i="0" baseline="0" dirty="0"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Kurz české koruny není samospasitelný</a:t>
          </a:r>
        </a:p>
        <a:p xmlns:a="http://schemas.openxmlformats.org/drawingml/2006/main"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cs-CZ" sz="900" b="1" i="0" baseline="0" dirty="0">
            <a:effectLst/>
            <a:latin typeface="FuturaTEE" pitchFamily="2" charset="0"/>
            <a:ea typeface="+mn-ea"/>
            <a:cs typeface="+mn-cs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411"/>
          </a:xfrm>
          <a:prstGeom prst="rect">
            <a:avLst/>
          </a:prstGeom>
        </p:spPr>
        <p:txBody>
          <a:bodyPr vert="horz" lIns="92270" tIns="46136" rIns="92270" bIns="4613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1"/>
            <a:ext cx="2945659" cy="496411"/>
          </a:xfrm>
          <a:prstGeom prst="rect">
            <a:avLst/>
          </a:prstGeom>
        </p:spPr>
        <p:txBody>
          <a:bodyPr vert="horz" lIns="92270" tIns="46136" rIns="92270" bIns="46136" rtlCol="0"/>
          <a:lstStyle>
            <a:lvl1pPr algn="r">
              <a:defRPr sz="1200"/>
            </a:lvl1pPr>
          </a:lstStyle>
          <a:p>
            <a:fld id="{01C43E83-CE4B-4660-8631-0654C7339C26}" type="datetimeFigureOut">
              <a:rPr lang="en-US" smtClean="0"/>
              <a:t>7/10/2019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30092"/>
            <a:ext cx="2945659" cy="496411"/>
          </a:xfrm>
          <a:prstGeom prst="rect">
            <a:avLst/>
          </a:prstGeom>
        </p:spPr>
        <p:txBody>
          <a:bodyPr vert="horz" lIns="92270" tIns="46136" rIns="92270" bIns="4613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2"/>
            <a:ext cx="2945659" cy="496411"/>
          </a:xfrm>
          <a:prstGeom prst="rect">
            <a:avLst/>
          </a:prstGeom>
        </p:spPr>
        <p:txBody>
          <a:bodyPr vert="horz" lIns="92270" tIns="46136" rIns="92270" bIns="46136" rtlCol="0" anchor="b"/>
          <a:lstStyle>
            <a:lvl1pPr algn="r">
              <a:defRPr sz="1200"/>
            </a:lvl1pPr>
          </a:lstStyle>
          <a:p>
            <a:fld id="{52823D16-DBED-445A-AD8F-3AF01E63F6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7201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411"/>
          </a:xfrm>
          <a:prstGeom prst="rect">
            <a:avLst/>
          </a:prstGeom>
        </p:spPr>
        <p:txBody>
          <a:bodyPr vert="horz" lIns="92270" tIns="46136" rIns="92270" bIns="46136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6411"/>
          </a:xfrm>
          <a:prstGeom prst="rect">
            <a:avLst/>
          </a:prstGeom>
        </p:spPr>
        <p:txBody>
          <a:bodyPr vert="horz" lIns="92270" tIns="46136" rIns="92270" bIns="46136" rtlCol="0"/>
          <a:lstStyle>
            <a:lvl1pPr algn="r">
              <a:defRPr sz="1200"/>
            </a:lvl1pPr>
          </a:lstStyle>
          <a:p>
            <a:fld id="{F3E8078F-9A6C-4213-B0AF-7C4FD611FCD4}" type="datetimeFigureOut">
              <a:rPr lang="de-DE" smtClean="0"/>
              <a:t>10.07.2019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765175" y="744538"/>
            <a:ext cx="5267325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70" tIns="46136" rIns="92270" bIns="46136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908"/>
            <a:ext cx="5438140" cy="4467701"/>
          </a:xfrm>
          <a:prstGeom prst="rect">
            <a:avLst/>
          </a:prstGeom>
        </p:spPr>
        <p:txBody>
          <a:bodyPr vert="horz" lIns="92270" tIns="46136" rIns="92270" bIns="46136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1" y="9430092"/>
            <a:ext cx="2945659" cy="496411"/>
          </a:xfrm>
          <a:prstGeom prst="rect">
            <a:avLst/>
          </a:prstGeom>
        </p:spPr>
        <p:txBody>
          <a:bodyPr vert="horz" lIns="92270" tIns="46136" rIns="92270" bIns="46136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30092"/>
            <a:ext cx="2945659" cy="496411"/>
          </a:xfrm>
          <a:prstGeom prst="rect">
            <a:avLst/>
          </a:prstGeom>
        </p:spPr>
        <p:txBody>
          <a:bodyPr vert="horz" lIns="92270" tIns="46136" rIns="92270" bIns="46136" rtlCol="0" anchor="b"/>
          <a:lstStyle>
            <a:lvl1pPr algn="r">
              <a:defRPr sz="1200"/>
            </a:lvl1pPr>
          </a:lstStyle>
          <a:p>
            <a:fld id="{4F21D172-57C7-4E47-972B-9A6AD89F10E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47706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765175" y="744538"/>
            <a:ext cx="5267325" cy="3724275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21D172-57C7-4E47-972B-9A6AD89F10E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485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21D172-57C7-4E47-972B-9A6AD89F10EF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92520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3.png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jpeg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Relationship Id="rId9" Type="http://schemas.openxmlformats.org/officeDocument/2006/relationships/image" Target="../media/image5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3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292248551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2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2" name="Picture 11"/>
          <p:cNvPicPr>
            <a:picLocks noChangeAspect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795"/>
          <a:stretch/>
        </p:blipFill>
        <p:spPr>
          <a:xfrm>
            <a:off x="-5309" y="0"/>
            <a:ext cx="10698709" cy="7561264"/>
          </a:xfrm>
          <a:prstGeom prst="rect">
            <a:avLst/>
          </a:prstGeom>
        </p:spPr>
      </p:pic>
      <p:sp>
        <p:nvSpPr>
          <p:cNvPr id="11" name="Textplatzhalter 10"/>
          <p:cNvSpPr>
            <a:spLocks noGrp="1"/>
          </p:cNvSpPr>
          <p:nvPr>
            <p:ph type="body" sz="quarter" idx="14"/>
          </p:nvPr>
        </p:nvSpPr>
        <p:spPr>
          <a:xfrm>
            <a:off x="764425" y="4603443"/>
            <a:ext cx="9159240" cy="692497"/>
          </a:xfrm>
          <a:noFill/>
          <a:extLst>
            <a:ext uri="{909E8E84-426E-40DD-AFC4-6F175D3DCCD1}">
              <a14:hiddenFill xmlns:a14="http://schemas.microsoft.com/office/drawing/2010/main">
                <a:blipFill dpi="0" rotWithShape="1">
                  <a:blip r:embed="rId7">
                    <a:extLst>
                      <a:ext uri="{28A0092B-C50C-407E-A947-70E740481C1C}">
                        <a14:useLocalDpi val="0"/>
                      </a:ext>
                    </a:extLst>
                  </a:blip>
                  <a:srcRect/>
                  <a:stretch>
                    <a:fillRect/>
                  </a:stretch>
                </a:blipFill>
              </a14:hiddenFill>
            </a:ext>
          </a:extLst>
        </p:spPr>
        <p:txBody>
          <a:bodyPr wrap="square" lIns="0" tIns="0" rIns="0" bIns="0" anchor="b" anchorCtr="0">
            <a:spAutoFit/>
          </a:bodyPr>
          <a:lstStyle>
            <a:lvl1pPr>
              <a:spcBef>
                <a:spcPts val="0"/>
              </a:spcBef>
              <a:defRPr sz="4500" b="1"/>
            </a:lvl1pPr>
            <a:lvl2pPr>
              <a:spcBef>
                <a:spcPts val="0"/>
              </a:spcBef>
              <a:defRPr sz="3000" b="1"/>
            </a:lvl2pPr>
            <a:lvl3pPr marL="0" indent="0" algn="l">
              <a:spcBef>
                <a:spcPts val="0"/>
              </a:spcBef>
              <a:buNone/>
              <a:defRPr sz="3000" b="1"/>
            </a:lvl3pPr>
            <a:lvl4pPr marL="0" indent="0">
              <a:spcBef>
                <a:spcPts val="0"/>
              </a:spcBef>
              <a:buNone/>
              <a:defRPr sz="3000" b="1"/>
            </a:lvl4pPr>
            <a:lvl5pPr marL="0" indent="0">
              <a:spcBef>
                <a:spcPts val="0"/>
              </a:spcBef>
              <a:buNone/>
              <a:defRPr sz="3000" b="1"/>
            </a:lvl5pPr>
            <a:lvl6pPr marL="0" indent="0">
              <a:spcBef>
                <a:spcPts val="0"/>
              </a:spcBef>
              <a:buNone/>
              <a:defRPr sz="3000" b="1">
                <a:latin typeface="Century Gothic" pitchFamily="34" charset="0"/>
              </a:defRPr>
            </a:lvl6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4" name="Datumsplatzhalter 3" hidden="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CD607-6B7C-49A6-87F4-0A7E813A5AB3}" type="datetime1">
              <a:rPr lang="en-GB" noProof="0" smtClean="0"/>
              <a:t>10/07/2019</a:t>
            </a:fld>
            <a:endParaRPr lang="en-US" noProof="0"/>
          </a:p>
        </p:txBody>
      </p:sp>
      <p:sp>
        <p:nvSpPr>
          <p:cNvPr id="5" name="Fußzeilenplatzhalter 4" hidden="1"/>
          <p:cNvSpPr>
            <a:spLocks noGrp="1"/>
          </p:cNvSpPr>
          <p:nvPr>
            <p:ph type="ftr" sz="quarter" idx="11"/>
          </p:nvPr>
        </p:nvSpPr>
        <p:spPr>
          <a:xfrm>
            <a:off x="899160" y="7176199"/>
            <a:ext cx="3609334" cy="385064"/>
          </a:xfrm>
        </p:spPr>
        <p:txBody>
          <a:bodyPr/>
          <a:lstStyle/>
          <a:p>
            <a:r>
              <a:rPr lang="en-US" noProof="0" dirty="0" smtClean="0"/>
              <a:t>chapter</a:t>
            </a:r>
            <a:endParaRPr lang="en-US" noProof="0" dirty="0"/>
          </a:p>
        </p:txBody>
      </p:sp>
      <p:sp>
        <p:nvSpPr>
          <p:cNvPr id="6" name="Foliennummernplatzhalter 5" hidden="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9AD8-4CF8-4A0A-8D8A-B8E100449A7A}" type="slidenum">
              <a:rPr lang="en-US" noProof="0" smtClean="0"/>
              <a:t>‹#›</a:t>
            </a:fld>
            <a:endParaRPr lang="en-US" noProof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764425" y="5511484"/>
            <a:ext cx="5522075" cy="615553"/>
          </a:xfrm>
          <a:noFill/>
        </p:spPr>
        <p:txBody>
          <a:bodyPr wrap="square" lIns="0" tIns="0" rIns="0" bIns="0" anchor="t" anchorCtr="0">
            <a:spAutoFit/>
          </a:bodyPr>
          <a:lstStyle>
            <a:lvl1pPr marL="0" indent="0" algn="l">
              <a:spcBef>
                <a:spcPts val="0"/>
              </a:spcBef>
              <a:buNone/>
              <a:defRPr sz="2000" b="0" baseline="0">
                <a:solidFill>
                  <a:schemeClr val="tx1"/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 dirty="0" smtClean="0"/>
              <a:t>Click here to add your subtitle and the name of speaker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810" y="321360"/>
            <a:ext cx="3568578" cy="252173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3058" y="687458"/>
            <a:ext cx="3590544" cy="1374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67951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nly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092875765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24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2501406" y="169459"/>
            <a:ext cx="7766198" cy="760181"/>
          </a:xfrm>
        </p:spPr>
        <p:txBody>
          <a:bodyPr/>
          <a:lstStyle>
            <a:lvl1pPr>
              <a:defRPr b="1"/>
            </a:lvl1pPr>
          </a:lstStyle>
          <a:p>
            <a:r>
              <a:rPr lang="en-US" noProof="0" dirty="0" smtClean="0"/>
              <a:t>Click here to add your title</a:t>
            </a:r>
            <a:endParaRPr lang="en-US" noProof="0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CB126-652A-4818-8A8F-CE66FE08CD68}" type="datetime1">
              <a:rPr lang="en-GB" noProof="0" smtClean="0"/>
              <a:t>10/07/2019</a:t>
            </a:fld>
            <a:endParaRPr lang="en-US" noProof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252484" y="7176199"/>
            <a:ext cx="4256010" cy="385064"/>
          </a:xfrm>
        </p:spPr>
        <p:txBody>
          <a:bodyPr/>
          <a:lstStyle/>
          <a:p>
            <a:r>
              <a:rPr lang="en-US" noProof="0" dirty="0" smtClean="0"/>
              <a:t>chapter</a:t>
            </a:r>
            <a:endParaRPr lang="en-US" noProof="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6184906" y="7176199"/>
            <a:ext cx="4257868" cy="385064"/>
          </a:xfrm>
        </p:spPr>
        <p:txBody>
          <a:bodyPr/>
          <a:lstStyle/>
          <a:p>
            <a:fld id="{2EFE9AD8-4CF8-4A0A-8D8A-B8E100449A7A}" type="slidenum">
              <a:rPr lang="en-US" noProof="0" smtClean="0"/>
              <a:t>‹#›</a:t>
            </a:fld>
            <a:endParaRPr lang="en-US" noProof="0"/>
          </a:p>
        </p:txBody>
      </p:sp>
      <p:cxnSp>
        <p:nvCxnSpPr>
          <p:cNvPr id="9" name="Gerade Verbindung 8"/>
          <p:cNvCxnSpPr/>
          <p:nvPr userDrawn="1"/>
        </p:nvCxnSpPr>
        <p:spPr>
          <a:xfrm>
            <a:off x="252483" y="7081683"/>
            <a:ext cx="10190291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87736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1.bin"/><Relationship Id="rId5" Type="http://schemas.openxmlformats.org/officeDocument/2006/relationships/tags" Target="../tags/tag2.xml"/><Relationship Id="rId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 hidden="1"/>
          <p:cNvGraphicFramePr>
            <a:graphicFrameLocks/>
          </p:cNvGraphicFramePr>
          <p:nvPr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1409274975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" name="think-cell Slide" r:id="rId6" imgW="270" imgH="270" progId="TCLayout.ActiveDocument.1">
                  <p:embed/>
                </p:oleObj>
              </mc:Choice>
              <mc:Fallback>
                <p:oleObj name="think-cell Slide" r:id="rId6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252483" y="259190"/>
            <a:ext cx="7130671" cy="74496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US" noProof="0" dirty="0" smtClean="0"/>
              <a:t>Click here to add your title</a:t>
            </a:r>
            <a:endParaRPr lang="en-US" noProof="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52483" y="1520796"/>
            <a:ext cx="10188200" cy="1384995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 noProof="0" dirty="0" smtClean="0"/>
              <a:t>The first level</a:t>
            </a:r>
          </a:p>
          <a:p>
            <a:pPr lvl="1"/>
            <a:r>
              <a:rPr lang="en-US" noProof="0" dirty="0" smtClean="0"/>
              <a:t>The second level</a:t>
            </a:r>
          </a:p>
          <a:p>
            <a:pPr lvl="2"/>
            <a:r>
              <a:rPr lang="en-US" noProof="0" dirty="0" smtClean="0"/>
              <a:t>The third level</a:t>
            </a:r>
          </a:p>
          <a:p>
            <a:pPr lvl="3"/>
            <a:r>
              <a:rPr lang="en-US" noProof="0" dirty="0" smtClean="0"/>
              <a:t>The fourth level</a:t>
            </a:r>
          </a:p>
          <a:p>
            <a:pPr lvl="4"/>
            <a:r>
              <a:rPr lang="en-US" noProof="0" dirty="0" smtClean="0"/>
              <a:t>The fifth level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07408" y="7176199"/>
            <a:ext cx="1676509" cy="385064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ctr">
              <a:defRPr sz="1000">
                <a:solidFill>
                  <a:schemeClr val="tx1"/>
                </a:solidFill>
                <a:latin typeface="Century Gothic" pitchFamily="34" charset="0"/>
              </a:defRPr>
            </a:lvl1pPr>
          </a:lstStyle>
          <a:p>
            <a:fld id="{FFCB4416-7B04-42E2-A694-ECB895EF5005}" type="datetime1">
              <a:rPr lang="en-GB" noProof="0" smtClean="0"/>
              <a:t>10/07/2019</a:t>
            </a:fld>
            <a:endParaRPr lang="en-US" noProof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52483" y="7176199"/>
            <a:ext cx="4256011" cy="385064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tx1"/>
                </a:solidFill>
                <a:latin typeface="Century Gothic" pitchFamily="34" charset="0"/>
              </a:defRPr>
            </a:lvl1pPr>
          </a:lstStyle>
          <a:p>
            <a:r>
              <a:rPr lang="en-US" noProof="0" dirty="0" smtClean="0"/>
              <a:t>chapter</a:t>
            </a:r>
            <a:endParaRPr lang="en-US" noProof="0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184906" y="7176199"/>
            <a:ext cx="4257868" cy="385064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1000">
                <a:solidFill>
                  <a:schemeClr val="tx1"/>
                </a:solidFill>
                <a:latin typeface="Century Gothic" pitchFamily="34" charset="0"/>
              </a:defRPr>
            </a:lvl1pPr>
          </a:lstStyle>
          <a:p>
            <a:fld id="{2EFE9AD8-4CF8-4A0A-8D8A-B8E100449A7A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cxnSp>
        <p:nvCxnSpPr>
          <p:cNvPr id="11" name="Gerade Verbindung 8"/>
          <p:cNvCxnSpPr/>
          <p:nvPr/>
        </p:nvCxnSpPr>
        <p:spPr>
          <a:xfrm>
            <a:off x="252483" y="7081683"/>
            <a:ext cx="10190291" cy="0"/>
          </a:xfrm>
          <a:prstGeom prst="line">
            <a:avLst/>
          </a:prstGeom>
          <a:ln w="127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3511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1043056" rtl="0" eaLnBrk="1" latinLnBrk="0" hangingPunct="1">
        <a:spcBef>
          <a:spcPct val="0"/>
        </a:spcBef>
        <a:buNone/>
        <a:defRPr sz="2700" b="1" kern="1200">
          <a:solidFill>
            <a:schemeClr val="tx1"/>
          </a:solidFill>
          <a:latin typeface="Century Gothic" pitchFamily="34" charset="0"/>
          <a:ea typeface="+mj-ea"/>
          <a:cs typeface="Arial" pitchFamily="34" charset="0"/>
        </a:defRPr>
      </a:lvl1pPr>
    </p:titleStyle>
    <p:bodyStyle>
      <a:lvl1pPr marL="0" indent="0" algn="l" defTabSz="1043056" rtl="0" eaLnBrk="1" latinLnBrk="0" hangingPunct="1">
        <a:spcBef>
          <a:spcPts val="0"/>
        </a:spcBef>
        <a:buFont typeface="Arial" pitchFamily="34" charset="0"/>
        <a:buNone/>
        <a:defRPr sz="1800" b="0" kern="1200" baseline="0">
          <a:solidFill>
            <a:schemeClr val="tx1"/>
          </a:solidFill>
          <a:latin typeface="Century Gothic" pitchFamily="34" charset="0"/>
          <a:ea typeface="+mn-ea"/>
          <a:cs typeface="+mn-cs"/>
        </a:defRPr>
      </a:lvl1pPr>
      <a:lvl2pPr marL="198438" indent="-198438" algn="l" defTabSz="1043056" rtl="0" eaLnBrk="1" latinLnBrk="0" hangingPunct="1">
        <a:spcBef>
          <a:spcPts val="0"/>
        </a:spcBef>
        <a:buFont typeface="Wingdings" pitchFamily="2" charset="2"/>
        <a:buChar char="§"/>
        <a:defRPr sz="1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2pPr>
      <a:lvl3pPr marL="411163" indent="-212725" algn="l" defTabSz="1043056" rtl="0" eaLnBrk="1" latinLnBrk="0" hangingPunct="1">
        <a:spcBef>
          <a:spcPts val="0"/>
        </a:spcBef>
        <a:buFont typeface="Wingdings" pitchFamily="2" charset="2"/>
        <a:buChar char="§"/>
        <a:defRPr sz="1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3pPr>
      <a:lvl4pPr marL="609600" indent="-198438" algn="l" defTabSz="1043056" rtl="0" eaLnBrk="1" latinLnBrk="0" hangingPunct="1">
        <a:spcBef>
          <a:spcPts val="0"/>
        </a:spcBef>
        <a:buFont typeface="Wingdings" pitchFamily="2" charset="2"/>
        <a:buChar char="§"/>
        <a:defRPr sz="1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4pPr>
      <a:lvl5pPr marL="808038" indent="-182563" algn="l" defTabSz="1043056" rtl="0" eaLnBrk="1" latinLnBrk="0" hangingPunct="1">
        <a:spcBef>
          <a:spcPts val="0"/>
        </a:spcBef>
        <a:buFont typeface="Wingdings" pitchFamily="2" charset="2"/>
        <a:buChar char="§"/>
        <a:defRPr sz="1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5pPr>
      <a:lvl6pPr marL="1020763" indent="-212725" algn="l" defTabSz="1043056" rtl="0" eaLnBrk="1" latinLnBrk="0" hangingPunct="1">
        <a:spcBef>
          <a:spcPts val="0"/>
        </a:spcBef>
        <a:buFont typeface="Wingdings" pitchFamily="2" charset="2"/>
        <a:buChar char="§"/>
        <a:defRPr sz="1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6pPr>
      <a:lvl7pPr marL="1235075" indent="-214313" algn="l" defTabSz="1043056" rtl="0" eaLnBrk="1" latinLnBrk="0" hangingPunct="1">
        <a:spcBef>
          <a:spcPts val="0"/>
        </a:spcBef>
        <a:buFont typeface="Wingdings" pitchFamily="2" charset="2"/>
        <a:buChar char="§"/>
        <a:defRPr sz="1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7pPr>
      <a:lvl8pPr marL="1227764" indent="-206438" algn="l" defTabSz="1043056" rtl="0" eaLnBrk="1" latinLnBrk="0" hangingPunct="1">
        <a:spcBef>
          <a:spcPts val="0"/>
        </a:spcBef>
        <a:buFont typeface="Wingdings" pitchFamily="2" charset="2"/>
        <a:buChar char="§"/>
        <a:defRPr sz="1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8pPr>
      <a:lvl9pPr marL="1227764" indent="0" algn="l" defTabSz="1043056" rtl="0" eaLnBrk="1" latinLnBrk="0" hangingPunct="1">
        <a:spcBef>
          <a:spcPts val="0"/>
        </a:spcBef>
        <a:buFont typeface="Wingdings" pitchFamily="2" charset="2"/>
        <a:buNone/>
        <a:defRPr sz="1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9pPr>
    </p:bodyStyle>
    <p:otherStyle>
      <a:defPPr>
        <a:defRPr lang="en-US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.xml"/><Relationship Id="rId3" Type="http://schemas.openxmlformats.org/officeDocument/2006/relationships/tags" Target="../tags/tag6.xml"/><Relationship Id="rId7" Type="http://schemas.openxmlformats.org/officeDocument/2006/relationships/image" Target="../media/image7.emf"/><Relationship Id="rId2" Type="http://schemas.openxmlformats.org/officeDocument/2006/relationships/tags" Target="../tags/tag5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4.bin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platzhalter 8"/>
          <p:cNvSpPr>
            <a:spLocks noGrp="1"/>
          </p:cNvSpPr>
          <p:nvPr>
            <p:ph type="body" sz="quarter" idx="14"/>
          </p:nvPr>
        </p:nvSpPr>
        <p:spPr bwMode="gray">
          <a:xfrm>
            <a:off x="764424" y="4865055"/>
            <a:ext cx="9928976" cy="430887"/>
          </a:xfrm>
        </p:spPr>
        <p:txBody>
          <a:bodyPr/>
          <a:lstStyle/>
          <a:p>
            <a:r>
              <a:rPr lang="cs-CZ" sz="2800" dirty="0" smtClean="0"/>
              <a:t>Index Exportu: </a:t>
            </a:r>
            <a:r>
              <a:rPr lang="cs-CZ" sz="2800" dirty="0"/>
              <a:t>export (prozatím) odolá poklesu</a:t>
            </a:r>
          </a:p>
        </p:txBody>
      </p:sp>
      <p:sp>
        <p:nvSpPr>
          <p:cNvPr id="7" name="Untertitel 6"/>
          <p:cNvSpPr>
            <a:spLocks noGrp="1"/>
          </p:cNvSpPr>
          <p:nvPr>
            <p:ph type="subTitle" idx="1"/>
          </p:nvPr>
        </p:nvSpPr>
        <p:spPr bwMode="gray">
          <a:xfrm>
            <a:off x="764425" y="5511484"/>
            <a:ext cx="7598525" cy="923330"/>
          </a:xfrm>
        </p:spPr>
        <p:txBody>
          <a:bodyPr/>
          <a:lstStyle/>
          <a:p>
            <a:r>
              <a:rPr lang="cs-CZ" dirty="0" smtClean="0"/>
              <a:t>Helena Horská, hlavní ekonomka Raiffeisenbank a.s.</a:t>
            </a:r>
          </a:p>
          <a:p>
            <a:r>
              <a:rPr lang="en-US" dirty="0" smtClean="0"/>
              <a:t>h</a:t>
            </a:r>
            <a:r>
              <a:rPr lang="cs-CZ" dirty="0" err="1" smtClean="0"/>
              <a:t>elena.horska</a:t>
            </a:r>
            <a:r>
              <a:rPr lang="en-US" dirty="0" smtClean="0"/>
              <a:t>@rb.cz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453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15" y="956060"/>
            <a:ext cx="10693400" cy="54800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</a:ln>
        </p:spPr>
        <p:txBody>
          <a:bodyPr wrap="square" lIns="108000" tIns="144000" rIns="108000" bIns="0" rtlCol="0">
            <a:noAutofit/>
          </a:bodyPr>
          <a:lstStyle/>
          <a:p>
            <a:pPr>
              <a:spcBef>
                <a:spcPts val="1000"/>
              </a:spcBef>
            </a:pPr>
            <a:r>
              <a:rPr lang="cs-CZ" sz="1600" b="1" dirty="0" smtClean="0">
                <a:latin typeface="Century Gothic" pitchFamily="34" charset="0"/>
              </a:rPr>
              <a:t>Květen: obchodní přebytek a měsíční vývoz na letošním MAX </a:t>
            </a:r>
            <a:r>
              <a:rPr lang="en-US" sz="1600" b="1" dirty="0" smtClean="0">
                <a:latin typeface="Century Gothic" pitchFamily="34" charset="0"/>
              </a:rPr>
              <a:t>&amp; </a:t>
            </a:r>
            <a:r>
              <a:rPr lang="cs-CZ" sz="1600" b="1" dirty="0" smtClean="0">
                <a:latin typeface="Century Gothic" pitchFamily="34" charset="0"/>
              </a:rPr>
              <a:t>historicky nejvyšší květnový přebytek</a:t>
            </a:r>
          </a:p>
        </p:txBody>
      </p:sp>
      <p:graphicFrame>
        <p:nvGraphicFramePr>
          <p:cNvPr id="25" name="Object 24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51967271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1" name="think-cell Slide" r:id="rId6" imgW="338" imgH="338" progId="TCLayout.ActiveDocument.1">
                  <p:embed/>
                </p:oleObj>
              </mc:Choice>
              <mc:Fallback>
                <p:oleObj name="think-cell Slide" r:id="rId6" imgW="338" imgH="338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18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rgbClr r="0" g="0" b="0"/>
          </a:solidFill>
          <a:ln w="9525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Century Gothic" panose="020B0502020202020204" pitchFamily="34" charset="0"/>
              <a:sym typeface="Century Gothic" panose="020B0502020202020204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130092"/>
            <a:ext cx="9784030" cy="760181"/>
          </a:xfrm>
        </p:spPr>
        <p:txBody>
          <a:bodyPr/>
          <a:lstStyle/>
          <a:p>
            <a:pPr algn="ctr"/>
            <a:r>
              <a:rPr lang="cs-CZ" sz="2400" dirty="0" smtClean="0"/>
              <a:t>IE: </a:t>
            </a:r>
            <a:r>
              <a:rPr lang="cs-CZ" dirty="0"/>
              <a:t>export (prozatím) odolá poklesu</a:t>
            </a:r>
            <a:endParaRPr lang="en-US" sz="24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9AD8-4CF8-4A0A-8D8A-B8E100449A7A}" type="slidenum">
              <a:rPr lang="en-US" noProof="0" smtClean="0"/>
              <a:t>2</a:t>
            </a:fld>
            <a:endParaRPr lang="en-US" noProof="0" dirty="0"/>
          </a:p>
        </p:txBody>
      </p:sp>
      <p:sp>
        <p:nvSpPr>
          <p:cNvPr id="5" name="TextBox 4"/>
          <p:cNvSpPr txBox="1"/>
          <p:nvPr/>
        </p:nvSpPr>
        <p:spPr>
          <a:xfrm>
            <a:off x="328681" y="6967537"/>
            <a:ext cx="9912549" cy="447675"/>
          </a:xfrm>
          <a:prstGeom prst="rect">
            <a:avLst/>
          </a:prstGeom>
          <a:noFill/>
          <a:ln w="9525">
            <a:noFill/>
          </a:ln>
        </p:spPr>
        <p:txBody>
          <a:bodyPr wrap="square" lIns="108000" tIns="144000" rIns="108000" bIns="0" rtlCol="0">
            <a:noAutofit/>
          </a:bodyPr>
          <a:lstStyle/>
          <a:p>
            <a:r>
              <a:rPr lang="cs-CZ" sz="1000" i="1" dirty="0"/>
              <a:t>Zdroj: Výpočet </a:t>
            </a:r>
            <a:r>
              <a:rPr lang="cs-CZ" sz="1000" i="1" dirty="0" err="1"/>
              <a:t>Raiffeisenbank</a:t>
            </a:r>
            <a:r>
              <a:rPr lang="cs-CZ" sz="1000" i="1" dirty="0"/>
              <a:t> ve spolupráci s Asociací Exportérů, data k </a:t>
            </a:r>
            <a:r>
              <a:rPr lang="cs-CZ" sz="1000" i="1" dirty="0" smtClean="0"/>
              <a:t>8.7.2019</a:t>
            </a:r>
            <a:r>
              <a:rPr lang="cs-CZ" sz="1000" i="1" dirty="0"/>
              <a:t>. </a:t>
            </a:r>
            <a:br>
              <a:rPr lang="cs-CZ" sz="1000" i="1" dirty="0"/>
            </a:br>
            <a:r>
              <a:rPr lang="cs-CZ" sz="1000" i="1" dirty="0"/>
              <a:t>Pozn.: Údaje do </a:t>
            </a:r>
            <a:r>
              <a:rPr lang="cs-CZ" sz="1000" i="1" dirty="0" smtClean="0"/>
              <a:t>května </a:t>
            </a:r>
            <a:r>
              <a:rPr lang="cs-CZ" sz="1000" i="1" dirty="0"/>
              <a:t>2019 odpovídají zveřejněné statistice národního vývozu ČSÚ, od </a:t>
            </a:r>
            <a:r>
              <a:rPr lang="cs-CZ" sz="1000" i="1" dirty="0" smtClean="0"/>
              <a:t>června </a:t>
            </a:r>
            <a:r>
              <a:rPr lang="cs-CZ" sz="1000" i="1" dirty="0"/>
              <a:t>2019 prognóza IE.</a:t>
            </a:r>
            <a:endParaRPr lang="cs-CZ" sz="1000" dirty="0"/>
          </a:p>
        </p:txBody>
      </p:sp>
      <p:graphicFrame>
        <p:nvGraphicFramePr>
          <p:cNvPr id="10" name="Chart 9"/>
          <p:cNvGraphicFramePr/>
          <p:nvPr>
            <p:extLst>
              <p:ext uri="{D42A27DB-BD31-4B8C-83A1-F6EECF244321}">
                <p14:modId xmlns:p14="http://schemas.microsoft.com/office/powerpoint/2010/main" val="3274144150"/>
              </p:ext>
            </p:extLst>
          </p:nvPr>
        </p:nvGraphicFramePr>
        <p:xfrm>
          <a:off x="328682" y="3771900"/>
          <a:ext cx="10015468" cy="3258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28681" y="1650112"/>
            <a:ext cx="10114093" cy="2121787"/>
          </a:xfrm>
          <a:prstGeom prst="rect">
            <a:avLst/>
          </a:prstGeom>
          <a:noFill/>
          <a:ln w="9525">
            <a:noFill/>
          </a:ln>
        </p:spPr>
        <p:txBody>
          <a:bodyPr wrap="square" lIns="108000" tIns="144000" rIns="108000" bIns="0" rtlCol="0">
            <a:noAutofit/>
          </a:bodyPr>
          <a:lstStyle/>
          <a:p>
            <a:pPr marL="285750" indent="-285750">
              <a:spcBef>
                <a:spcPts val="1000"/>
              </a:spcBef>
              <a:buFont typeface="Wingdings" panose="05000000000000000000" pitchFamily="2" charset="2"/>
              <a:buChar char="§"/>
            </a:pPr>
            <a:r>
              <a:rPr lang="cs-CZ" sz="1200" b="1" dirty="0" smtClean="0">
                <a:latin typeface="Century Gothic" pitchFamily="34" charset="0"/>
              </a:rPr>
              <a:t>Oživení </a:t>
            </a:r>
            <a:r>
              <a:rPr lang="cs-CZ" sz="1200" b="1" dirty="0" err="1" smtClean="0">
                <a:latin typeface="Century Gothic" pitchFamily="34" charset="0"/>
              </a:rPr>
              <a:t>automotive</a:t>
            </a:r>
            <a:r>
              <a:rPr lang="cs-CZ" sz="1200" b="1" dirty="0" smtClean="0">
                <a:latin typeface="Century Gothic" pitchFamily="34" charset="0"/>
              </a:rPr>
              <a:t> </a:t>
            </a:r>
            <a:r>
              <a:rPr lang="cs-CZ" sz="1200" dirty="0" smtClean="0">
                <a:latin typeface="Century Gothic" pitchFamily="34" charset="0"/>
              </a:rPr>
              <a:t>– trvalé nebo přechodné?</a:t>
            </a:r>
          </a:p>
          <a:p>
            <a:pPr marL="285750" indent="-285750">
              <a:spcBef>
                <a:spcPts val="1000"/>
              </a:spcBef>
              <a:buFont typeface="Wingdings" panose="05000000000000000000" pitchFamily="2" charset="2"/>
              <a:buChar char="§"/>
            </a:pPr>
            <a:r>
              <a:rPr lang="cs-CZ" sz="1200" dirty="0" smtClean="0">
                <a:latin typeface="Century Gothic" pitchFamily="34" charset="0"/>
              </a:rPr>
              <a:t>Českému exportu se hlavně daří na trzích mimo EU – nejvíce v USA (od 2/2019 dvouciferný růst =</a:t>
            </a:r>
            <a:r>
              <a:rPr lang="en-US" sz="1200" dirty="0" smtClean="0">
                <a:latin typeface="Century Gothic" pitchFamily="34" charset="0"/>
              </a:rPr>
              <a:t>&gt; </a:t>
            </a:r>
            <a:r>
              <a:rPr lang="en-US" sz="1200" dirty="0" smtClean="0">
                <a:latin typeface="Century Gothic" pitchFamily="34" charset="0"/>
                <a:sym typeface="Symbol" panose="05050102010706020507" pitchFamily="18" charset="2"/>
              </a:rPr>
              <a:t></a:t>
            </a:r>
            <a:r>
              <a:rPr lang="cs-CZ" sz="1200" dirty="0" smtClean="0">
                <a:latin typeface="Century Gothic" pitchFamily="34" charset="0"/>
                <a:sym typeface="Symbol" panose="05050102010706020507" pitchFamily="18" charset="2"/>
              </a:rPr>
              <a:t> </a:t>
            </a:r>
            <a:r>
              <a:rPr lang="cs-CZ" sz="1200" dirty="0" smtClean="0">
                <a:latin typeface="Century Gothic" pitchFamily="34" charset="0"/>
              </a:rPr>
              <a:t>podílu USA na českém exportu z loňských 2 % na 2,3 % v květnu….TOP produkty: součástky do telefonů, vysílačky, léčiva, stroje a neelektrické motory, pneumatiky, železo, optika, … )</a:t>
            </a:r>
          </a:p>
          <a:p>
            <a:pPr marL="171450" indent="-171450">
              <a:spcBef>
                <a:spcPts val="1000"/>
              </a:spcBef>
              <a:buFont typeface="Wingdings" panose="05000000000000000000" pitchFamily="2" charset="2"/>
              <a:buChar char="L"/>
            </a:pPr>
            <a:r>
              <a:rPr lang="cs-CZ" sz="1200" b="1" dirty="0" smtClean="0">
                <a:latin typeface="Century Gothic" pitchFamily="34" charset="0"/>
                <a:sym typeface="Wingdings" panose="05000000000000000000" pitchFamily="2" charset="2"/>
              </a:rPr>
              <a:t>Vyhlídky</a:t>
            </a:r>
            <a:r>
              <a:rPr lang="cs-CZ" sz="1200" dirty="0" smtClean="0">
                <a:latin typeface="Century Gothic" pitchFamily="34" charset="0"/>
                <a:sym typeface="Wingdings" panose="05000000000000000000" pitchFamily="2" charset="2"/>
              </a:rPr>
              <a:t> na další růst globální poptávky </a:t>
            </a:r>
            <a:r>
              <a:rPr lang="cs-CZ" sz="1200" b="1" dirty="0" smtClean="0">
                <a:latin typeface="Century Gothic" pitchFamily="34" charset="0"/>
                <a:sym typeface="Wingdings" panose="05000000000000000000" pitchFamily="2" charset="2"/>
              </a:rPr>
              <a:t>nejisté</a:t>
            </a:r>
          </a:p>
          <a:p>
            <a:pPr marL="171450" indent="-171450">
              <a:spcBef>
                <a:spcPts val="1000"/>
              </a:spcBef>
              <a:buFont typeface="Wingdings" panose="05000000000000000000" pitchFamily="2" charset="2"/>
              <a:buChar char="L"/>
            </a:pPr>
            <a:r>
              <a:rPr lang="cs-CZ" sz="1200" b="1" dirty="0" smtClean="0">
                <a:latin typeface="Century Gothic" pitchFamily="34" charset="0"/>
                <a:sym typeface="Wingdings" panose="05000000000000000000" pitchFamily="2" charset="2"/>
              </a:rPr>
              <a:t>Německo</a:t>
            </a:r>
            <a:r>
              <a:rPr lang="cs-CZ" sz="1200" dirty="0" smtClean="0">
                <a:latin typeface="Century Gothic" pitchFamily="34" charset="0"/>
                <a:sym typeface="Wingdings" panose="05000000000000000000" pitchFamily="2" charset="2"/>
              </a:rPr>
              <a:t> míří do </a:t>
            </a:r>
            <a:r>
              <a:rPr lang="cs-CZ" sz="1200" b="1" dirty="0" smtClean="0">
                <a:latin typeface="Century Gothic" pitchFamily="34" charset="0"/>
                <a:sym typeface="Wingdings" panose="05000000000000000000" pitchFamily="2" charset="2"/>
              </a:rPr>
              <a:t>stagnace</a:t>
            </a:r>
          </a:p>
          <a:p>
            <a:pPr marL="171450" indent="-171450">
              <a:spcBef>
                <a:spcPts val="1000"/>
              </a:spcBef>
              <a:buFont typeface="Wingdings" panose="05000000000000000000" pitchFamily="2" charset="2"/>
              <a:buChar char="L"/>
            </a:pPr>
            <a:r>
              <a:rPr lang="cs-CZ" sz="1200" b="1" dirty="0" smtClean="0">
                <a:latin typeface="Century Gothic" pitchFamily="34" charset="0"/>
                <a:sym typeface="Wingdings" panose="05000000000000000000" pitchFamily="2" charset="2"/>
              </a:rPr>
              <a:t>Obchodní války </a:t>
            </a:r>
            <a:r>
              <a:rPr lang="cs-CZ" sz="1200" dirty="0" smtClean="0">
                <a:latin typeface="Century Gothic" pitchFamily="34" charset="0"/>
                <a:sym typeface="Wingdings" panose="05000000000000000000" pitchFamily="2" charset="2"/>
              </a:rPr>
              <a:t>nejsou ještě zažehnány (USA vs. EU a cla na dovoz aut)</a:t>
            </a:r>
          </a:p>
          <a:p>
            <a:pPr marL="171450" indent="-171450">
              <a:spcBef>
                <a:spcPts val="1000"/>
              </a:spcBef>
              <a:buFont typeface="Wingdings" panose="05000000000000000000" pitchFamily="2" charset="2"/>
              <a:buChar char="L"/>
            </a:pPr>
            <a:r>
              <a:rPr lang="cs-CZ" sz="1200" dirty="0" err="1" smtClean="0">
                <a:latin typeface="Century Gothic" pitchFamily="34" charset="0"/>
                <a:sym typeface="Wingdings" panose="05000000000000000000" pitchFamily="2" charset="2"/>
              </a:rPr>
              <a:t>Brexit</a:t>
            </a:r>
            <a:r>
              <a:rPr lang="cs-CZ" sz="1200" dirty="0" smtClean="0">
                <a:latin typeface="Century Gothic" pitchFamily="34" charset="0"/>
                <a:sym typeface="Wingdings" panose="05000000000000000000" pitchFamily="2" charset="2"/>
              </a:rPr>
              <a:t> nevyřešen</a:t>
            </a:r>
            <a:r>
              <a:rPr lang="cs-CZ" sz="1200" dirty="0" smtClean="0">
                <a:latin typeface="Century Gothic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26611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3233" y="160494"/>
            <a:ext cx="9313802" cy="760181"/>
          </a:xfrm>
        </p:spPr>
        <p:txBody>
          <a:bodyPr/>
          <a:lstStyle/>
          <a:p>
            <a:pPr algn="ctr"/>
            <a:r>
              <a:rPr lang="cs-CZ" dirty="0" smtClean="0"/>
              <a:t>Čtvrtletní průzkum mezi exportéry</a:t>
            </a:r>
            <a:endParaRPr lang="cs-CZ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9AD8-4CF8-4A0A-8D8A-B8E100449A7A}" type="slidenum">
              <a:rPr lang="en-US" noProof="0" smtClean="0"/>
              <a:t>3</a:t>
            </a:fld>
            <a:endParaRPr lang="en-US" noProof="0" dirty="0"/>
          </a:p>
        </p:txBody>
      </p:sp>
      <p:sp>
        <p:nvSpPr>
          <p:cNvPr id="5" name="TextBox 4"/>
          <p:cNvSpPr txBox="1"/>
          <p:nvPr/>
        </p:nvSpPr>
        <p:spPr>
          <a:xfrm>
            <a:off x="630858" y="1902143"/>
            <a:ext cx="9813928" cy="457200"/>
          </a:xfrm>
          <a:prstGeom prst="rect">
            <a:avLst/>
          </a:prstGeom>
          <a:noFill/>
          <a:ln w="9525">
            <a:noFill/>
          </a:ln>
        </p:spPr>
        <p:txBody>
          <a:bodyPr wrap="none" lIns="108000" tIns="144000" rIns="108000" bIns="0" rtlCol="0">
            <a:noAutofit/>
          </a:bodyPr>
          <a:lstStyle/>
          <a:p>
            <a:pPr>
              <a:spcBef>
                <a:spcPts val="1000"/>
              </a:spcBef>
            </a:pPr>
            <a:r>
              <a:rPr lang="cs-CZ" sz="1600" b="1" dirty="0" smtClean="0">
                <a:latin typeface="Century Gothic" pitchFamily="34" charset="0"/>
              </a:rPr>
              <a:t>0                                                                           50                                                                         100</a:t>
            </a:r>
          </a:p>
        </p:txBody>
      </p:sp>
      <p:sp>
        <p:nvSpPr>
          <p:cNvPr id="6" name="Rectangle 5"/>
          <p:cNvSpPr/>
          <p:nvPr/>
        </p:nvSpPr>
        <p:spPr>
          <a:xfrm>
            <a:off x="708712" y="1718094"/>
            <a:ext cx="9090026" cy="266700"/>
          </a:xfrm>
          <a:prstGeom prst="rect">
            <a:avLst/>
          </a:prstGeom>
          <a:gradFill flip="none" rotWithShape="1">
            <a:gsLst>
              <a:gs pos="30000">
                <a:schemeClr val="accent6">
                  <a:lumMod val="75000"/>
                </a:schemeClr>
              </a:gs>
              <a:gs pos="57000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0" scaled="0"/>
            <a:tileRect/>
          </a:gradFill>
          <a:ln w="9525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800" dirty="0" err="1" smtClean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83233" y="2359343"/>
            <a:ext cx="990917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000"/>
              </a:spcBef>
            </a:pPr>
            <a:r>
              <a:rPr lang="cs-CZ" sz="1200" i="1" dirty="0"/>
              <a:t>Pozn.: hodnota pod 50 značí zhoršení, hodnota nad 50 zlepšení, úroveň 50 bodů signalizuje </a:t>
            </a:r>
            <a:r>
              <a:rPr lang="cs-CZ" sz="1200" i="1" dirty="0" smtClean="0"/>
              <a:t>stabilitu</a:t>
            </a:r>
            <a:endParaRPr lang="cs-CZ" sz="1400" i="1" dirty="0"/>
          </a:p>
        </p:txBody>
      </p:sp>
      <p:sp>
        <p:nvSpPr>
          <p:cNvPr id="9" name="TextBox 8"/>
          <p:cNvSpPr txBox="1"/>
          <p:nvPr/>
        </p:nvSpPr>
        <p:spPr>
          <a:xfrm>
            <a:off x="583233" y="2765302"/>
            <a:ext cx="2250954" cy="2893115"/>
          </a:xfrm>
          <a:prstGeom prst="rect">
            <a:avLst/>
          </a:prstGeom>
          <a:noFill/>
          <a:ln w="9525">
            <a:noFill/>
          </a:ln>
        </p:spPr>
        <p:txBody>
          <a:bodyPr wrap="square" lIns="108000" tIns="144000" rIns="108000" bIns="0" rtlCol="0">
            <a:noAutofit/>
          </a:bodyPr>
          <a:lstStyle/>
          <a:p>
            <a:pPr>
              <a:spcBef>
                <a:spcPts val="1000"/>
              </a:spcBef>
            </a:pPr>
            <a:r>
              <a:rPr lang="cs-CZ" sz="1600" b="1" dirty="0" smtClean="0">
                <a:latin typeface="Century Gothic" pitchFamily="34" charset="0"/>
              </a:rPr>
              <a:t>Aktuální situace</a:t>
            </a:r>
          </a:p>
          <a:p>
            <a:pPr>
              <a:spcBef>
                <a:spcPts val="1000"/>
              </a:spcBef>
            </a:pPr>
            <a:endParaRPr lang="cs-CZ" sz="1600" b="1" dirty="0">
              <a:latin typeface="Century Gothic" pitchFamily="34" charset="0"/>
            </a:endParaRPr>
          </a:p>
          <a:p>
            <a:pPr>
              <a:spcBef>
                <a:spcPts val="1000"/>
              </a:spcBef>
            </a:pPr>
            <a:endParaRPr lang="cs-CZ" sz="1600" b="1" dirty="0" smtClean="0">
              <a:latin typeface="Century Gothic" pitchFamily="34" charset="0"/>
            </a:endParaRPr>
          </a:p>
          <a:p>
            <a:pPr>
              <a:spcBef>
                <a:spcPts val="1000"/>
              </a:spcBef>
            </a:pPr>
            <a:endParaRPr lang="cs-CZ" sz="1600" b="1" dirty="0">
              <a:latin typeface="Century Gothic" pitchFamily="34" charset="0"/>
            </a:endParaRPr>
          </a:p>
          <a:p>
            <a:pPr>
              <a:spcBef>
                <a:spcPts val="1000"/>
              </a:spcBef>
            </a:pPr>
            <a:endParaRPr lang="cs-CZ" sz="1600" b="1" dirty="0" smtClean="0">
              <a:latin typeface="Century Gothic" pitchFamily="34" charset="0"/>
            </a:endParaRPr>
          </a:p>
          <a:p>
            <a:pPr>
              <a:spcBef>
                <a:spcPts val="1000"/>
              </a:spcBef>
            </a:pPr>
            <a:r>
              <a:rPr lang="cs-CZ" sz="1600" b="1" dirty="0" smtClean="0">
                <a:latin typeface="Century Gothic" pitchFamily="34" charset="0"/>
              </a:rPr>
              <a:t>Výhled na tři měsíce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81004" y="832269"/>
            <a:ext cx="9934575" cy="1343025"/>
          </a:xfrm>
          <a:prstGeom prst="rect">
            <a:avLst/>
          </a:prstGeom>
          <a:noFill/>
          <a:ln w="9525">
            <a:noFill/>
          </a:ln>
        </p:spPr>
        <p:txBody>
          <a:bodyPr wrap="square" lIns="108000" tIns="144000" rIns="108000" bIns="0" rtlCol="0">
            <a:noAutofit/>
          </a:bodyPr>
          <a:lstStyle/>
          <a:p>
            <a:pPr>
              <a:spcBef>
                <a:spcPts val="1000"/>
              </a:spcBef>
            </a:pPr>
            <a:r>
              <a:rPr lang="cs-CZ" sz="1400" b="1" dirty="0">
                <a:latin typeface="Century Gothic" pitchFamily="34" charset="0"/>
              </a:rPr>
              <a:t>Jak hodnotíte současnou úroveň exportu Vaší společnosti ve srovnání s obdobím před 3 měsíci? (škála 0-100</a:t>
            </a:r>
            <a:r>
              <a:rPr lang="cs-CZ" sz="1400" b="1" dirty="0" smtClean="0">
                <a:latin typeface="Century Gothic" pitchFamily="34" charset="0"/>
              </a:rPr>
              <a:t>)</a:t>
            </a:r>
          </a:p>
          <a:p>
            <a:pPr>
              <a:spcBef>
                <a:spcPts val="1000"/>
              </a:spcBef>
            </a:pPr>
            <a:r>
              <a:rPr lang="cs-CZ" sz="1400" b="1" dirty="0">
                <a:latin typeface="Century Gothic" pitchFamily="34" charset="0"/>
              </a:rPr>
              <a:t>Jaký očekáváte vývoj exportu Vaší společnosti za následující 3 měsíce ve srovnání s dneškem? (škála 0-100)</a:t>
            </a:r>
          </a:p>
          <a:p>
            <a:pPr>
              <a:spcBef>
                <a:spcPts val="1000"/>
              </a:spcBef>
            </a:pPr>
            <a:endParaRPr lang="cs-CZ" sz="1600" b="1" dirty="0" smtClean="0">
              <a:latin typeface="Century Gothic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41573" y="7165353"/>
            <a:ext cx="909002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100" i="1" dirty="0"/>
              <a:t>Zdroj: Šetření mezi exportéry v termínu 10. – 22. 6. 2019</a:t>
            </a:r>
            <a:r>
              <a:rPr lang="cs-CZ" sz="1100" i="1" dirty="0" smtClean="0"/>
              <a:t>. </a:t>
            </a:r>
            <a:r>
              <a:rPr lang="cs-CZ" sz="1100" i="1" dirty="0" err="1"/>
              <a:t>Raiffeisenbank</a:t>
            </a:r>
            <a:r>
              <a:rPr lang="cs-CZ" sz="1100" i="1" dirty="0"/>
              <a:t> a.s</a:t>
            </a:r>
            <a:r>
              <a:rPr lang="cs-CZ" sz="1100" i="1" dirty="0" smtClean="0"/>
              <a:t>. a  </a:t>
            </a:r>
            <a:r>
              <a:rPr lang="cs-CZ" sz="1100" i="1" dirty="0"/>
              <a:t>Asociace exportérů. </a:t>
            </a:r>
            <a:endParaRPr lang="cs-CZ" sz="1100" dirty="0"/>
          </a:p>
        </p:txBody>
      </p:sp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97815200"/>
              </p:ext>
            </p:extLst>
          </p:nvPr>
        </p:nvGraphicFramePr>
        <p:xfrm>
          <a:off x="708711" y="3200028"/>
          <a:ext cx="9321113" cy="19002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5" name="Chart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2621369"/>
              </p:ext>
            </p:extLst>
          </p:nvPr>
        </p:nvGraphicFramePr>
        <p:xfrm>
          <a:off x="838200" y="5229225"/>
          <a:ext cx="9191624" cy="18018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18596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3233" y="160494"/>
            <a:ext cx="9313802" cy="760181"/>
          </a:xfrm>
        </p:spPr>
        <p:txBody>
          <a:bodyPr/>
          <a:lstStyle/>
          <a:p>
            <a:pPr algn="ctr"/>
            <a:r>
              <a:rPr lang="cs-CZ" dirty="0" smtClean="0"/>
              <a:t>Anketa mezi exportéry</a:t>
            </a:r>
            <a:endParaRPr lang="cs-CZ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9AD8-4CF8-4A0A-8D8A-B8E100449A7A}" type="slidenum">
              <a:rPr lang="en-US" noProof="0" smtClean="0"/>
              <a:t>4</a:t>
            </a:fld>
            <a:endParaRPr lang="en-US" noProof="0" dirty="0"/>
          </a:p>
        </p:txBody>
      </p:sp>
      <p:sp>
        <p:nvSpPr>
          <p:cNvPr id="10" name="TextBox 9"/>
          <p:cNvSpPr txBox="1"/>
          <p:nvPr/>
        </p:nvSpPr>
        <p:spPr>
          <a:xfrm>
            <a:off x="0" y="891304"/>
            <a:ext cx="10693401" cy="59752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</a:ln>
        </p:spPr>
        <p:txBody>
          <a:bodyPr wrap="square" lIns="108000" tIns="144000" rIns="108000" bIns="0" rtlCol="0">
            <a:noAutofit/>
          </a:bodyPr>
          <a:lstStyle/>
          <a:p>
            <a:r>
              <a:rPr lang="cs-CZ" sz="1600" b="1" dirty="0" smtClean="0"/>
              <a:t>     Dopad slabé koruny na exportéry</a:t>
            </a:r>
            <a:endParaRPr lang="cs-CZ" sz="1600" b="1" dirty="0"/>
          </a:p>
        </p:txBody>
      </p:sp>
      <p:sp>
        <p:nvSpPr>
          <p:cNvPr id="4" name="Rectangle 3"/>
          <p:cNvSpPr/>
          <p:nvPr/>
        </p:nvSpPr>
        <p:spPr>
          <a:xfrm>
            <a:off x="241573" y="7165353"/>
            <a:ext cx="909002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100" i="1" dirty="0" smtClean="0"/>
              <a:t>Zdroj</a:t>
            </a:r>
            <a:r>
              <a:rPr lang="cs-CZ" sz="1100" i="1" dirty="0"/>
              <a:t>: Šetření mezi exportéry v termínu 10. – 22. 6. 2019. </a:t>
            </a:r>
            <a:r>
              <a:rPr lang="cs-CZ" sz="1100" i="1" dirty="0" err="1"/>
              <a:t>Raiffeisenbank</a:t>
            </a:r>
            <a:r>
              <a:rPr lang="cs-CZ" sz="1100" i="1" dirty="0"/>
              <a:t> a.s. a  Asociace exportérů</a:t>
            </a:r>
            <a:r>
              <a:rPr lang="cs-CZ" sz="1100" i="1" dirty="0" smtClean="0"/>
              <a:t>. </a:t>
            </a:r>
            <a:endParaRPr lang="cs-CZ" sz="1100" dirty="0"/>
          </a:p>
        </p:txBody>
      </p:sp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80519917"/>
              </p:ext>
            </p:extLst>
          </p:nvPr>
        </p:nvGraphicFramePr>
        <p:xfrm>
          <a:off x="315709" y="3914063"/>
          <a:ext cx="9848850" cy="33773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5709" y="1634086"/>
            <a:ext cx="8632233" cy="2124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9320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129" y="169459"/>
            <a:ext cx="9792475" cy="760181"/>
          </a:xfrm>
        </p:spPr>
        <p:txBody>
          <a:bodyPr/>
          <a:lstStyle/>
          <a:p>
            <a:pPr algn="ctr"/>
            <a:r>
              <a:rPr lang="cs-CZ" dirty="0" smtClean="0"/>
              <a:t>Důležité upozornění</a:t>
            </a:r>
            <a:endParaRPr lang="cs-CZ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9AD8-4CF8-4A0A-8D8A-B8E100449A7A}" type="slidenum">
              <a:rPr lang="en-US" noProof="0" smtClean="0"/>
              <a:t>5</a:t>
            </a:fld>
            <a:endParaRPr lang="en-US" noProof="0"/>
          </a:p>
        </p:txBody>
      </p:sp>
      <p:sp>
        <p:nvSpPr>
          <p:cNvPr id="6" name="TextBox 5"/>
          <p:cNvSpPr txBox="1"/>
          <p:nvPr/>
        </p:nvSpPr>
        <p:spPr>
          <a:xfrm>
            <a:off x="295275" y="1190624"/>
            <a:ext cx="10048875" cy="5857875"/>
          </a:xfrm>
          <a:prstGeom prst="rect">
            <a:avLst/>
          </a:prstGeom>
          <a:noFill/>
          <a:ln w="9525">
            <a:noFill/>
          </a:ln>
        </p:spPr>
        <p:txBody>
          <a:bodyPr wrap="square" lIns="108000" tIns="144000" rIns="108000" bIns="0" rtlCol="0">
            <a:noAutofit/>
          </a:bodyPr>
          <a:lstStyle/>
          <a:p>
            <a:pPr algn="just">
              <a:spcBef>
                <a:spcPts val="1000"/>
              </a:spcBef>
            </a:pPr>
            <a:r>
              <a:rPr lang="cs-CZ" sz="1400" b="1" dirty="0"/>
              <a:t>Upozornění</a:t>
            </a:r>
          </a:p>
          <a:p>
            <a:pPr algn="just"/>
            <a:r>
              <a:rPr lang="cs-CZ" sz="1400" dirty="0"/>
              <a:t>Všechny názory, prognózy a informace, včetně investičních doporučení a obchodní idejí, a jakékoliv ostatní údaje obsažené v tomto dokumentu jsou pouze informativní, nezávazné a představují názor </a:t>
            </a:r>
            <a:r>
              <a:rPr lang="cs-CZ" sz="1400" dirty="0" err="1"/>
              <a:t>Raiffeisenbank</a:t>
            </a:r>
            <a:r>
              <a:rPr lang="cs-CZ" sz="1400" dirty="0"/>
              <a:t> a.s. („RB“). Tento dokument nepředstavuje nabídku nákupu nebo prodeje jakéhokoli finančního aktiva nebo jiného finančního instrumentu. Dokument je určen výhradně pro potřeby adresáta a nesmí být kopírován a rozšiřován třetím osobám. RB doporučuje před učiněním jakéhokoli investičního rozhodnutí získání podrobných informací </a:t>
            </a:r>
            <a:r>
              <a:rPr lang="cs-CZ" sz="1400" dirty="0" smtClean="0"/>
              <a:t>o zamýšlené </a:t>
            </a:r>
            <a:r>
              <a:rPr lang="cs-CZ" sz="1400" dirty="0"/>
              <a:t>investici nebo obchodu. RB vypracovala tento dokument s nejvyšší odbornou péčí a v dobré víře, avšak neručí za správnost jeho obsahu ani za jeho úplnost nebo přesnost. RB a RBI obecně zakazuje svým analytikům a osobám </a:t>
            </a:r>
            <a:r>
              <a:rPr lang="cs-CZ" sz="1400" dirty="0" err="1"/>
              <a:t>reportujícím</a:t>
            </a:r>
            <a:r>
              <a:rPr lang="cs-CZ" sz="1400" dirty="0"/>
              <a:t> analytikům být angažován v cenných papírech či jiných finančních instrumentech jakékoliv společnosti, kterou analytik pokrývá, pokud nabytí těchto finančních nástrojů nebylo předem projednáno s oddělením </a:t>
            </a:r>
            <a:r>
              <a:rPr lang="cs-CZ" sz="1400" dirty="0" err="1"/>
              <a:t>Compliance</a:t>
            </a:r>
            <a:r>
              <a:rPr lang="cs-CZ" sz="1400" dirty="0"/>
              <a:t> RB nebo RBI. RB nenese žádnou odpovědnost za jakékoliv škody nebo ušlý zisk způsobené jakýmkoliv třetím osobám použitím informací a údajů obsažených v tomto dokumentu. Investiční doporučení vytvářená týmem Ekonomický výzkum a jeho pracovníky, jakož i modelová portfolia, obchodní ideje, názory a prognózy jsou pouze obecné a určené pro veřejnost a nikoli individualizované ani určené pro konkrétní osoby v konkrétní finanční situaci a nejsou tedy službou investičního poradenství ve smyslu zákona č. 256/2004 Sb., o podnikání na kapitálovém trhu, ve znění pozdějších předpisů. Tento dokument není určen pro retailové investory podle pravidel dohledových orgánů Spojeného království a neměl by jim být rozšiřován. Dokument nesmí být rozšiřován nebo distribuován do USA nebo Kanady nebo jejich teritorií; rovněž nesmí být distribuován občanům USA a Kanady. Úplnou informaci podle Nařízení (EU) 596/2014 o zneužívání trhu </a:t>
            </a:r>
            <a:r>
              <a:rPr lang="cs-CZ" sz="1400" dirty="0" smtClean="0"/>
              <a:t>a Prováděcího </a:t>
            </a:r>
            <a:r>
              <a:rPr lang="cs-CZ" sz="1400" dirty="0"/>
              <a:t>nařízení (EU) 2016/958 dle vyhlášky č. 114/2006 Sb., o poctivé prezentaci investičních doporučení, naleznete na webové stránce </a:t>
            </a:r>
            <a:r>
              <a:rPr lang="cs-CZ" sz="1400" dirty="0" err="1"/>
              <a:t>Raiffeisenbank</a:t>
            </a:r>
            <a:r>
              <a:rPr lang="cs-CZ" sz="1400" dirty="0"/>
              <a:t> a.s. v sekci Analýzy – </a:t>
            </a:r>
            <a:r>
              <a:rPr lang="cs-CZ" sz="1400" dirty="0" err="1"/>
              <a:t>Disclaimer</a:t>
            </a:r>
            <a:r>
              <a:rPr lang="cs-CZ" sz="1400" dirty="0"/>
              <a:t>, viz https://investice.rb.cz/</a:t>
            </a:r>
            <a:r>
              <a:rPr lang="cs-CZ" sz="1400" dirty="0" err="1"/>
              <a:t>fileadmin</a:t>
            </a:r>
            <a:r>
              <a:rPr lang="cs-CZ" sz="1400" dirty="0"/>
              <a:t>/</a:t>
            </a:r>
            <a:r>
              <a:rPr lang="cs-CZ" sz="1400" dirty="0" err="1"/>
              <a:t>files</a:t>
            </a:r>
            <a:r>
              <a:rPr lang="cs-CZ" sz="1400" dirty="0"/>
              <a:t>/disclaimer_RBroker.pdf. Dohledovým orgánem pro </a:t>
            </a:r>
            <a:r>
              <a:rPr lang="cs-CZ" sz="1400" dirty="0" err="1"/>
              <a:t>Raiffeisenbank</a:t>
            </a:r>
            <a:r>
              <a:rPr lang="cs-CZ" sz="1400" dirty="0"/>
              <a:t> a.s. je Česká národní banka, Na Příkopě 28, Praha 1.</a:t>
            </a:r>
          </a:p>
          <a:p>
            <a:pPr>
              <a:spcBef>
                <a:spcPts val="1000"/>
              </a:spcBef>
            </a:pPr>
            <a:r>
              <a:rPr lang="cs-CZ" sz="1400" dirty="0" smtClean="0">
                <a:latin typeface="Century Gothic" pitchFamily="34" charset="0"/>
              </a:rPr>
              <a:t>Data </a:t>
            </a:r>
            <a:r>
              <a:rPr lang="cs-CZ" sz="1400" dirty="0">
                <a:latin typeface="Century Gothic" pitchFamily="34" charset="0"/>
              </a:rPr>
              <a:t>k </a:t>
            </a:r>
            <a:r>
              <a:rPr lang="cs-CZ" sz="1400" dirty="0"/>
              <a:t>8</a:t>
            </a:r>
            <a:r>
              <a:rPr lang="cs-CZ" sz="1400" dirty="0" smtClean="0"/>
              <a:t>. července 2019</a:t>
            </a:r>
            <a:r>
              <a:rPr lang="cs-CZ" sz="1400" dirty="0" smtClean="0">
                <a:latin typeface="Century Gothic" pitchFamily="34" charset="0"/>
              </a:rPr>
              <a:t> </a:t>
            </a:r>
            <a:endParaRPr lang="cs-CZ" sz="1400" dirty="0">
              <a:latin typeface="Century Gothic" pitchFamily="34" charset="0"/>
            </a:endParaRPr>
          </a:p>
          <a:p>
            <a:pPr>
              <a:spcBef>
                <a:spcPts val="1000"/>
              </a:spcBef>
            </a:pPr>
            <a:r>
              <a:rPr lang="cs-CZ" sz="1400" dirty="0">
                <a:latin typeface="Century Gothic" pitchFamily="34" charset="0"/>
              </a:rPr>
              <a:t>Autor: </a:t>
            </a:r>
            <a:r>
              <a:rPr lang="cs-CZ" sz="1400" dirty="0" smtClean="0">
                <a:latin typeface="Century Gothic" pitchFamily="34" charset="0"/>
              </a:rPr>
              <a:t>Helena Horská, hlavní ekonom Raiffeisenbank </a:t>
            </a:r>
            <a:r>
              <a:rPr lang="cs-CZ" sz="1400" dirty="0">
                <a:latin typeface="Century Gothic" pitchFamily="34" charset="0"/>
              </a:rPr>
              <a:t>a.s., </a:t>
            </a:r>
            <a:r>
              <a:rPr lang="cs-CZ" sz="1400" dirty="0" err="1" smtClean="0">
                <a:latin typeface="Century Gothic" pitchFamily="34" charset="0"/>
              </a:rPr>
              <a:t>helena.horska</a:t>
            </a:r>
            <a:r>
              <a:rPr lang="en-US" sz="1400" dirty="0" smtClean="0">
                <a:latin typeface="Century Gothic" pitchFamily="34" charset="0"/>
              </a:rPr>
              <a:t>@rb.cz</a:t>
            </a:r>
            <a:endParaRPr lang="cs-CZ" sz="1400" dirty="0">
              <a:latin typeface="Century Gothic" pitchFamily="34" charset="0"/>
            </a:endParaRPr>
          </a:p>
          <a:p>
            <a:pPr algn="just">
              <a:spcBef>
                <a:spcPts val="1000"/>
              </a:spcBef>
            </a:pPr>
            <a:endParaRPr lang="cs-CZ" sz="1400" dirty="0"/>
          </a:p>
          <a:p>
            <a:pPr>
              <a:spcBef>
                <a:spcPts val="1000"/>
              </a:spcBef>
            </a:pPr>
            <a:endParaRPr lang="cs-CZ" sz="1600" b="1" dirty="0" smtClean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9418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 reqver=&quot;21047&quot;&gt;&lt;version val=&quot;23045&quot;/&gt;&lt;CPresentation id=&quot;1&quot;&gt;&lt;m_precDefaultNumber&gt;&lt;m_bNumberIsYear val=&quot;1&quot;/&gt;&lt;m_chMinusSymbol&gt;-&lt;/m_chMinusSymbol&gt;&lt;m_chDecimalSymbol17909&gt;.&lt;/m_chDecimalSymbol17909&gt;&lt;m_nGroupingDigits17909 val=&quot;3&quot;/&gt;&lt;m_chGroupingSymbol17909&gt;,&lt;/m_chGroupingSymbol17909&gt;&lt;/m_precDefaultNumber&gt;&lt;m_precDefaultPercent&gt;&lt;m_bNumberIsYear val=&quot;1&quot;/&gt;&lt;m_chMinusSymbol&gt;-&lt;/m_chMinusSymbol&gt;&lt;m_nDecimalDigits17909 val=&quot;0&quot;/&gt;&lt;m_chDecimalSymbol17909&gt;.&lt;/m_chDecimalSymbol17909&gt;&lt;m_nGroupingDigits17909 val=&quot;3&quot;/&gt;&lt;m_chGroupingSymbol17909&gt;,&lt;/m_chGroupingSymbol17909&gt;&lt;m_strSuffix17909&gt;%&lt;/m_strSuffix17909&gt;&lt;/m_precDefaultPercent&gt;&lt;m_precDefaultDate&gt;&lt;m_bNumberIsYear val=&quot;0&quot;/&gt;&lt;m_strFormatTime&gt;%d-%1-%Y&lt;/m_strFormatTime&gt;&lt;/m_precDefaultDate&gt;&lt;m_precDefaultYear&gt;&lt;m_bNumberIsYear val=&quot;0&quot;/&gt;&lt;/m_precDefaultYear&gt;&lt;m_precDefaultQuarter&gt;&lt;m_bNumberIsYear val=&quot;0&quot;/&gt;&lt;/m_precDefaultQuarter&gt;&lt;m_precDefaultMonth&gt;&lt;m_bNumberIsYear val=&quot;0&quot;/&gt;&lt;/m_precDefaultMonth&gt;&lt;m_precDefaultWeek&gt;&lt;m_bNumberIsYear val=&quot;0&quot;/&gt;&lt;/m_precDefaultWeek&gt;&lt;m_precDefaultDay&gt;&lt;m_bNumberIsYear val=&quot;0&quot;/&gt;&lt;/m_precDefaultDay&gt;&lt;m_mruColor&gt;&lt;m_vecMRU length=&quot;0&quot;/&gt;&lt;/m_mruColor&gt;&lt;m_eweekdayFirstOfWeek val=&quot;2&quot;/&gt;&lt;m_eweekdayFirstOfWorkweek val=&quot;2&quot;/&gt;&lt;m_eweekdayFirstOfWeekend val=&quot;7&quot;/&gt;&lt;/CPresentation&gt;&lt;/root&gt;"/>
  <p:tag name="THINKCELLUNDODONOTDELETE" val="0"/>
  <p:tag name="ISNEWSLIDENUMBER" val="False"/>
  <p:tag name="PREVIOUSNAME" val="P:\$Production\7. New hires and client training\7.3_External\RBCZ\RBCZ_new_v1.potx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x.2mDvXqEShg4t.k13PLQ"/>
</p:tagLst>
</file>

<file path=ppt/theme/theme1.xml><?xml version="1.0" encoding="utf-8"?>
<a:theme xmlns:a="http://schemas.openxmlformats.org/drawingml/2006/main" name="Presentace IE žlutá">
  <a:themeElements>
    <a:clrScheme name="RBI lean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FFFF00"/>
      </a:accent1>
      <a:accent2>
        <a:srgbClr val="5F5F5F"/>
      </a:accent2>
      <a:accent3>
        <a:srgbClr val="969696"/>
      </a:accent3>
      <a:accent4>
        <a:srgbClr val="CDCDCD"/>
      </a:accent4>
      <a:accent5>
        <a:srgbClr val="333399"/>
      </a:accent5>
      <a:accent6>
        <a:srgbClr val="3366FF"/>
      </a:accent6>
      <a:hlink>
        <a:srgbClr val="969696"/>
      </a:hlink>
      <a:folHlink>
        <a:srgbClr val="CDCDCD"/>
      </a:folHlink>
    </a:clrScheme>
    <a:fontScheme name="Raiffeisen Bank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9525">
          <a:solidFill>
            <a:schemeClr val="accent3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3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 w="9525">
          <a:noFill/>
        </a:ln>
      </a:spPr>
      <a:bodyPr wrap="square" lIns="108000" tIns="144000" rIns="108000" bIns="0" rtlCol="0">
        <a:noAutofit/>
      </a:bodyPr>
      <a:lstStyle>
        <a:defPPr>
          <a:spcBef>
            <a:spcPts val="1000"/>
          </a:spcBef>
          <a:defRPr sz="1600" b="1" dirty="0" err="1" smtClean="0">
            <a:latin typeface="Century Gothic" pitchFamily="34" charset="0"/>
          </a:defRPr>
        </a:defPPr>
      </a:lstStyle>
    </a:txDef>
  </a:objectDefaults>
  <a:extraClrSchemeLst>
    <a:extraClrScheme>
      <a:clrScheme name="RBI lean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FF00"/>
        </a:accent1>
        <a:accent2>
          <a:srgbClr val="5F5F5F"/>
        </a:accent2>
        <a:accent3>
          <a:srgbClr val="969696"/>
        </a:accent3>
        <a:accent4>
          <a:srgbClr val="CDCDCD"/>
        </a:accent4>
        <a:accent5>
          <a:srgbClr val="333399"/>
        </a:accent5>
        <a:accent6>
          <a:srgbClr val="3366FF"/>
        </a:accent6>
        <a:hlink>
          <a:srgbClr val="969696"/>
        </a:hlink>
        <a:folHlink>
          <a:srgbClr val="CDCDC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8" id="{A4708895-ED5A-8345-9A86-BD16C8290C24}" vid="{125831F6-0F39-5C44-8820-2A8AD724234C}"/>
    </a:ext>
  </a:ext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C1101CB7CB8F843808CCDCECBE00998" ma:contentTypeVersion="2" ma:contentTypeDescription="Create a new document." ma:contentTypeScope="" ma:versionID="7e6e83b449c4ec2197adc5634ac77497">
  <xsd:schema xmlns:xsd="http://www.w3.org/2001/XMLSchema" xmlns:xs="http://www.w3.org/2001/XMLSchema" xmlns:p="http://schemas.microsoft.com/office/2006/metadata/properties" xmlns:ns1="http://schemas.microsoft.com/sharepoint/v3" xmlns:ns2="8a242853-43d6-460e-83d1-ae32e22d03ab" targetNamespace="http://schemas.microsoft.com/office/2006/metadata/properties" ma:root="true" ma:fieldsID="3d763472e3167a2d7b934c169128929f" ns1:_="" ns2:_="">
    <xsd:import namespace="http://schemas.microsoft.com/sharepoint/v3"/>
    <xsd:import namespace="8a242853-43d6-460e-83d1-ae32e22d03ab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Category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242853-43d6-460e-83d1-ae32e22d03ab" elementFormDefault="qualified">
    <xsd:import namespace="http://schemas.microsoft.com/office/2006/documentManagement/types"/>
    <xsd:import namespace="http://schemas.microsoft.com/office/infopath/2007/PartnerControls"/>
    <xsd:element name="Category" ma:index="10" ma:displayName="Category" ma:format="Dropdown" ma:internalName="Category">
      <xsd:simpleType>
        <xsd:union memberTypes="dms:Text">
          <xsd:simpleType>
            <xsd:restriction base="dms:Choice">
              <xsd:enumeration value="Corporate Design Manual"/>
              <xsd:enumeration value="Musterbrief"/>
              <xsd:enumeration value="Namensschilder und Plexiaufsteller#"/>
              <xsd:enumeration value="Landkarte/Map"/>
              <xsd:enumeration value="Präsentationsvorlage"/>
              <xsd:enumeration value="Produktblätter ( Vorlagen)"/>
            </xsd:restriction>
          </xsd:simpleType>
        </xsd:un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ategory xmlns="8a242853-43d6-460e-83d1-ae32e22d03ab">Präsentationsvorlage</Category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37896F2-FC02-4F64-8CCB-8539C74D78E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a242853-43d6-460e-83d1-ae32e22d03a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1623022-32C5-45FE-9C38-B3E16CC9AD8A}">
  <ds:schemaRefs>
    <ds:schemaRef ds:uri="http://schemas.microsoft.com/office/2006/metadata/properties"/>
    <ds:schemaRef ds:uri="http://purl.org/dc/dcmitype/"/>
    <ds:schemaRef ds:uri="http://www.w3.org/XML/1998/namespace"/>
    <ds:schemaRef ds:uri="http://purl.org/dc/terms/"/>
    <ds:schemaRef ds:uri="http://purl.org/dc/elements/1.1/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8a242853-43d6-460e-83d1-ae32e22d03ab"/>
  </ds:schemaRefs>
</ds:datastoreItem>
</file>

<file path=customXml/itemProps3.xml><?xml version="1.0" encoding="utf-8"?>
<ds:datastoreItem xmlns:ds="http://schemas.openxmlformats.org/officeDocument/2006/customXml" ds:itemID="{66B48FC0-F3B4-484B-B4D6-D68D6CBC8C9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Presentace IE žlutá</Template>
  <TotalTime>8504</TotalTime>
  <Words>341</Words>
  <Application>Microsoft Office PowerPoint</Application>
  <PresentationFormat>Custom</PresentationFormat>
  <Paragraphs>41</Paragraphs>
  <Slides>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Calibri</vt:lpstr>
      <vt:lpstr>Century Gothic</vt:lpstr>
      <vt:lpstr>FuturaTEE</vt:lpstr>
      <vt:lpstr>Symbol</vt:lpstr>
      <vt:lpstr>Wingdings</vt:lpstr>
      <vt:lpstr>Presentace IE žlutá</vt:lpstr>
      <vt:lpstr>think-cell Slide</vt:lpstr>
      <vt:lpstr>PowerPoint Presentation</vt:lpstr>
      <vt:lpstr>IE: export (prozatím) odolá poklesu</vt:lpstr>
      <vt:lpstr>Čtvrtletní průzkum mezi exportéry</vt:lpstr>
      <vt:lpstr>Anketa mezi exportéry</vt:lpstr>
      <vt:lpstr>Důležité upozornění</vt:lpstr>
    </vt:vector>
  </TitlesOfParts>
  <Company>Raiffeisenbank a.s.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Helena HORSKA2</dc:creator>
  <cp:lastModifiedBy>Anna Streckova</cp:lastModifiedBy>
  <cp:revision>236</cp:revision>
  <cp:lastPrinted>2019-07-09T11:52:25Z</cp:lastPrinted>
  <dcterms:created xsi:type="dcterms:W3CDTF">2016-04-01T12:44:41Z</dcterms:created>
  <dcterms:modified xsi:type="dcterms:W3CDTF">2019-07-10T09:25:34Z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0x0101003C1101CB7CB8F843808CCDCECBE00998</vt:lpwstr>
  </property>
  <property fmtid="{D5CDD505-2E9C-101B-9397-08002B2CF9AE}" pid="3" name="Office2010EditCount">
    <vt:lpwstr>1</vt:lpwstr>
  </property>
  <property fmtid="{D5CDD505-2E9C-101B-9397-08002B2CF9AE}" pid="4" name="Office2003EditCount">
    <vt:lpwstr>0</vt:lpwstr>
  </property>
  <property fmtid="{D5CDD505-2E9C-101B-9397-08002B2CF9AE}" pid="5" name="LastEditedOfficeVersion">
    <vt:lpwstr>Office2010</vt:lpwstr>
  </property>
  <property fmtid="{D5CDD505-2E9C-101B-9397-08002B2CF9AE}" pid="6" name="Office2010WasSaved">
    <vt:lpwstr>1</vt:lpwstr>
  </property>
</Properties>
</file>