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334" r:id="rId4"/>
    <p:sldId id="333" r:id="rId5"/>
    <p:sldId id="332" r:id="rId6"/>
    <p:sldId id="331" r:id="rId7"/>
    <p:sldId id="330" r:id="rId8"/>
    <p:sldId id="329" r:id="rId9"/>
    <p:sldId id="335" r:id="rId10"/>
    <p:sldId id="317" r:id="rId11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057B"/>
    <a:srgbClr val="0E7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9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anek\Data\Atas\Asociace%20export&#233;r&#367;\Zahrani&#269;n&#237;%20obchod%20&#268;R\Export%20&#268;R\ZO%202019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/>
              <a:t>Meziroční</a:t>
            </a:r>
            <a:r>
              <a:rPr lang="cs-CZ" sz="2800" b="1" baseline="0"/>
              <a:t> změny národního exportu (%)</a:t>
            </a:r>
            <a:endParaRPr lang="cs-CZ" sz="2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'Průb '!$Y$181:$AA$181</c:f>
              <c:strCache>
                <c:ptCount val="3"/>
                <c:pt idx="0">
                  <c:v>17/16</c:v>
                </c:pt>
                <c:pt idx="1">
                  <c:v>18/17</c:v>
                </c:pt>
                <c:pt idx="2">
                  <c:v>19/18 (1-2)</c:v>
                </c:pt>
              </c:strCache>
            </c:strRef>
          </c:cat>
          <c:val>
            <c:numRef>
              <c:f>'Průb '!$Y$182:$AA$182</c:f>
              <c:numCache>
                <c:formatCode>0.0</c:formatCode>
                <c:ptCount val="3"/>
                <c:pt idx="0">
                  <c:v>6.4777910844250499</c:v>
                </c:pt>
                <c:pt idx="1">
                  <c:v>3.3815643991195827</c:v>
                </c:pt>
                <c:pt idx="2" formatCode="0.0_ ;[Red]\-0.0\ ">
                  <c:v>1.3362284950726604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EC-4858-9454-09A3DCE046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762168"/>
        <c:axId val="589762496"/>
      </c:barChart>
      <c:catAx>
        <c:axId val="5897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496"/>
        <c:crosses val="autoZero"/>
        <c:auto val="1"/>
        <c:lblAlgn val="ctr"/>
        <c:lblOffset val="100"/>
        <c:noMultiLvlLbl val="0"/>
      </c:catAx>
      <c:valAx>
        <c:axId val="58976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 dirty="0"/>
              <a:t>Meziroční</a:t>
            </a:r>
            <a:r>
              <a:rPr lang="cs-CZ" sz="2800" b="1" baseline="0" dirty="0"/>
              <a:t> změny národní bilance ZO (%)</a:t>
            </a:r>
            <a:endParaRPr lang="cs-CZ" sz="2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5.7541164737310101E-2"/>
          <c:y val="8.1641068014646323E-2"/>
          <c:w val="0.94451067990476845"/>
          <c:h val="0.900894980720002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7.2027715357433761E-3"/>
                  <c:y val="-5.3497942386831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7EC-4549-AD33-3B4409CE6B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'Průb '!$Y$181:$AA$181</c:f>
              <c:strCache>
                <c:ptCount val="3"/>
                <c:pt idx="0">
                  <c:v>17/16</c:v>
                </c:pt>
                <c:pt idx="1">
                  <c:v>18/17</c:v>
                </c:pt>
                <c:pt idx="2">
                  <c:v>19/18 (1-2)</c:v>
                </c:pt>
              </c:strCache>
            </c:strRef>
          </c:cat>
          <c:val>
            <c:numRef>
              <c:f>'Průb '!$Y$184:$AA$184</c:f>
              <c:numCache>
                <c:formatCode>0.0</c:formatCode>
                <c:ptCount val="3"/>
                <c:pt idx="0">
                  <c:v>-0.18091693101334272</c:v>
                </c:pt>
                <c:pt idx="1">
                  <c:v>-19.541989406974224</c:v>
                </c:pt>
                <c:pt idx="2" formatCode="0.0_ ;[Red]\-0.0\ ">
                  <c:v>-19.651741293532254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C-4549-AD33-3B4409CE6B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762168"/>
        <c:axId val="589762496"/>
      </c:barChart>
      <c:catAx>
        <c:axId val="5897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496"/>
        <c:crosses val="autoZero"/>
        <c:auto val="1"/>
        <c:lblAlgn val="ctr"/>
        <c:lblOffset val="100"/>
        <c:noMultiLvlLbl val="0"/>
      </c:catAx>
      <c:valAx>
        <c:axId val="58976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 dirty="0"/>
              <a:t>Meziroční</a:t>
            </a:r>
            <a:r>
              <a:rPr lang="cs-CZ" sz="2800" b="1" baseline="0" dirty="0"/>
              <a:t> změny národního exportu do EU (%)</a:t>
            </a:r>
            <a:endParaRPr lang="cs-CZ" sz="2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'Průb '!$Y$181:$AA$181</c:f>
              <c:strCache>
                <c:ptCount val="3"/>
                <c:pt idx="0">
                  <c:v>17/16</c:v>
                </c:pt>
                <c:pt idx="1">
                  <c:v>18/17</c:v>
                </c:pt>
                <c:pt idx="2">
                  <c:v>19/18 (1-2)</c:v>
                </c:pt>
              </c:strCache>
            </c:strRef>
          </c:cat>
          <c:val>
            <c:numRef>
              <c:f>'Průb '!$Y$189:$AA$189</c:f>
              <c:numCache>
                <c:formatCode>0.0_ ;[Red]\-0.0\ </c:formatCode>
                <c:ptCount val="3"/>
                <c:pt idx="0" formatCode="General">
                  <c:v>6.2</c:v>
                </c:pt>
                <c:pt idx="1">
                  <c:v>3.4992356038729326</c:v>
                </c:pt>
                <c:pt idx="2" formatCode="#,##0.0_ ;\-#,##0.0\ 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D3-4386-B655-5EE5A6399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762168"/>
        <c:axId val="589762496"/>
      </c:barChart>
      <c:catAx>
        <c:axId val="5897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496"/>
        <c:crosses val="autoZero"/>
        <c:auto val="1"/>
        <c:lblAlgn val="ctr"/>
        <c:lblOffset val="100"/>
        <c:noMultiLvlLbl val="0"/>
      </c:catAx>
      <c:valAx>
        <c:axId val="58976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 dirty="0"/>
              <a:t>Meziroční</a:t>
            </a:r>
            <a:r>
              <a:rPr lang="cs-CZ" sz="2800" b="1" baseline="0" dirty="0"/>
              <a:t> změny národní bilance ZO s EU (%)</a:t>
            </a:r>
            <a:endParaRPr lang="cs-CZ" sz="2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'Průb '!$Y$181:$AA$181</c:f>
              <c:strCache>
                <c:ptCount val="3"/>
                <c:pt idx="0">
                  <c:v>17/16</c:v>
                </c:pt>
                <c:pt idx="1">
                  <c:v>18/17</c:v>
                </c:pt>
                <c:pt idx="2">
                  <c:v>19/18 (1-2)</c:v>
                </c:pt>
              </c:strCache>
            </c:strRef>
          </c:cat>
          <c:val>
            <c:numRef>
              <c:f>'Průb '!$Y$191:$AA$191</c:f>
              <c:numCache>
                <c:formatCode>0.0_ ;[Red]\-0.0\ </c:formatCode>
                <c:ptCount val="3"/>
                <c:pt idx="0" formatCode="General">
                  <c:v>10.9</c:v>
                </c:pt>
                <c:pt idx="1">
                  <c:v>4.315027157513569</c:v>
                </c:pt>
                <c:pt idx="2" formatCode="General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C2-467D-A161-14E15E9A8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762168"/>
        <c:axId val="589762496"/>
      </c:barChart>
      <c:catAx>
        <c:axId val="5897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496"/>
        <c:crosses val="autoZero"/>
        <c:auto val="1"/>
        <c:lblAlgn val="ctr"/>
        <c:lblOffset val="100"/>
        <c:noMultiLvlLbl val="0"/>
      </c:catAx>
      <c:valAx>
        <c:axId val="58976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/>
              <a:t>Meziroční</a:t>
            </a:r>
            <a:r>
              <a:rPr lang="cs-CZ" sz="2800" b="1" baseline="0"/>
              <a:t> změny národního exportu do SRN (%)</a:t>
            </a:r>
            <a:endParaRPr lang="cs-CZ" sz="2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'Průb '!$Y$181:$AA$181</c:f>
              <c:strCache>
                <c:ptCount val="3"/>
                <c:pt idx="0">
                  <c:v>17/16</c:v>
                </c:pt>
                <c:pt idx="1">
                  <c:v>18/17</c:v>
                </c:pt>
                <c:pt idx="2">
                  <c:v>19/18 (1-2)</c:v>
                </c:pt>
              </c:strCache>
            </c:strRef>
          </c:cat>
          <c:val>
            <c:numRef>
              <c:f>'Průb '!$Y$193:$AA$193</c:f>
              <c:numCache>
                <c:formatCode>0.0_ ;[Red]\-0.0\ </c:formatCode>
                <c:ptCount val="3"/>
                <c:pt idx="0" formatCode="General">
                  <c:v>5.5</c:v>
                </c:pt>
                <c:pt idx="1">
                  <c:v>1.5640361068906827</c:v>
                </c:pt>
                <c:pt idx="2" formatCode="General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66-40F0-8F74-869808D7A0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762168"/>
        <c:axId val="589762496"/>
      </c:barChart>
      <c:catAx>
        <c:axId val="5897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496"/>
        <c:crosses val="autoZero"/>
        <c:auto val="1"/>
        <c:lblAlgn val="ctr"/>
        <c:lblOffset val="100"/>
        <c:noMultiLvlLbl val="0"/>
      </c:catAx>
      <c:valAx>
        <c:axId val="58976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 dirty="0"/>
              <a:t>Meziroční</a:t>
            </a:r>
            <a:r>
              <a:rPr lang="cs-CZ" sz="2800" b="1" baseline="0" dirty="0"/>
              <a:t> změny národní bilance ZO se SRN (%)</a:t>
            </a:r>
            <a:endParaRPr lang="cs-CZ" sz="2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'Průb '!$Y$181:$AA$181</c:f>
              <c:strCache>
                <c:ptCount val="3"/>
                <c:pt idx="0">
                  <c:v>17/16</c:v>
                </c:pt>
                <c:pt idx="1">
                  <c:v>18/17</c:v>
                </c:pt>
                <c:pt idx="2">
                  <c:v>19/18 (1-2)</c:v>
                </c:pt>
              </c:strCache>
            </c:strRef>
          </c:cat>
          <c:val>
            <c:numRef>
              <c:f>'Průb '!$Y$193:$AA$193</c:f>
              <c:numCache>
                <c:formatCode>0.0_ ;[Red]\-0.0\ </c:formatCode>
                <c:ptCount val="3"/>
                <c:pt idx="0" formatCode="General">
                  <c:v>5.5</c:v>
                </c:pt>
                <c:pt idx="1">
                  <c:v>1.5640361068906827</c:v>
                </c:pt>
                <c:pt idx="2" formatCode="General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39-4C08-9DAE-2E355D463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762168"/>
        <c:axId val="589762496"/>
      </c:barChart>
      <c:catAx>
        <c:axId val="5897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496"/>
        <c:crosses val="autoZero"/>
        <c:auto val="1"/>
        <c:lblAlgn val="ctr"/>
        <c:lblOffset val="100"/>
        <c:noMultiLvlLbl val="0"/>
      </c:catAx>
      <c:valAx>
        <c:axId val="58976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/>
              <a:t>Meziroční</a:t>
            </a:r>
            <a:r>
              <a:rPr lang="cs-CZ" sz="2800" b="1" baseline="0"/>
              <a:t> změny národního exportu motor.vozidel (%)</a:t>
            </a:r>
            <a:endParaRPr lang="cs-CZ" sz="2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'Průb '!$Y$181:$AA$181</c:f>
              <c:strCache>
                <c:ptCount val="3"/>
                <c:pt idx="0">
                  <c:v>17/16</c:v>
                </c:pt>
                <c:pt idx="1">
                  <c:v>18/17</c:v>
                </c:pt>
                <c:pt idx="2">
                  <c:v>19/18 (1-2)</c:v>
                </c:pt>
              </c:strCache>
            </c:strRef>
          </c:cat>
          <c:val>
            <c:numRef>
              <c:f>'Průb '!$Y$197:$AA$197</c:f>
              <c:numCache>
                <c:formatCode>0.0_ ;[Red]\-0.0\ </c:formatCode>
                <c:ptCount val="3"/>
                <c:pt idx="0" formatCode="General">
                  <c:v>7.4</c:v>
                </c:pt>
                <c:pt idx="1">
                  <c:v>-0.5</c:v>
                </c:pt>
                <c:pt idx="2" formatCode="General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67-42B2-A9F1-2FFB93B09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762168"/>
        <c:axId val="589762496"/>
      </c:barChart>
      <c:catAx>
        <c:axId val="5897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496"/>
        <c:crosses val="autoZero"/>
        <c:auto val="1"/>
        <c:lblAlgn val="ctr"/>
        <c:lblOffset val="100"/>
        <c:noMultiLvlLbl val="0"/>
      </c:catAx>
      <c:valAx>
        <c:axId val="58976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 dirty="0"/>
              <a:t>Meziroční</a:t>
            </a:r>
            <a:r>
              <a:rPr lang="cs-CZ" sz="2800" b="1" baseline="0" dirty="0"/>
              <a:t> </a:t>
            </a:r>
            <a:r>
              <a:rPr lang="cs-CZ" sz="2800" b="1" baseline="0"/>
              <a:t>změny národní bilance ZO s </a:t>
            </a:r>
            <a:r>
              <a:rPr lang="cs-CZ" sz="2800" b="1" baseline="0" dirty="0" err="1"/>
              <a:t>motor.vozidly</a:t>
            </a:r>
            <a:r>
              <a:rPr lang="cs-CZ" sz="2800" b="1" baseline="0" dirty="0"/>
              <a:t> (%)</a:t>
            </a:r>
            <a:endParaRPr lang="cs-CZ" sz="2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'Průb '!$Y$181:$AA$181</c:f>
              <c:strCache>
                <c:ptCount val="3"/>
                <c:pt idx="0">
                  <c:v>17/16</c:v>
                </c:pt>
                <c:pt idx="1">
                  <c:v>18/17</c:v>
                </c:pt>
                <c:pt idx="2">
                  <c:v>19/18 (1-2)</c:v>
                </c:pt>
              </c:strCache>
            </c:strRef>
          </c:cat>
          <c:val>
            <c:numRef>
              <c:f>'Průb '!$Y$198:$AA$198</c:f>
              <c:numCache>
                <c:formatCode>0.0_ ;[Red]\-0.0\ </c:formatCode>
                <c:ptCount val="3"/>
                <c:pt idx="0" formatCode="General">
                  <c:v>6.9</c:v>
                </c:pt>
                <c:pt idx="1">
                  <c:v>-1.1000000000000001</c:v>
                </c:pt>
                <c:pt idx="2" formatCode="0.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40-4306-BF45-37FF9645C3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762168"/>
        <c:axId val="589762496"/>
      </c:barChart>
      <c:catAx>
        <c:axId val="5897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496"/>
        <c:crosses val="autoZero"/>
        <c:auto val="1"/>
        <c:lblAlgn val="ctr"/>
        <c:lblOffset val="100"/>
        <c:noMultiLvlLbl val="0"/>
      </c:catAx>
      <c:valAx>
        <c:axId val="58976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9762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3D50D-6E5D-4DE0-A57C-3CA23C52F66C}" type="datetimeFigureOut">
              <a:rPr lang="cs-CZ" smtClean="0"/>
              <a:t>8.7.2019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133" y="4717137"/>
            <a:ext cx="5436235" cy="44693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025E7-873A-4014-A850-79D48836792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2368-6E53-4BF5-B95F-745E3C0D3ED2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0999-C411-4CC2-9E4B-DBF523CBEEBB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FA88-3B3D-4D33-BDBC-BA7091E1064D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0189-85AF-4403-833A-CB16175F475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5F63-E933-4544-87C5-29FE94FA9D16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5A52-8404-4C54-8FCD-2304C4F27866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83BC-21FD-4B97-82C3-AE96C25FD048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61479-5008-4DCD-B73C-40EABBAAD1DE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892E-C93A-40DA-A974-D442A5819A01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425E-5554-4018-98E9-88D66DE7C8B1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25571-56DC-480F-B373-338C38909AB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52C11-7519-49C5-8596-C6663E94282D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69B67-16DD-45DC-AC34-5E289114E903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9EA7-E8F6-45B4-977D-9C5EA0DC164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D99B-D78D-423F-BA15-0F1835EE70A5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A01-25FB-4AE5-9084-3AB849D88C95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8D777-E8E9-44CB-B431-28076530330A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anek@atas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81048" y="3429000"/>
            <a:ext cx="8915399" cy="2590800"/>
          </a:xfrm>
        </p:spPr>
        <p:txBody>
          <a:bodyPr>
            <a:normAutofit/>
          </a:bodyPr>
          <a:lstStyle/>
          <a:p>
            <a:pPr algn="ctr"/>
            <a:r>
              <a:rPr lang="cs-CZ" b="1" i="1" dirty="0"/>
              <a:t>Index exportu 2019-04 </a:t>
            </a:r>
            <a:br>
              <a:rPr lang="cs-CZ" b="1" i="1" dirty="0"/>
            </a:br>
            <a:r>
              <a:rPr lang="cs-CZ" sz="4400" b="1" i="1" dirty="0"/>
              <a:t>Končí období hojnosti ?</a:t>
            </a:r>
            <a:br>
              <a:rPr lang="cs-CZ" sz="4400" b="1" i="1" dirty="0"/>
            </a:br>
            <a:r>
              <a:rPr lang="cs-CZ" sz="6000" b="1" i="1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254" y="553350"/>
            <a:ext cx="2539657" cy="285711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828" y="183017"/>
            <a:ext cx="39909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6968C84-4803-43EE-9B1D-8959ED7C0E64}"/>
              </a:ext>
            </a:extLst>
          </p:cNvPr>
          <p:cNvSpPr txBox="1"/>
          <p:nvPr/>
        </p:nvSpPr>
        <p:spPr>
          <a:xfrm>
            <a:off x="2081048" y="6274676"/>
            <a:ext cx="899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Ing. Otto Daněk – místopředseda AE                                                        08.04.2019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C44CEBB-B32A-49C2-ABD7-7CCED25FB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18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64029" y="279416"/>
            <a:ext cx="11527971" cy="2822599"/>
          </a:xfrm>
        </p:spPr>
        <p:txBody>
          <a:bodyPr>
            <a:noAutofit/>
          </a:bodyPr>
          <a:lstStyle/>
          <a:p>
            <a:endParaRPr lang="cs-CZ" sz="3000" b="1" u="sng" dirty="0"/>
          </a:p>
          <a:p>
            <a:endParaRPr lang="cs-CZ" sz="3000" b="1" u="sng" dirty="0"/>
          </a:p>
          <a:p>
            <a:endParaRPr lang="cs-CZ" sz="1100" b="1" u="sng" dirty="0"/>
          </a:p>
          <a:p>
            <a:endParaRPr lang="cs-CZ" sz="1100" b="1" u="sng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85582" y="1349829"/>
            <a:ext cx="9904163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/>
              <a:t>Děkuji za pozornost</a:t>
            </a:r>
          </a:p>
          <a:p>
            <a:pPr algn="ctr"/>
            <a:r>
              <a:rPr lang="cs-CZ" sz="5400" b="1" dirty="0"/>
              <a:t>Ing. Otto Daněk</a:t>
            </a:r>
          </a:p>
          <a:p>
            <a:pPr algn="ctr"/>
            <a:r>
              <a:rPr lang="cs-CZ" sz="5400" b="1" dirty="0"/>
              <a:t>Místopředs. Asociace exp. </a:t>
            </a:r>
            <a:r>
              <a:rPr lang="cs-CZ" sz="5400" b="1" dirty="0">
                <a:hlinkClick r:id="rId2"/>
              </a:rPr>
              <a:t>danek@atas.cz</a:t>
            </a:r>
            <a:endParaRPr lang="cs-CZ" sz="5400" b="1" dirty="0"/>
          </a:p>
          <a:p>
            <a:pPr algn="ctr"/>
            <a:endParaRPr lang="cs-CZ" sz="2400" b="1" dirty="0"/>
          </a:p>
          <a:p>
            <a:pPr algn="ctr"/>
            <a:r>
              <a:rPr lang="cs-CZ" sz="4000" b="1" dirty="0"/>
              <a:t>(statistická data čerpána z ČSÚ)</a:t>
            </a:r>
          </a:p>
          <a:p>
            <a:pPr algn="ctr"/>
            <a:endParaRPr lang="cs-CZ" sz="54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99D3C8-870A-4BF7-9A33-FA276B4B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33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35FA84D0-9636-4956-80FF-39A5849A70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998046"/>
              </p:ext>
            </p:extLst>
          </p:nvPr>
        </p:nvGraphicFramePr>
        <p:xfrm>
          <a:off x="1419225" y="219075"/>
          <a:ext cx="104775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06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4244ED30-02F7-48BF-9A73-53A5A93C7D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128672"/>
              </p:ext>
            </p:extLst>
          </p:nvPr>
        </p:nvGraphicFramePr>
        <p:xfrm>
          <a:off x="1400175" y="314325"/>
          <a:ext cx="10579261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92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4C6A72CF-5CA7-414B-9A9E-543E946E24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425433"/>
              </p:ext>
            </p:extLst>
          </p:nvPr>
        </p:nvGraphicFramePr>
        <p:xfrm>
          <a:off x="1618593" y="378372"/>
          <a:ext cx="10247586" cy="619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3443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4F5A4F8C-7559-4A6E-BD0C-A168DFCA8A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51851"/>
              </p:ext>
            </p:extLst>
          </p:nvPr>
        </p:nvGraphicFramePr>
        <p:xfrm>
          <a:off x="1571625" y="342900"/>
          <a:ext cx="104013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1891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81B64417-6C49-45D3-8F88-5CCF3BF3B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619114"/>
              </p:ext>
            </p:extLst>
          </p:nvPr>
        </p:nvGraphicFramePr>
        <p:xfrm>
          <a:off x="1514475" y="314325"/>
          <a:ext cx="10296525" cy="626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062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1883" y="135834"/>
            <a:ext cx="10579261" cy="3100392"/>
          </a:xfrm>
        </p:spPr>
        <p:txBody>
          <a:bodyPr>
            <a:no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3D1FF0A8-18D4-4E84-A5BA-CCE32AD55C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552932"/>
              </p:ext>
            </p:extLst>
          </p:nvPr>
        </p:nvGraphicFramePr>
        <p:xfrm>
          <a:off x="1438275" y="352425"/>
          <a:ext cx="10221913" cy="605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5067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B02973AE-4375-4523-88BB-B3ABEA914B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438204"/>
              </p:ext>
            </p:extLst>
          </p:nvPr>
        </p:nvGraphicFramePr>
        <p:xfrm>
          <a:off x="1311579" y="323850"/>
          <a:ext cx="10670871" cy="611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924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59E97A-2E24-46A1-BA4E-83843491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53439249-E470-43FC-80E2-5729205BA3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580958"/>
              </p:ext>
            </p:extLst>
          </p:nvPr>
        </p:nvGraphicFramePr>
        <p:xfrm>
          <a:off x="1311579" y="266700"/>
          <a:ext cx="10537521" cy="626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0258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45296</TotalTime>
  <Words>102</Words>
  <Application>Microsoft Office PowerPoint</Application>
  <PresentationFormat>Widescreen</PresentationFormat>
  <Paragraphs>33</Paragraphs>
  <Slides>10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Stébla</vt:lpstr>
      <vt:lpstr>Index exportu 2019-04  Končí období hojnosti 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Významné závislosti ČR</dc:title>
  <dc:creator>Helena Daňková</dc:creator>
  <cp:lastModifiedBy>Anna Streckova</cp:lastModifiedBy>
  <cp:revision>309</cp:revision>
  <cp:lastPrinted>2018-07-09T09:04:21Z</cp:lastPrinted>
  <dcterms:created xsi:type="dcterms:W3CDTF">2016-01-21T15:33:16Z</dcterms:created>
  <dcterms:modified xsi:type="dcterms:W3CDTF">2019-07-08T12:42:05Z</dcterms:modified>
</cp:coreProperties>
</file>