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6" r:id="rId5"/>
    <p:sldId id="268" r:id="rId6"/>
    <p:sldId id="270" r:id="rId7"/>
    <p:sldId id="273" r:id="rId8"/>
    <p:sldId id="271" r:id="rId9"/>
  </p:sldIdLst>
  <p:sldSz cx="10693400" cy="7561263"/>
  <p:notesSz cx="6797675" cy="9928225"/>
  <p:custDataLst>
    <p:tags r:id="rId12"/>
  </p:custDataLst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2E1D084-0CF2-4F2D-A03B-8BB06E01A6FC}">
          <p14:sldIdLst>
            <p14:sldId id="266"/>
            <p14:sldId id="268"/>
            <p14:sldId id="270"/>
            <p14:sldId id="273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2" orient="horz" pos="958">
          <p15:clr>
            <a:srgbClr val="A4A3A4"/>
          </p15:clr>
        </p15:guide>
        <p15:guide id="3" pos="159">
          <p15:clr>
            <a:srgbClr val="A4A3A4"/>
          </p15:clr>
        </p15:guide>
        <p15:guide id="4" pos="6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4">
          <p15:clr>
            <a:srgbClr val="A4A3A4"/>
          </p15:clr>
        </p15:guide>
        <p15:guide id="5" orient="horz" pos="2875">
          <p15:clr>
            <a:srgbClr val="A4A3A4"/>
          </p15:clr>
        </p15:guide>
        <p15:guide id="6" orient="horz" pos="3127">
          <p15:clr>
            <a:srgbClr val="A4A3A4"/>
          </p15:clr>
        </p15:guide>
        <p15:guide id="7" pos="2157">
          <p15:clr>
            <a:srgbClr val="A4A3A4"/>
          </p15:clr>
        </p15:guide>
        <p15:guide id="8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414"/>
    <a:srgbClr val="FF9600"/>
    <a:srgbClr val="ADC2FF"/>
    <a:srgbClr val="009600"/>
    <a:srgbClr val="800000"/>
    <a:srgbClr val="FFBE64"/>
    <a:srgbClr val="64FF64"/>
    <a:srgbClr val="262626"/>
    <a:srgbClr val="9664F0"/>
    <a:srgbClr val="3C0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2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070" y="53"/>
      </p:cViewPr>
      <p:guideLst>
        <p:guide orient="horz" pos="958"/>
        <p:guide pos="159"/>
        <p:guide pos="6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98" y="-102"/>
      </p:cViewPr>
      <p:guideLst>
        <p:guide orient="horz" pos="2880"/>
        <p:guide pos="2160"/>
        <p:guide orient="horz" pos="3132"/>
        <p:guide pos="2144"/>
        <p:guide orient="horz" pos="2875"/>
        <p:guide orient="horz" pos="3127"/>
        <p:guide pos="215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rb.cz\group\Research\Odhady\IAE\AIE_b&#345;ezen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_18Q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_18Q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rb.cz\group\Research\Odhady\IAE\exportni_index_2019-Q1_data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454568178977636E-2"/>
          <c:y val="0.1944190288983009"/>
          <c:w val="0.86512831729367168"/>
          <c:h val="0.55874832952689379"/>
        </c:manualLayout>
      </c:layout>
      <c:lineChart>
        <c:grouping val="standard"/>
        <c:varyColors val="0"/>
        <c:ser>
          <c:idx val="0"/>
          <c:order val="0"/>
          <c:tx>
            <c:v>Růst exportu v národním pojetí</c:v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'Původní model (M 1)'!$A$3:$A$156</c:f>
              <c:numCache>
                <c:formatCode>m/d/yyyy</c:formatCode>
                <c:ptCount val="154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</c:numCache>
            </c:numRef>
          </c:cat>
          <c:val>
            <c:numRef>
              <c:f>'Původní model (M 1)'!$B$3:$B$152</c:f>
              <c:numCache>
                <c:formatCode>0.00</c:formatCode>
                <c:ptCount val="150"/>
                <c:pt idx="0">
                  <c:v>6.987715215361745</c:v>
                </c:pt>
                <c:pt idx="1">
                  <c:v>18.39880498347317</c:v>
                </c:pt>
                <c:pt idx="2">
                  <c:v>13.055857708076847</c:v>
                </c:pt>
                <c:pt idx="3">
                  <c:v>8.7645242732967041</c:v>
                </c:pt>
                <c:pt idx="4">
                  <c:v>13.506556528198367</c:v>
                </c:pt>
                <c:pt idx="5">
                  <c:v>15.281794950998284</c:v>
                </c:pt>
                <c:pt idx="6">
                  <c:v>11.463402787321053</c:v>
                </c:pt>
                <c:pt idx="7">
                  <c:v>17.492060931581154</c:v>
                </c:pt>
                <c:pt idx="8">
                  <c:v>9.7938203946819726</c:v>
                </c:pt>
                <c:pt idx="9">
                  <c:v>10.957167354339825</c:v>
                </c:pt>
                <c:pt idx="10">
                  <c:v>18.805529079220683</c:v>
                </c:pt>
                <c:pt idx="11">
                  <c:v>11.255816250201022</c:v>
                </c:pt>
                <c:pt idx="12">
                  <c:v>7.5845470476942012</c:v>
                </c:pt>
                <c:pt idx="13">
                  <c:v>12.687622473357841</c:v>
                </c:pt>
                <c:pt idx="14">
                  <c:v>8.1140160750422297</c:v>
                </c:pt>
                <c:pt idx="15">
                  <c:v>3.7502480062913346</c:v>
                </c:pt>
                <c:pt idx="16">
                  <c:v>8.8613785122900968</c:v>
                </c:pt>
                <c:pt idx="17">
                  <c:v>9.8730790001978477</c:v>
                </c:pt>
                <c:pt idx="18">
                  <c:v>-5.1336978535326043</c:v>
                </c:pt>
                <c:pt idx="19">
                  <c:v>12.863932795401789</c:v>
                </c:pt>
                <c:pt idx="20">
                  <c:v>0.46804233338120227</c:v>
                </c:pt>
                <c:pt idx="21">
                  <c:v>2.23185997948816</c:v>
                </c:pt>
                <c:pt idx="22">
                  <c:v>1.2754689486445647</c:v>
                </c:pt>
                <c:pt idx="23">
                  <c:v>-8.4655694324238908</c:v>
                </c:pt>
                <c:pt idx="24">
                  <c:v>4.6117820939808318</c:v>
                </c:pt>
                <c:pt idx="25">
                  <c:v>-12.152925998201026</c:v>
                </c:pt>
                <c:pt idx="26">
                  <c:v>-17.539258183525131</c:v>
                </c:pt>
                <c:pt idx="27">
                  <c:v>-12.708621024808576</c:v>
                </c:pt>
                <c:pt idx="28">
                  <c:v>-22.974721487695327</c:v>
                </c:pt>
                <c:pt idx="29">
                  <c:v>-19.538552380993579</c:v>
                </c:pt>
                <c:pt idx="30">
                  <c:v>-5.317510111251778</c:v>
                </c:pt>
                <c:pt idx="31">
                  <c:v>-21.621018405692215</c:v>
                </c:pt>
                <c:pt idx="32">
                  <c:v>-19.43127543629717</c:v>
                </c:pt>
                <c:pt idx="33">
                  <c:v>-14.022035296303969</c:v>
                </c:pt>
                <c:pt idx="34">
                  <c:v>-15.566917218033105</c:v>
                </c:pt>
                <c:pt idx="35">
                  <c:v>-7.1380831877589035</c:v>
                </c:pt>
                <c:pt idx="36">
                  <c:v>-10.276159427685627</c:v>
                </c:pt>
                <c:pt idx="37">
                  <c:v>-5.0136965945347001</c:v>
                </c:pt>
                <c:pt idx="38">
                  <c:v>3.797518644558262</c:v>
                </c:pt>
                <c:pt idx="39">
                  <c:v>7.4938001142369703</c:v>
                </c:pt>
                <c:pt idx="40">
                  <c:v>8.2659629239030696</c:v>
                </c:pt>
                <c:pt idx="41">
                  <c:v>8.2381451287182763</c:v>
                </c:pt>
                <c:pt idx="42">
                  <c:v>11.715018503563158</c:v>
                </c:pt>
                <c:pt idx="43">
                  <c:v>15.841845911430607</c:v>
                </c:pt>
                <c:pt idx="44">
                  <c:v>24.17976364480694</c:v>
                </c:pt>
                <c:pt idx="45">
                  <c:v>19.354165440914617</c:v>
                </c:pt>
                <c:pt idx="46">
                  <c:v>14.133808054328178</c:v>
                </c:pt>
                <c:pt idx="47">
                  <c:v>21.081413292821559</c:v>
                </c:pt>
                <c:pt idx="48">
                  <c:v>18.97708844393069</c:v>
                </c:pt>
                <c:pt idx="49">
                  <c:v>13.567962855749727</c:v>
                </c:pt>
                <c:pt idx="50">
                  <c:v>18.180374404656142</c:v>
                </c:pt>
                <c:pt idx="51">
                  <c:v>18.397550069413793</c:v>
                </c:pt>
                <c:pt idx="52">
                  <c:v>24.30885699627725</c:v>
                </c:pt>
                <c:pt idx="53">
                  <c:v>15.563807818443042</c:v>
                </c:pt>
                <c:pt idx="54">
                  <c:v>16.085591539986787</c:v>
                </c:pt>
                <c:pt idx="55">
                  <c:v>9.7911816350200418</c:v>
                </c:pt>
                <c:pt idx="56">
                  <c:v>14.509230945730689</c:v>
                </c:pt>
                <c:pt idx="57">
                  <c:v>7.3961761308621199</c:v>
                </c:pt>
                <c:pt idx="58">
                  <c:v>8.0801022300612821</c:v>
                </c:pt>
                <c:pt idx="59">
                  <c:v>7.2036933111184531</c:v>
                </c:pt>
                <c:pt idx="60">
                  <c:v>7.7268734154087859</c:v>
                </c:pt>
                <c:pt idx="61">
                  <c:v>8.388463593918182</c:v>
                </c:pt>
                <c:pt idx="62">
                  <c:v>6.9528723125017233</c:v>
                </c:pt>
                <c:pt idx="63">
                  <c:v>6.4345644589801854</c:v>
                </c:pt>
                <c:pt idx="64">
                  <c:v>18.11105696554489</c:v>
                </c:pt>
                <c:pt idx="65">
                  <c:v>23.077055327187356</c:v>
                </c:pt>
                <c:pt idx="66">
                  <c:v>14.00548186186219</c:v>
                </c:pt>
                <c:pt idx="67">
                  <c:v>16.118644041504627</c:v>
                </c:pt>
                <c:pt idx="68">
                  <c:v>11.119031987549665</c:v>
                </c:pt>
                <c:pt idx="69">
                  <c:v>13.408069018898438</c:v>
                </c:pt>
                <c:pt idx="70">
                  <c:v>18.413098181802301</c:v>
                </c:pt>
                <c:pt idx="71">
                  <c:v>14.928951173637461</c:v>
                </c:pt>
                <c:pt idx="72">
                  <c:v>5.9946034582660124</c:v>
                </c:pt>
                <c:pt idx="73">
                  <c:v>15.205039124646902</c:v>
                </c:pt>
                <c:pt idx="74">
                  <c:v>9.8510169113861892</c:v>
                </c:pt>
                <c:pt idx="75">
                  <c:v>-0.89478437425941637</c:v>
                </c:pt>
                <c:pt idx="76">
                  <c:v>-4.8811518371515872</c:v>
                </c:pt>
                <c:pt idx="77">
                  <c:v>-5.8647634014318157</c:v>
                </c:pt>
                <c:pt idx="78">
                  <c:v>-6.657596190399973</c:v>
                </c:pt>
                <c:pt idx="79">
                  <c:v>4.8853799294645617</c:v>
                </c:pt>
                <c:pt idx="80">
                  <c:v>0.30906876238117054</c:v>
                </c:pt>
                <c:pt idx="81">
                  <c:v>-2.1817484662576714</c:v>
                </c:pt>
                <c:pt idx="82">
                  <c:v>3.1143446928507013</c:v>
                </c:pt>
                <c:pt idx="83">
                  <c:v>2.3507598582922284</c:v>
                </c:pt>
                <c:pt idx="84">
                  <c:v>9.2265675345114104</c:v>
                </c:pt>
                <c:pt idx="85">
                  <c:v>5.1482844420108309</c:v>
                </c:pt>
                <c:pt idx="86">
                  <c:v>8.429987368802184</c:v>
                </c:pt>
                <c:pt idx="87">
                  <c:v>15.4785755832741</c:v>
                </c:pt>
                <c:pt idx="88">
                  <c:v>18.213158762303962</c:v>
                </c:pt>
                <c:pt idx="89">
                  <c:v>16.576317558951061</c:v>
                </c:pt>
                <c:pt idx="90">
                  <c:v>17.146678784864822</c:v>
                </c:pt>
                <c:pt idx="91">
                  <c:v>12.734196884592365</c:v>
                </c:pt>
                <c:pt idx="92">
                  <c:v>11.545940900408812</c:v>
                </c:pt>
                <c:pt idx="93">
                  <c:v>16.430820691727742</c:v>
                </c:pt>
                <c:pt idx="94">
                  <c:v>20.336748783441404</c:v>
                </c:pt>
                <c:pt idx="95">
                  <c:v>2.5019524841606078</c:v>
                </c:pt>
                <c:pt idx="96">
                  <c:v>16.128190720821966</c:v>
                </c:pt>
                <c:pt idx="97">
                  <c:v>11.170121113029886</c:v>
                </c:pt>
                <c:pt idx="98">
                  <c:v>4.3048820283981826</c:v>
                </c:pt>
                <c:pt idx="99">
                  <c:v>10.488956048056108</c:v>
                </c:pt>
                <c:pt idx="100">
                  <c:v>1.1302698783276721</c:v>
                </c:pt>
                <c:pt idx="101">
                  <c:v>5.0514934902204045</c:v>
                </c:pt>
                <c:pt idx="102">
                  <c:v>8.7563219568606456</c:v>
                </c:pt>
                <c:pt idx="103">
                  <c:v>3.7938787269379048</c:v>
                </c:pt>
                <c:pt idx="104">
                  <c:v>0.53462676852984448</c:v>
                </c:pt>
                <c:pt idx="105">
                  <c:v>9.5947240053268601</c:v>
                </c:pt>
                <c:pt idx="106">
                  <c:v>1.1745352731917791</c:v>
                </c:pt>
                <c:pt idx="107">
                  <c:v>2.0937309799147874</c:v>
                </c:pt>
                <c:pt idx="108">
                  <c:v>-5.9790215832311588E-2</c:v>
                </c:pt>
                <c:pt idx="109">
                  <c:v>2.1702665559891532</c:v>
                </c:pt>
                <c:pt idx="110">
                  <c:v>5.6293041039278569</c:v>
                </c:pt>
                <c:pt idx="111">
                  <c:v>3.2920229964627401</c:v>
                </c:pt>
                <c:pt idx="112">
                  <c:v>0.88441886392556235</c:v>
                </c:pt>
                <c:pt idx="113">
                  <c:v>5.6817751524101734</c:v>
                </c:pt>
                <c:pt idx="114">
                  <c:v>-1.8705771903318125</c:v>
                </c:pt>
                <c:pt idx="115">
                  <c:v>3.1120399699572143</c:v>
                </c:pt>
                <c:pt idx="116">
                  <c:v>7.7505549047413469</c:v>
                </c:pt>
                <c:pt idx="117">
                  <c:v>0.80963092162076311</c:v>
                </c:pt>
                <c:pt idx="118">
                  <c:v>-16.733771071823121</c:v>
                </c:pt>
                <c:pt idx="119">
                  <c:v>15.974899425477695</c:v>
                </c:pt>
                <c:pt idx="120">
                  <c:v>-0.19331055565545707</c:v>
                </c:pt>
                <c:pt idx="121">
                  <c:v>-4.0008899856388673</c:v>
                </c:pt>
                <c:pt idx="122">
                  <c:v>4.3477512166057553</c:v>
                </c:pt>
                <c:pt idx="123">
                  <c:v>1.0629124864632855</c:v>
                </c:pt>
                <c:pt idx="124">
                  <c:v>12.481841895627998</c:v>
                </c:pt>
                <c:pt idx="125">
                  <c:v>2.0885361615220699</c:v>
                </c:pt>
                <c:pt idx="126">
                  <c:v>15.566383880502844</c:v>
                </c:pt>
                <c:pt idx="127">
                  <c:v>-2.3618500689693955</c:v>
                </c:pt>
                <c:pt idx="128">
                  <c:v>12.239599166002058</c:v>
                </c:pt>
                <c:pt idx="129">
                  <c:v>6.0915200866782815</c:v>
                </c:pt>
                <c:pt idx="130">
                  <c:v>6.3001392880441598</c:v>
                </c:pt>
                <c:pt idx="131">
                  <c:v>5.1739368831485333</c:v>
                </c:pt>
                <c:pt idx="132">
                  <c:v>2.7382688929466159</c:v>
                </c:pt>
                <c:pt idx="133">
                  <c:v>10.987266738304434</c:v>
                </c:pt>
                <c:pt idx="134">
                  <c:v>4.6224020648159447</c:v>
                </c:pt>
                <c:pt idx="135">
                  <c:v>1.6275383532950993</c:v>
                </c:pt>
                <c:pt idx="136">
                  <c:v>4.7998944620341035</c:v>
                </c:pt>
                <c:pt idx="137">
                  <c:v>0.14881161292134948</c:v>
                </c:pt>
                <c:pt idx="138">
                  <c:v>-7.0287255539038114</c:v>
                </c:pt>
                <c:pt idx="139">
                  <c:v>6.1426017760350504</c:v>
                </c:pt>
                <c:pt idx="140">
                  <c:v>-2.0427541334624948</c:v>
                </c:pt>
                <c:pt idx="141">
                  <c:v>1.5443485587356633</c:v>
                </c:pt>
                <c:pt idx="142">
                  <c:v>11.215329178432668</c:v>
                </c:pt>
                <c:pt idx="143">
                  <c:v>4.2304461790219108</c:v>
                </c:pt>
                <c:pt idx="144">
                  <c:v>2.1068003075719304</c:v>
                </c:pt>
                <c:pt idx="145">
                  <c:v>10.25837356907364</c:v>
                </c:pt>
                <c:pt idx="146">
                  <c:v>10.269538717798255</c:v>
                </c:pt>
                <c:pt idx="147">
                  <c:v>1.6436492115974488</c:v>
                </c:pt>
                <c:pt idx="148">
                  <c:v>1.5884110589186236</c:v>
                </c:pt>
                <c:pt idx="149">
                  <c:v>5.1400395306783224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988-4E4C-AE1C-0F38C16BDA08}"/>
            </c:ext>
          </c:extLst>
        </c:ser>
        <c:ser>
          <c:idx val="1"/>
          <c:order val="1"/>
          <c:tx>
            <c:v>Předpověď růstu exportu</c:v>
          </c:tx>
          <c:spPr>
            <a:ln>
              <a:prstDash val="sysDash"/>
            </a:ln>
          </c:spPr>
          <c:marker>
            <c:symbol val="none"/>
          </c:marker>
          <c:cat>
            <c:numRef>
              <c:f>'Původní model (M 1)'!$A$3:$A$156</c:f>
              <c:numCache>
                <c:formatCode>m/d/yyyy</c:formatCode>
                <c:ptCount val="154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</c:numCache>
            </c:numRef>
          </c:cat>
          <c:val>
            <c:numRef>
              <c:f>'Původní model (M 1)'!$C$3:$C$156</c:f>
              <c:numCache>
                <c:formatCode>General</c:formatCode>
                <c:ptCount val="154"/>
                <c:pt idx="149" formatCode="0.00">
                  <c:v>5.1400395306783224</c:v>
                </c:pt>
                <c:pt idx="150" formatCode="0.00">
                  <c:v>5.7277425568396296</c:v>
                </c:pt>
                <c:pt idx="151" formatCode="0.00">
                  <c:v>3.4258075131654202</c:v>
                </c:pt>
                <c:pt idx="152" formatCode="0.00">
                  <c:v>2.0277392952584301</c:v>
                </c:pt>
                <c:pt idx="153" formatCode="0.00">
                  <c:v>4.0470245017302204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988-4E4C-AE1C-0F38C16BDA08}"/>
            </c:ext>
          </c:extLst>
        </c:ser>
        <c:ser>
          <c:idx val="3"/>
          <c:order val="2"/>
          <c:tx>
            <c:v>Předpověď růstu exportu s trhem práce a pracovními dny</c:v>
          </c:tx>
          <c:spPr>
            <a:ln>
              <a:solidFill>
                <a:srgbClr val="4F81BD"/>
              </a:solidFill>
              <a:prstDash val="sysDash"/>
            </a:ln>
          </c:spPr>
          <c:marker>
            <c:symbol val="none"/>
          </c:marker>
          <c:cat>
            <c:numRef>
              <c:f>'Původní model (M 1)'!$A$3:$A$156</c:f>
              <c:numCache>
                <c:formatCode>m/d/yyyy</c:formatCode>
                <c:ptCount val="154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</c:numCache>
            </c:numRef>
          </c:cat>
          <c:val>
            <c:numRef>
              <c:f>'Model trh práce + wdays (2wd)'!$C$3:$C$156</c:f>
              <c:numCache>
                <c:formatCode>General</c:formatCode>
                <c:ptCount val="154"/>
                <c:pt idx="149" formatCode="0.00">
                  <c:v>5.1400395306783224</c:v>
                </c:pt>
                <c:pt idx="150" formatCode="0.00">
                  <c:v>5.86133363000123</c:v>
                </c:pt>
                <c:pt idx="151" formatCode="0.00">
                  <c:v>2.3347099355747201</c:v>
                </c:pt>
                <c:pt idx="152" formatCode="0.00">
                  <c:v>1.2526928412628899</c:v>
                </c:pt>
                <c:pt idx="153" formatCode="0.00">
                  <c:v>4.8511042617946201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988-4E4C-AE1C-0F38C16BDA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252480"/>
        <c:axId val="55254400"/>
        <c:extLst>
          <c:ext xmlns:c15="http://schemas.microsoft.com/office/drawing/2012/chart" uri="{02D57815-91ED-43cb-92C2-25804820EDAC}">
            <c15:filteredLineSeries>
              <c15:ser>
                <c:idx val="2"/>
                <c:order val="3"/>
                <c:tx>
                  <c:v>IFO</c:v>
                </c:tx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'Původní model (M 1)'!$A$3:$A$156</c15:sqref>
                        </c15:formulaRef>
                      </c:ext>
                    </c:extLst>
                    <c:numCache>
                      <c:formatCode>m/d/yyyy</c:formatCode>
                      <c:ptCount val="154"/>
                      <c:pt idx="0">
                        <c:v>38961</c:v>
                      </c:pt>
                      <c:pt idx="1">
                        <c:v>38991</c:v>
                      </c:pt>
                      <c:pt idx="2">
                        <c:v>39022</c:v>
                      </c:pt>
                      <c:pt idx="3">
                        <c:v>39052</c:v>
                      </c:pt>
                      <c:pt idx="4">
                        <c:v>39083</c:v>
                      </c:pt>
                      <c:pt idx="5">
                        <c:v>39114</c:v>
                      </c:pt>
                      <c:pt idx="6">
                        <c:v>39142</c:v>
                      </c:pt>
                      <c:pt idx="7">
                        <c:v>39173</c:v>
                      </c:pt>
                      <c:pt idx="8">
                        <c:v>39203</c:v>
                      </c:pt>
                      <c:pt idx="9">
                        <c:v>39234</c:v>
                      </c:pt>
                      <c:pt idx="10">
                        <c:v>39264</c:v>
                      </c:pt>
                      <c:pt idx="11">
                        <c:v>39295</c:v>
                      </c:pt>
                      <c:pt idx="12">
                        <c:v>39326</c:v>
                      </c:pt>
                      <c:pt idx="13">
                        <c:v>39356</c:v>
                      </c:pt>
                      <c:pt idx="14">
                        <c:v>39387</c:v>
                      </c:pt>
                      <c:pt idx="15">
                        <c:v>39417</c:v>
                      </c:pt>
                      <c:pt idx="16">
                        <c:v>39448</c:v>
                      </c:pt>
                      <c:pt idx="17">
                        <c:v>39479</c:v>
                      </c:pt>
                      <c:pt idx="18">
                        <c:v>39508</c:v>
                      </c:pt>
                      <c:pt idx="19">
                        <c:v>39539</c:v>
                      </c:pt>
                      <c:pt idx="20">
                        <c:v>39569</c:v>
                      </c:pt>
                      <c:pt idx="21">
                        <c:v>39600</c:v>
                      </c:pt>
                      <c:pt idx="22">
                        <c:v>39630</c:v>
                      </c:pt>
                      <c:pt idx="23">
                        <c:v>39661</c:v>
                      </c:pt>
                      <c:pt idx="24">
                        <c:v>39692</c:v>
                      </c:pt>
                      <c:pt idx="25">
                        <c:v>39722</c:v>
                      </c:pt>
                      <c:pt idx="26">
                        <c:v>39753</c:v>
                      </c:pt>
                      <c:pt idx="27">
                        <c:v>39783</c:v>
                      </c:pt>
                      <c:pt idx="28">
                        <c:v>39814</c:v>
                      </c:pt>
                      <c:pt idx="29">
                        <c:v>39845</c:v>
                      </c:pt>
                      <c:pt idx="30">
                        <c:v>39873</c:v>
                      </c:pt>
                      <c:pt idx="31">
                        <c:v>39904</c:v>
                      </c:pt>
                      <c:pt idx="32">
                        <c:v>39934</c:v>
                      </c:pt>
                      <c:pt idx="33">
                        <c:v>39965</c:v>
                      </c:pt>
                      <c:pt idx="34">
                        <c:v>39995</c:v>
                      </c:pt>
                      <c:pt idx="35">
                        <c:v>40026</c:v>
                      </c:pt>
                      <c:pt idx="36">
                        <c:v>40057</c:v>
                      </c:pt>
                      <c:pt idx="37">
                        <c:v>40087</c:v>
                      </c:pt>
                      <c:pt idx="38">
                        <c:v>40118</c:v>
                      </c:pt>
                      <c:pt idx="39">
                        <c:v>40148</c:v>
                      </c:pt>
                      <c:pt idx="40">
                        <c:v>40179</c:v>
                      </c:pt>
                      <c:pt idx="41">
                        <c:v>40210</c:v>
                      </c:pt>
                      <c:pt idx="42">
                        <c:v>40238</c:v>
                      </c:pt>
                      <c:pt idx="43">
                        <c:v>40269</c:v>
                      </c:pt>
                      <c:pt idx="44">
                        <c:v>40299</c:v>
                      </c:pt>
                      <c:pt idx="45">
                        <c:v>40330</c:v>
                      </c:pt>
                      <c:pt idx="46">
                        <c:v>40360</c:v>
                      </c:pt>
                      <c:pt idx="47">
                        <c:v>40391</c:v>
                      </c:pt>
                      <c:pt idx="48">
                        <c:v>40422</c:v>
                      </c:pt>
                      <c:pt idx="49">
                        <c:v>40452</c:v>
                      </c:pt>
                      <c:pt idx="50">
                        <c:v>40483</c:v>
                      </c:pt>
                      <c:pt idx="51">
                        <c:v>40513</c:v>
                      </c:pt>
                      <c:pt idx="52">
                        <c:v>40544</c:v>
                      </c:pt>
                      <c:pt idx="53">
                        <c:v>40575</c:v>
                      </c:pt>
                      <c:pt idx="54">
                        <c:v>40603</c:v>
                      </c:pt>
                      <c:pt idx="55">
                        <c:v>40634</c:v>
                      </c:pt>
                      <c:pt idx="56">
                        <c:v>40664</c:v>
                      </c:pt>
                      <c:pt idx="57">
                        <c:v>40695</c:v>
                      </c:pt>
                      <c:pt idx="58">
                        <c:v>40725</c:v>
                      </c:pt>
                      <c:pt idx="59">
                        <c:v>40756</c:v>
                      </c:pt>
                      <c:pt idx="60">
                        <c:v>40787</c:v>
                      </c:pt>
                      <c:pt idx="61">
                        <c:v>40817</c:v>
                      </c:pt>
                      <c:pt idx="62">
                        <c:v>40848</c:v>
                      </c:pt>
                      <c:pt idx="63">
                        <c:v>40878</c:v>
                      </c:pt>
                      <c:pt idx="64">
                        <c:v>40909</c:v>
                      </c:pt>
                      <c:pt idx="65">
                        <c:v>40940</c:v>
                      </c:pt>
                      <c:pt idx="66">
                        <c:v>40969</c:v>
                      </c:pt>
                      <c:pt idx="67">
                        <c:v>41000</c:v>
                      </c:pt>
                      <c:pt idx="68">
                        <c:v>41030</c:v>
                      </c:pt>
                      <c:pt idx="69">
                        <c:v>41061</c:v>
                      </c:pt>
                      <c:pt idx="70">
                        <c:v>41091</c:v>
                      </c:pt>
                      <c:pt idx="71">
                        <c:v>41122</c:v>
                      </c:pt>
                      <c:pt idx="72">
                        <c:v>41153</c:v>
                      </c:pt>
                      <c:pt idx="73">
                        <c:v>41183</c:v>
                      </c:pt>
                      <c:pt idx="74">
                        <c:v>41214</c:v>
                      </c:pt>
                      <c:pt idx="75">
                        <c:v>41244</c:v>
                      </c:pt>
                      <c:pt idx="76">
                        <c:v>41275</c:v>
                      </c:pt>
                      <c:pt idx="77">
                        <c:v>41306</c:v>
                      </c:pt>
                      <c:pt idx="78">
                        <c:v>41334</c:v>
                      </c:pt>
                      <c:pt idx="79">
                        <c:v>41365</c:v>
                      </c:pt>
                      <c:pt idx="80">
                        <c:v>41395</c:v>
                      </c:pt>
                      <c:pt idx="81">
                        <c:v>41426</c:v>
                      </c:pt>
                      <c:pt idx="82">
                        <c:v>41456</c:v>
                      </c:pt>
                      <c:pt idx="83">
                        <c:v>41487</c:v>
                      </c:pt>
                      <c:pt idx="84">
                        <c:v>41518</c:v>
                      </c:pt>
                      <c:pt idx="85">
                        <c:v>41548</c:v>
                      </c:pt>
                      <c:pt idx="86">
                        <c:v>41579</c:v>
                      </c:pt>
                      <c:pt idx="87">
                        <c:v>41609</c:v>
                      </c:pt>
                      <c:pt idx="88">
                        <c:v>41640</c:v>
                      </c:pt>
                      <c:pt idx="89">
                        <c:v>41671</c:v>
                      </c:pt>
                      <c:pt idx="90">
                        <c:v>41699</c:v>
                      </c:pt>
                      <c:pt idx="91">
                        <c:v>41730</c:v>
                      </c:pt>
                      <c:pt idx="92">
                        <c:v>41760</c:v>
                      </c:pt>
                      <c:pt idx="93">
                        <c:v>41791</c:v>
                      </c:pt>
                      <c:pt idx="94">
                        <c:v>41821</c:v>
                      </c:pt>
                      <c:pt idx="95">
                        <c:v>41852</c:v>
                      </c:pt>
                      <c:pt idx="96">
                        <c:v>41883</c:v>
                      </c:pt>
                      <c:pt idx="97">
                        <c:v>41913</c:v>
                      </c:pt>
                      <c:pt idx="98">
                        <c:v>41944</c:v>
                      </c:pt>
                      <c:pt idx="99">
                        <c:v>41974</c:v>
                      </c:pt>
                      <c:pt idx="100">
                        <c:v>42005</c:v>
                      </c:pt>
                      <c:pt idx="101">
                        <c:v>42036</c:v>
                      </c:pt>
                      <c:pt idx="102">
                        <c:v>42064</c:v>
                      </c:pt>
                      <c:pt idx="103">
                        <c:v>42095</c:v>
                      </c:pt>
                      <c:pt idx="104">
                        <c:v>42125</c:v>
                      </c:pt>
                      <c:pt idx="105">
                        <c:v>42156</c:v>
                      </c:pt>
                      <c:pt idx="106">
                        <c:v>42186</c:v>
                      </c:pt>
                      <c:pt idx="107">
                        <c:v>42217</c:v>
                      </c:pt>
                      <c:pt idx="108">
                        <c:v>42248</c:v>
                      </c:pt>
                      <c:pt idx="109">
                        <c:v>42278</c:v>
                      </c:pt>
                      <c:pt idx="110">
                        <c:v>42309</c:v>
                      </c:pt>
                      <c:pt idx="111">
                        <c:v>42339</c:v>
                      </c:pt>
                      <c:pt idx="112">
                        <c:v>42370</c:v>
                      </c:pt>
                      <c:pt idx="113">
                        <c:v>42401</c:v>
                      </c:pt>
                      <c:pt idx="114">
                        <c:v>42430</c:v>
                      </c:pt>
                      <c:pt idx="115">
                        <c:v>42461</c:v>
                      </c:pt>
                      <c:pt idx="116">
                        <c:v>42491</c:v>
                      </c:pt>
                      <c:pt idx="117">
                        <c:v>42522</c:v>
                      </c:pt>
                      <c:pt idx="118">
                        <c:v>42552</c:v>
                      </c:pt>
                      <c:pt idx="119">
                        <c:v>42583</c:v>
                      </c:pt>
                      <c:pt idx="120">
                        <c:v>42614</c:v>
                      </c:pt>
                      <c:pt idx="121">
                        <c:v>42644</c:v>
                      </c:pt>
                      <c:pt idx="122">
                        <c:v>42675</c:v>
                      </c:pt>
                      <c:pt idx="123">
                        <c:v>42705</c:v>
                      </c:pt>
                      <c:pt idx="124">
                        <c:v>42736</c:v>
                      </c:pt>
                      <c:pt idx="125">
                        <c:v>42767</c:v>
                      </c:pt>
                      <c:pt idx="126">
                        <c:v>42795</c:v>
                      </c:pt>
                      <c:pt idx="127">
                        <c:v>42826</c:v>
                      </c:pt>
                      <c:pt idx="128">
                        <c:v>42856</c:v>
                      </c:pt>
                      <c:pt idx="129">
                        <c:v>42887</c:v>
                      </c:pt>
                      <c:pt idx="130">
                        <c:v>42917</c:v>
                      </c:pt>
                      <c:pt idx="131">
                        <c:v>42948</c:v>
                      </c:pt>
                      <c:pt idx="132">
                        <c:v>42979</c:v>
                      </c:pt>
                      <c:pt idx="133">
                        <c:v>43009</c:v>
                      </c:pt>
                      <c:pt idx="134">
                        <c:v>43040</c:v>
                      </c:pt>
                      <c:pt idx="135">
                        <c:v>43070</c:v>
                      </c:pt>
                      <c:pt idx="136">
                        <c:v>43101</c:v>
                      </c:pt>
                      <c:pt idx="137">
                        <c:v>43132</c:v>
                      </c:pt>
                      <c:pt idx="138">
                        <c:v>43160</c:v>
                      </c:pt>
                      <c:pt idx="139">
                        <c:v>43191</c:v>
                      </c:pt>
                      <c:pt idx="140">
                        <c:v>43221</c:v>
                      </c:pt>
                      <c:pt idx="141">
                        <c:v>43252</c:v>
                      </c:pt>
                      <c:pt idx="142">
                        <c:v>43282</c:v>
                      </c:pt>
                      <c:pt idx="143">
                        <c:v>43313</c:v>
                      </c:pt>
                      <c:pt idx="144">
                        <c:v>43344</c:v>
                      </c:pt>
                      <c:pt idx="145">
                        <c:v>43374</c:v>
                      </c:pt>
                      <c:pt idx="146">
                        <c:v>43405</c:v>
                      </c:pt>
                      <c:pt idx="147">
                        <c:v>43435</c:v>
                      </c:pt>
                      <c:pt idx="148">
                        <c:v>43466</c:v>
                      </c:pt>
                      <c:pt idx="149">
                        <c:v>43497</c:v>
                      </c:pt>
                      <c:pt idx="150">
                        <c:v>43525</c:v>
                      </c:pt>
                      <c:pt idx="151">
                        <c:v>43556</c:v>
                      </c:pt>
                      <c:pt idx="152">
                        <c:v>43586</c:v>
                      </c:pt>
                      <c:pt idx="153">
                        <c:v>43617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'Model s neoč. nez. a IFO (M 3b)'!$C$3:$C$150</c15:sqref>
                        </c15:formulaRef>
                      </c:ext>
                    </c:extLst>
                    <c:numCache>
                      <c:formatCode>General</c:formatCode>
                      <c:ptCount val="148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B988-4E4C-AE1C-0F38C16BDA08}"/>
                  </c:ext>
                </c:extLst>
              </c15:ser>
            </c15:filteredLineSeries>
          </c:ext>
        </c:extLst>
      </c:lineChart>
      <c:dateAx>
        <c:axId val="55252480"/>
        <c:scaling>
          <c:orientation val="minMax"/>
          <c:min val="42401"/>
        </c:scaling>
        <c:delete val="0"/>
        <c:axPos val="b"/>
        <c:majorGridlines/>
        <c:numFmt formatCode="mm\/yy" sourceLinked="0"/>
        <c:majorTickMark val="none"/>
        <c:minorTickMark val="none"/>
        <c:tickLblPos val="low"/>
        <c:txPr>
          <a:bodyPr/>
          <a:lstStyle/>
          <a:p>
            <a:pPr>
              <a:defRPr sz="1200"/>
            </a:pPr>
            <a:endParaRPr lang="cs-CZ"/>
          </a:p>
        </c:txPr>
        <c:crossAx val="55254400"/>
        <c:crosses val="autoZero"/>
        <c:auto val="1"/>
        <c:lblOffset val="100"/>
        <c:baseTimeUnit val="months"/>
        <c:majorUnit val="6"/>
        <c:majorTimeUnit val="months"/>
      </c:dateAx>
      <c:valAx>
        <c:axId val="55254400"/>
        <c:scaling>
          <c:orientation val="minMax"/>
          <c:max val="20"/>
          <c:min val="-2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 rtl="0">
                  <a:defRPr sz="1400"/>
                </a:pPr>
                <a:r>
                  <a:rPr lang="en-US" sz="1400"/>
                  <a:t>meziroční změna v %</a:t>
                </a:r>
                <a:endParaRPr lang="cs-CZ" sz="1400"/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cs-CZ"/>
          </a:p>
        </c:txPr>
        <c:crossAx val="55252480"/>
        <c:crossesAt val="42095"/>
        <c:crossBetween val="between"/>
      </c:valAx>
      <c:spPr>
        <a:ln>
          <a:solidFill>
            <a:sysClr val="windowText" lastClr="000000">
              <a:lumMod val="50000"/>
              <a:lumOff val="50000"/>
            </a:sysClr>
          </a:solidFill>
        </a:ln>
      </c:spPr>
    </c:plotArea>
    <c:legend>
      <c:legendPos val="b"/>
      <c:layout>
        <c:manualLayout>
          <c:xMode val="edge"/>
          <c:yMode val="edge"/>
          <c:x val="0"/>
          <c:y val="0.86004691821527568"/>
          <c:w val="0.98797173409419903"/>
          <c:h val="0.13795927630324356"/>
        </c:manualLayout>
      </c:layout>
      <c:overlay val="0"/>
      <c:txPr>
        <a:bodyPr/>
        <a:lstStyle/>
        <a:p>
          <a:pPr>
            <a:defRPr sz="1400"/>
          </a:pPr>
          <a:endParaRPr lang="cs-CZ"/>
        </a:p>
      </c:txPr>
    </c:legend>
    <c:plotVisOnly val="0"/>
    <c:dispBlanksAs val="gap"/>
    <c:showDLblsOverMax val="0"/>
  </c:chart>
  <c:spPr>
    <a:ln>
      <a:noFill/>
    </a:ln>
  </c:spPr>
  <c:txPr>
    <a:bodyPr/>
    <a:lstStyle/>
    <a:p>
      <a:pPr>
        <a:defRPr sz="1050"/>
      </a:pPr>
      <a:endParaRPr lang="cs-CZ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59314443408901096"/>
        </c:manualLayout>
      </c:layout>
      <c:lineChart>
        <c:grouping val="standard"/>
        <c:varyColors val="0"/>
        <c:ser>
          <c:idx val="0"/>
          <c:order val="0"/>
          <c:tx>
            <c:strRef>
              <c:f>[IE_DOTAZNIK_TIME_SERIES_18Q2.xlsx]Sheet1!$B$1</c:f>
              <c:strCache>
                <c:ptCount val="1"/>
                <c:pt idx="0">
                  <c:v>medián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  <c:extLst>
              <c:ext xmlns:c16="http://schemas.microsoft.com/office/drawing/2014/chart" uri="{C3380CC4-5D6E-409C-BE32-E72D297353CC}">
                <c16:uniqueId val="{00000001-5032-4ACB-A434-87DC1E743618}"/>
              </c:ext>
            </c:extLst>
          </c:dPt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[IE_DOTAZNIK_TIME_SERIES_18Q2.xlsx]Sheet1!$A$4:$A$15</c:f>
              <c:strCache>
                <c:ptCount val="12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</c:strCache>
            </c:strRef>
          </c:cat>
          <c:val>
            <c:numRef>
              <c:f>[IE_DOTAZNIK_TIME_SERIES_18Q2.xlsx]Sheet1!$B$4:$B$15</c:f>
              <c:numCache>
                <c:formatCode>0.0</c:formatCode>
                <c:ptCount val="12"/>
                <c:pt idx="0">
                  <c:v>51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51.5</c:v>
                </c:pt>
                <c:pt idx="7">
                  <c:v>52.5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5032-4ACB-A434-87DC1E743618}"/>
            </c:ext>
          </c:extLst>
        </c:ser>
        <c:ser>
          <c:idx val="1"/>
          <c:order val="1"/>
          <c:tx>
            <c:strRef>
              <c:f>[IE_DOTAZNIK_TIME_SERIES_18Q2.xlsx]Sheet1!$I$1</c:f>
              <c:strCache>
                <c:ptCount val="1"/>
                <c:pt idx="0">
                  <c:v>průměr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FFC000"/>
                    </a:solidFill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[IE_DOTAZNIK_TIME_SERIES_18Q2.xlsx]Sheet1!$A$4:$A$15</c:f>
              <c:strCache>
                <c:ptCount val="12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</c:strCache>
            </c:strRef>
          </c:cat>
          <c:val>
            <c:numRef>
              <c:f>[IE_DOTAZNIK_TIME_SERIES_18Q2.xlsx]Sheet1!$I$4:$I$15</c:f>
              <c:numCache>
                <c:formatCode>0.00</c:formatCode>
                <c:ptCount val="12"/>
                <c:pt idx="0">
                  <c:v>56.13</c:v>
                </c:pt>
                <c:pt idx="1">
                  <c:v>53.23</c:v>
                </c:pt>
                <c:pt idx="2">
                  <c:v>52.756756756756758</c:v>
                </c:pt>
                <c:pt idx="3">
                  <c:v>52.13</c:v>
                </c:pt>
                <c:pt idx="4">
                  <c:v>54.9</c:v>
                </c:pt>
                <c:pt idx="5">
                  <c:v>54.68</c:v>
                </c:pt>
                <c:pt idx="6">
                  <c:v>56.94</c:v>
                </c:pt>
                <c:pt idx="7">
                  <c:v>53.863636363636367</c:v>
                </c:pt>
                <c:pt idx="8">
                  <c:v>52.45</c:v>
                </c:pt>
                <c:pt idx="9">
                  <c:v>50.877551020408163</c:v>
                </c:pt>
                <c:pt idx="10">
                  <c:v>54.75</c:v>
                </c:pt>
                <c:pt idx="11">
                  <c:v>51.142857142857146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5032-4ACB-A434-87DC1E7436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71840"/>
        <c:axId val="173173376"/>
      </c:lineChart>
      <c:catAx>
        <c:axId val="17317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 sz="900"/>
            </a:pPr>
            <a:endParaRPr lang="cs-CZ"/>
          </a:p>
        </c:txPr>
        <c:crossAx val="173173376"/>
        <c:crosses val="autoZero"/>
        <c:auto val="1"/>
        <c:lblAlgn val="ctr"/>
        <c:lblOffset val="100"/>
        <c:tickLblSkip val="1"/>
        <c:noMultiLvlLbl val="0"/>
      </c:catAx>
      <c:valAx>
        <c:axId val="173173376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73171840"/>
        <c:crosses val="autoZero"/>
        <c:crossBetween val="between"/>
        <c:majorUnit val="4"/>
      </c:valAx>
    </c:plotArea>
    <c:legend>
      <c:legendPos val="b"/>
      <c:layout>
        <c:manualLayout>
          <c:xMode val="edge"/>
          <c:yMode val="edge"/>
          <c:x val="7.6657699037620319E-2"/>
          <c:y val="0.83286506800286331"/>
          <c:w val="0.89875546806649165"/>
          <c:h val="0.1523132552949597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FuturaTEE" pitchFamily="2" charset="0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62854610922437826"/>
        </c:manualLayout>
      </c:layout>
      <c:lineChart>
        <c:grouping val="standard"/>
        <c:varyColors val="0"/>
        <c:ser>
          <c:idx val="0"/>
          <c:order val="0"/>
          <c:tx>
            <c:strRef>
              <c:f>[IE_DOTAZNIK_TIME_SERIES_18Q2.xlsx]Sheet1!$C$1</c:f>
              <c:strCache>
                <c:ptCount val="1"/>
                <c:pt idx="0">
                  <c:v>Výhled +3M (medián)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  <c:extLst>
              <c:ext xmlns:c16="http://schemas.microsoft.com/office/drawing/2014/chart" uri="{C3380CC4-5D6E-409C-BE32-E72D297353CC}">
                <c16:uniqueId val="{00000001-4A16-4CE4-96E2-32762AFCB607}"/>
              </c:ext>
            </c:extLst>
          </c:dPt>
          <c:dLbls>
            <c:dLbl>
              <c:idx val="0"/>
              <c:layout>
                <c:manualLayout>
                  <c:x val="-5.9111111111111114E-2"/>
                  <c:y val="0.1283373533654514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16-4CE4-96E2-32762AFCB607}"/>
                </c:ext>
              </c:extLst>
            </c:dLbl>
            <c:dLbl>
              <c:idx val="2"/>
              <c:layout>
                <c:manualLayout>
                  <c:x val="-5.3555555555555558E-2"/>
                  <c:y val="0.1173578499356645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16-4CE4-96E2-32762AFCB607}"/>
                </c:ext>
              </c:extLst>
            </c:dLbl>
            <c:dLbl>
              <c:idx val="3"/>
              <c:layout>
                <c:manualLayout>
                  <c:x val="-4.7999999999999952E-2"/>
                  <c:y val="0.122150190218728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A16-4CE4-96E2-32762AFCB607}"/>
                </c:ext>
              </c:extLst>
            </c:dLbl>
            <c:dLbl>
              <c:idx val="6"/>
              <c:layout>
                <c:manualLayout>
                  <c:x val="-5.3555555555555558E-2"/>
                  <c:y val="9.95245867340180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A16-4CE4-96E2-32762AFCB607}"/>
                </c:ext>
              </c:extLst>
            </c:dLbl>
            <c:dLbl>
              <c:idx val="7"/>
              <c:layout>
                <c:manualLayout>
                  <c:x val="-3.9847112860892389E-2"/>
                  <c:y val="0.1097758639252824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A16-4CE4-96E2-32762AFCB607}"/>
                </c:ext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100" b="1">
                    <a:solidFill>
                      <a:schemeClr val="bg1">
                        <a:lumMod val="65000"/>
                      </a:schemeClr>
                    </a:solidFill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[IE_DOTAZNIK_TIME_SERIES_18Q2.xlsx]Sheet1!$A$4:$A$15</c:f>
              <c:strCache>
                <c:ptCount val="12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</c:strCache>
            </c:strRef>
          </c:cat>
          <c:val>
            <c:numRef>
              <c:f>[IE_DOTAZNIK_TIME_SERIES_18Q2.xlsx]Sheet1!$C$4:$C$15</c:f>
              <c:numCache>
                <c:formatCode>0.0</c:formatCode>
                <c:ptCount val="12"/>
                <c:pt idx="0">
                  <c:v>54</c:v>
                </c:pt>
                <c:pt idx="1">
                  <c:v>50</c:v>
                </c:pt>
                <c:pt idx="2">
                  <c:v>50</c:v>
                </c:pt>
                <c:pt idx="3">
                  <c:v>54.5</c:v>
                </c:pt>
                <c:pt idx="4">
                  <c:v>50</c:v>
                </c:pt>
                <c:pt idx="5">
                  <c:v>51.5</c:v>
                </c:pt>
                <c:pt idx="6">
                  <c:v>50.5</c:v>
                </c:pt>
                <c:pt idx="7">
                  <c:v>54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7-4A16-4CE4-96E2-32762AFCB607}"/>
            </c:ext>
          </c:extLst>
        </c:ser>
        <c:ser>
          <c:idx val="1"/>
          <c:order val="1"/>
          <c:tx>
            <c:strRef>
              <c:f>[IE_DOTAZNIK_TIME_SERIES_18Q2.xlsx]Sheet1!$J$1</c:f>
              <c:strCache>
                <c:ptCount val="1"/>
                <c:pt idx="0">
                  <c:v>Výhled +3M (průměr)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rgbClr val="FFC000"/>
                    </a:solidFill>
                    <a:latin typeface="Century Gothic" panose="020B0502020202020204" pitchFamily="34" charset="0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[IE_DOTAZNIK_TIME_SERIES_18Q2.xlsx]Sheet1!$A$4:$A$15</c:f>
              <c:strCache>
                <c:ptCount val="12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</c:strCache>
            </c:strRef>
          </c:cat>
          <c:val>
            <c:numRef>
              <c:f>[IE_DOTAZNIK_TIME_SERIES_18Q2.xlsx]Sheet1!$J$4:$J$15</c:f>
              <c:numCache>
                <c:formatCode>0.00</c:formatCode>
                <c:ptCount val="12"/>
                <c:pt idx="0">
                  <c:v>58.47</c:v>
                </c:pt>
                <c:pt idx="1">
                  <c:v>53.77</c:v>
                </c:pt>
                <c:pt idx="2">
                  <c:v>53.513513513513516</c:v>
                </c:pt>
                <c:pt idx="3">
                  <c:v>55.42</c:v>
                </c:pt>
                <c:pt idx="4">
                  <c:v>54.83</c:v>
                </c:pt>
                <c:pt idx="5">
                  <c:v>57.22</c:v>
                </c:pt>
                <c:pt idx="6">
                  <c:v>54.02</c:v>
                </c:pt>
                <c:pt idx="7">
                  <c:v>55.727272727272727</c:v>
                </c:pt>
                <c:pt idx="8">
                  <c:v>54.03</c:v>
                </c:pt>
                <c:pt idx="9">
                  <c:v>54</c:v>
                </c:pt>
                <c:pt idx="10">
                  <c:v>49.777777777777779</c:v>
                </c:pt>
                <c:pt idx="11">
                  <c:v>52.952380952380949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8-4A16-4CE4-96E2-32762AFCB6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90144"/>
        <c:axId val="173347584"/>
      </c:lineChart>
      <c:catAx>
        <c:axId val="17319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FuturaTEE" pitchFamily="2" charset="0"/>
              </a:defRPr>
            </a:pPr>
            <a:endParaRPr lang="cs-CZ"/>
          </a:p>
        </c:txPr>
        <c:crossAx val="173347584"/>
        <c:crosses val="autoZero"/>
        <c:auto val="1"/>
        <c:lblAlgn val="ctr"/>
        <c:lblOffset val="100"/>
        <c:tickLblSkip val="1"/>
        <c:noMultiLvlLbl val="0"/>
      </c:catAx>
      <c:valAx>
        <c:axId val="173347584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73190144"/>
        <c:crosses val="autoZero"/>
        <c:crossBetween val="between"/>
        <c:majorUnit val="4"/>
      </c:valAx>
    </c:plotArea>
    <c:legend>
      <c:legendPos val="b"/>
      <c:layout>
        <c:manualLayout>
          <c:xMode val="edge"/>
          <c:yMode val="edge"/>
          <c:x val="6.8324365704286988E-2"/>
          <c:y val="0.86627532889201253"/>
          <c:w val="0.90501771653543306"/>
          <c:h val="0.12085492493831032"/>
        </c:manualLayout>
      </c:layout>
      <c:overlay val="0"/>
      <c:txPr>
        <a:bodyPr/>
        <a:lstStyle/>
        <a:p>
          <a:pPr>
            <a:defRPr>
              <a:latin typeface="Century Gothic" panose="020B0502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1473811133815507E-2"/>
          <c:y val="0.16479695246427531"/>
          <c:w val="0.89915334612976905"/>
          <c:h val="0.57898568074611267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ysClr val="window" lastClr="FFFFFF">
                <a:lumMod val="85000"/>
              </a:sysClr>
            </a:solidFill>
            <a:ln w="22225">
              <a:noFill/>
            </a:ln>
          </c:spPr>
          <c:invertIfNegative val="0"/>
          <c:cat>
            <c:strRef>
              <c:f>'[exportni_index_2019-Q1_data.xlsx]faktory pro recesi v ČR'!$A$3:$A$6</c:f>
              <c:strCache>
                <c:ptCount val="4"/>
                <c:pt idx="0">
                  <c:v>Uvalení vysokých cel na dovoz aut a náhradních dílů do USA</c:v>
                </c:pt>
                <c:pt idx="1">
                  <c:v>Nedosažení obchodního smíru mezi Čínou a USA</c:v>
                </c:pt>
                <c:pt idx="2">
                  <c:v>Divoký brexit</c:v>
                </c:pt>
                <c:pt idx="3">
                  <c:v>Opakovaně odkládaný brexit</c:v>
                </c:pt>
              </c:strCache>
            </c:strRef>
          </c:cat>
          <c:val>
            <c:numRef>
              <c:f>'[exportni_index_2019-Q1_data.xlsx]faktory pro recesi v ČR'!$B$3:$B$6</c:f>
              <c:numCache>
                <c:formatCode>0%</c:formatCode>
                <c:ptCount val="4"/>
                <c:pt idx="0">
                  <c:v>0.47619047619047616</c:v>
                </c:pt>
                <c:pt idx="1">
                  <c:v>0.33333333333333331</c:v>
                </c:pt>
                <c:pt idx="2">
                  <c:v>0.14285714285714285</c:v>
                </c:pt>
                <c:pt idx="3">
                  <c:v>4.7619047619047616E-2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38-4AC8-94B6-D930ECA431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8471424"/>
        <c:axId val="428472960"/>
      </c:barChart>
      <c:catAx>
        <c:axId val="428471424"/>
        <c:scaling>
          <c:orientation val="minMax"/>
        </c:scaling>
        <c:delete val="0"/>
        <c:axPos val="b"/>
        <c:numFmt formatCode="mm\-yy" sourceLinked="0"/>
        <c:majorTickMark val="out"/>
        <c:minorTickMark val="none"/>
        <c:tickLblPos val="low"/>
        <c:spPr>
          <a:ln>
            <a:solidFill>
              <a:sysClr val="windowText" lastClr="000000"/>
            </a:solidFill>
          </a:ln>
        </c:spPr>
        <c:txPr>
          <a:bodyPr rot="0"/>
          <a:lstStyle/>
          <a:p>
            <a:pPr>
              <a:defRPr/>
            </a:pPr>
            <a:endParaRPr lang="cs-CZ"/>
          </a:p>
        </c:txPr>
        <c:crossAx val="428472960"/>
        <c:crossesAt val="-500"/>
        <c:auto val="1"/>
        <c:lblAlgn val="ctr"/>
        <c:lblOffset val="100"/>
        <c:noMultiLvlLbl val="0"/>
      </c:catAx>
      <c:valAx>
        <c:axId val="428472960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crossAx val="428471424"/>
        <c:crosses val="autoZero"/>
        <c:crossBetween val="between"/>
        <c:majorUnit val="0.1"/>
      </c:valAx>
      <c:spPr>
        <a:ln>
          <a:solidFill>
            <a:sysClr val="windowText" lastClr="000000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latin typeface="FuturaTEE" pitchFamily="2" charset="0"/>
        </a:defRPr>
      </a:pPr>
      <a:endParaRPr lang="cs-CZ"/>
    </a:p>
  </c:txPr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3.63184E-7</cdr:y>
    </cdr:from>
    <cdr:to>
      <cdr:x>1</cdr:x>
      <cdr:y>0.14183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1"/>
          <a:ext cx="10114093" cy="390524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  <a:ln xmlns:a="http://schemas.openxmlformats.org/drawingml/2006/main" w="9525">
          <a:solidFill>
            <a:srgbClr val="FFFF00"/>
          </a:solidFill>
        </a:ln>
      </cdr:spPr>
      <cdr:txBody>
        <a:bodyPr xmlns:a="http://schemas.openxmlformats.org/drawingml/2006/main" vertOverflow="clip" wrap="square" lIns="108000" tIns="144000" rIns="108000" bIns="0" rtlCol="0">
          <a:noAutofit/>
        </a:bodyPr>
        <a:lstStyle xmlns:a="http://schemas.openxmlformats.org/drawingml/2006/main"/>
        <a:p xmlns:a="http://schemas.openxmlformats.org/drawingml/2006/main">
          <a:pPr algn="l" rtl="0">
            <a:defRPr sz="16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cs-CZ" sz="1600" smtClean="0"/>
            <a:t>Index Exportu: výročí šestiletých minim </a:t>
          </a:r>
          <a:r>
            <a:rPr lang="en-US" sz="1600" smtClean="0"/>
            <a:t>   </a:t>
          </a:r>
          <a:endParaRPr lang="cs-CZ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0.10909</cdr:y>
    </cdr:to>
    <cdr:sp macro="" textlink="">
      <cdr:nvSpPr>
        <cdr:cNvPr id="6" name="TextBox 2"/>
        <cdr:cNvSpPr txBox="1"/>
      </cdr:nvSpPr>
      <cdr:spPr>
        <a:xfrm xmlns:a="http://schemas.openxmlformats.org/drawingml/2006/main">
          <a:off x="0" y="0"/>
          <a:ext cx="1800000" cy="216000"/>
        </a:xfrm>
        <a:prstGeom xmlns:a="http://schemas.openxmlformats.org/drawingml/2006/main" prst="rect">
          <a:avLst/>
        </a:prstGeom>
        <a:solidFill xmlns:a="http://schemas.openxmlformats.org/drawingml/2006/main">
          <a:srgbClr val="FEF202"/>
        </a:solidFill>
      </cdr:spPr>
      <cdr:txBody>
        <a:bodyPr xmlns:a="http://schemas.openxmlformats.org/drawingml/2006/main" vertOverflow="clip" wrap="square" rtlCol="0" anchor="t"/>
        <a:lstStyle xmlns:a="http://schemas.openxmlformats.org/drawingml/2006/main"/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600" b="1" i="0" baseline="0">
              <a:effectLst/>
              <a:latin typeface="FuturaTEE" pitchFamily="2" charset="0"/>
              <a:ea typeface="+mn-ea"/>
              <a:cs typeface="+mn-cs"/>
            </a:rPr>
            <a:t>Možný spouštěč recese v Čechách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01C43E83-CE4B-4660-8631-0654C7339C26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52823D16-DBED-445A-AD8F-3AF01E63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F3E8078F-9A6C-4213-B0AF-7C4FD611FCD4}" type="datetimeFigureOut">
              <a:rPr lang="de-DE" smtClean="0"/>
              <a:t>08.07.2019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4538"/>
            <a:ext cx="52673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0" tIns="46136" rIns="92270" bIns="4613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270" tIns="46136" rIns="92270" bIns="46136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4F21D172-57C7-4E47-972B-9A6AD89F10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4538"/>
            <a:ext cx="5267325" cy="3724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25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224855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5"/>
          <a:stretch/>
        </p:blipFill>
        <p:spPr>
          <a:xfrm>
            <a:off x="-5309" y="0"/>
            <a:ext cx="10698709" cy="7561264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764425" y="4603443"/>
            <a:ext cx="9159240" cy="69249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 r:embed="rId7">
                    <a:extLst>
                      <a:ext uri="{28A0092B-C50C-407E-A947-70E740481C1C}">
                        <a14:useLocalDpi val="0"/>
                      </a:ext>
                    </a:extLst>
                  </a:blip>
                  <a:srcRect/>
                  <a:stretch>
                    <a:fillRect/>
                  </a:stretch>
                </a:blipFill>
              </a14:hiddenFill>
            </a:ext>
          </a:extLst>
        </p:spPr>
        <p:txBody>
          <a:bodyPr wrap="square" lIns="0" tIns="0" rIns="0" bIns="0" anchor="b" anchorCtr="0">
            <a:spAutoFit/>
          </a:bodyPr>
          <a:lstStyle>
            <a:lvl1pPr>
              <a:spcBef>
                <a:spcPts val="0"/>
              </a:spcBef>
              <a:defRPr sz="4500" b="1"/>
            </a:lvl1pPr>
            <a:lvl2pPr>
              <a:spcBef>
                <a:spcPts val="0"/>
              </a:spcBef>
              <a:defRPr sz="3000" b="1"/>
            </a:lvl2pPr>
            <a:lvl3pPr marL="0" indent="0" algn="l">
              <a:spcBef>
                <a:spcPts val="0"/>
              </a:spcBef>
              <a:buNone/>
              <a:defRPr sz="3000" b="1"/>
            </a:lvl3pPr>
            <a:lvl4pPr marL="0" indent="0">
              <a:spcBef>
                <a:spcPts val="0"/>
              </a:spcBef>
              <a:buNone/>
              <a:defRPr sz="3000" b="1"/>
            </a:lvl4pPr>
            <a:lvl5pPr marL="0" indent="0">
              <a:spcBef>
                <a:spcPts val="0"/>
              </a:spcBef>
              <a:buNone/>
              <a:defRPr sz="3000" b="1"/>
            </a:lvl5pPr>
            <a:lvl6pPr marL="0" indent="0">
              <a:spcBef>
                <a:spcPts val="0"/>
              </a:spcBef>
              <a:buNone/>
              <a:defRPr sz="3000" b="1">
                <a:latin typeface="Century Gothic" pitchFamily="34" charset="0"/>
              </a:defRPr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umsplatzhalt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D607-6B7C-49A6-87F4-0A7E813A5AB3}" type="datetime1">
              <a:rPr lang="en-GB" noProof="0" smtClean="0"/>
              <a:t>08/07/2019</a:t>
            </a:fld>
            <a:endParaRPr lang="en-US" noProof="0"/>
          </a:p>
        </p:txBody>
      </p:sp>
      <p:sp>
        <p:nvSpPr>
          <p:cNvPr id="5" name="Fußzeilenplatzhalter 4" hidden="1"/>
          <p:cNvSpPr>
            <a:spLocks noGrp="1"/>
          </p:cNvSpPr>
          <p:nvPr>
            <p:ph type="ftr" sz="quarter" idx="11"/>
          </p:nvPr>
        </p:nvSpPr>
        <p:spPr>
          <a:xfrm>
            <a:off x="899160" y="7176199"/>
            <a:ext cx="3609334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4425" y="5511484"/>
            <a:ext cx="5522075" cy="615553"/>
          </a:xfrm>
          <a:noFill/>
        </p:spPr>
        <p:txBody>
          <a:bodyPr wrap="square" lIns="0" tIns="0" rIns="0" bIns="0" anchor="t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here to add your subtitle and the name of speaker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321360"/>
            <a:ext cx="3568578" cy="25217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058" y="687458"/>
            <a:ext cx="3590544" cy="137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5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2875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01406" y="169459"/>
            <a:ext cx="7766198" cy="76018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B126-652A-4818-8A8F-CE66FE08CD68}" type="datetime1">
              <a:rPr lang="en-GB" noProof="0" smtClean="0"/>
              <a:t>08/07/2019</a:t>
            </a:fld>
            <a:endParaRPr lang="en-US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2484" y="7176199"/>
            <a:ext cx="4256010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184906" y="7176199"/>
            <a:ext cx="4257868" cy="385064"/>
          </a:xfrm>
        </p:spPr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73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09274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7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2483" y="259190"/>
            <a:ext cx="7130671" cy="74496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483" y="1520796"/>
            <a:ext cx="101882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 smtClean="0"/>
              <a:t>The first level</a:t>
            </a:r>
          </a:p>
          <a:p>
            <a:pPr lvl="1"/>
            <a:r>
              <a:rPr lang="en-US" noProof="0" dirty="0" smtClean="0"/>
              <a:t>The second level</a:t>
            </a:r>
          </a:p>
          <a:p>
            <a:pPr lvl="2"/>
            <a:r>
              <a:rPr lang="en-US" noProof="0" dirty="0" smtClean="0"/>
              <a:t>The third level</a:t>
            </a:r>
          </a:p>
          <a:p>
            <a:pPr lvl="3"/>
            <a:r>
              <a:rPr lang="en-US" noProof="0" dirty="0" smtClean="0"/>
              <a:t>The fourth level</a:t>
            </a:r>
          </a:p>
          <a:p>
            <a:pPr lvl="4"/>
            <a:r>
              <a:rPr lang="en-US" noProof="0" dirty="0" smtClean="0"/>
              <a:t>The 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07408" y="7176199"/>
            <a:ext cx="1676509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FCB4416-7B04-42E2-A694-ECB895EF5005}" type="datetime1">
              <a:rPr lang="en-GB" noProof="0" smtClean="0"/>
              <a:t>08/07/2019</a:t>
            </a:fld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2483" y="7176199"/>
            <a:ext cx="4256011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84906" y="7176199"/>
            <a:ext cx="4257868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FE9AD8-4CF8-4A0A-8D8A-B8E100449A7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Gerade Verbindung 8"/>
          <p:cNvCxnSpPr/>
          <p:nvPr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5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43056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buFont typeface="Arial" pitchFamily="34" charset="0"/>
        <a:buNone/>
        <a:defRPr sz="1800" b="0" kern="1200" baseline="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98438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4111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609600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808038" indent="-18256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10207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6pPr>
      <a:lvl7pPr marL="1235075" indent="-21431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7pPr>
      <a:lvl8pPr marL="1227764" indent="-206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8pPr>
      <a:lvl9pPr marL="1227764" indent="0" algn="l" defTabSz="1043056" rtl="0" eaLnBrk="1" latinLnBrk="0" hangingPunct="1">
        <a:spcBef>
          <a:spcPts val="0"/>
        </a:spcBef>
        <a:buFont typeface="Wingdings" pitchFamily="2" charset="2"/>
        <a:buNone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6.xml"/><Relationship Id="rId7" Type="http://schemas.openxmlformats.org/officeDocument/2006/relationships/image" Target="../media/image7.e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764424" y="4865055"/>
            <a:ext cx="9928976" cy="430887"/>
          </a:xfrm>
        </p:spPr>
        <p:txBody>
          <a:bodyPr/>
          <a:lstStyle/>
          <a:p>
            <a:r>
              <a:rPr lang="cs-CZ" sz="2800" dirty="0" smtClean="0"/>
              <a:t>Index Exportu</a:t>
            </a:r>
            <a:r>
              <a:rPr lang="cs-CZ" sz="2800" dirty="0"/>
              <a:t>: výročí šestiletých minim</a:t>
            </a:r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 bwMode="gray">
          <a:xfrm>
            <a:off x="764425" y="5511484"/>
            <a:ext cx="7598525" cy="923330"/>
          </a:xfrm>
        </p:spPr>
        <p:txBody>
          <a:bodyPr/>
          <a:lstStyle/>
          <a:p>
            <a:r>
              <a:rPr lang="cs-CZ" dirty="0" smtClean="0"/>
              <a:t>Helena Horská, hlavní ekonomka Raiffeisenbank a.s.</a:t>
            </a:r>
          </a:p>
          <a:p>
            <a:r>
              <a:rPr lang="en-US" dirty="0" smtClean="0"/>
              <a:t>h</a:t>
            </a:r>
            <a:r>
              <a:rPr lang="cs-CZ" dirty="0" err="1" smtClean="0"/>
              <a:t>elena.horska</a:t>
            </a:r>
            <a:r>
              <a:rPr lang="en-US" dirty="0" smtClean="0"/>
              <a:t>@rb.cz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890273"/>
            <a:ext cx="10693400" cy="54800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endParaRPr lang="cs-CZ" sz="1600" b="1" dirty="0" err="1" smtClean="0">
              <a:latin typeface="Century Gothic" pitchFamily="34" charset="0"/>
            </a:endParaRPr>
          </a:p>
        </p:txBody>
      </p:sp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967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16" name="think-cell Slide" r:id="rId6" imgW="338" imgH="338" progId="TCLayout.ActiveDocument.1">
                  <p:embed/>
                </p:oleObj>
              </mc:Choice>
              <mc:Fallback>
                <p:oleObj name="think-cell Slide" r:id="rId6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rgbClr r="0" g="0" b="0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30092"/>
            <a:ext cx="9784030" cy="760181"/>
          </a:xfrm>
        </p:spPr>
        <p:txBody>
          <a:bodyPr/>
          <a:lstStyle/>
          <a:p>
            <a:pPr algn="ctr"/>
            <a:r>
              <a:rPr lang="cs-CZ" sz="2400" dirty="0" smtClean="0"/>
              <a:t>IE: </a:t>
            </a:r>
            <a:r>
              <a:rPr lang="cs-CZ" dirty="0"/>
              <a:t>výročí šestiletých minim</a:t>
            </a:r>
            <a:r>
              <a:rPr lang="cs-CZ" sz="2400" dirty="0" smtClean="0"/>
              <a:t> 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328681" y="6967537"/>
            <a:ext cx="9912549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000" i="1" dirty="0"/>
              <a:t>Zdroj: Výpočet </a:t>
            </a:r>
            <a:r>
              <a:rPr lang="cs-CZ" sz="1000" i="1" dirty="0" err="1"/>
              <a:t>Raiffeisenbank</a:t>
            </a:r>
            <a:r>
              <a:rPr lang="cs-CZ" sz="1000" i="1" dirty="0"/>
              <a:t> ve spolupráci s Asociací Exportérů, data k 8</a:t>
            </a:r>
            <a:r>
              <a:rPr lang="cs-CZ" sz="1000" i="1" dirty="0" smtClean="0"/>
              <a:t>. 4. 2019</a:t>
            </a:r>
            <a:r>
              <a:rPr lang="cs-CZ" sz="1000" i="1" dirty="0"/>
              <a:t>. </a:t>
            </a:r>
            <a:br>
              <a:rPr lang="cs-CZ" sz="1000" i="1" dirty="0"/>
            </a:br>
            <a:r>
              <a:rPr lang="cs-CZ" sz="1000" i="1" dirty="0"/>
              <a:t>Pozn.: Údaje do února 2019 odpovídají zveřejněné statistice národního vývozu ČSÚ, od března 2019 prognóza IE.</a:t>
            </a:r>
            <a:endParaRPr lang="cs-CZ" sz="1000" dirty="0"/>
          </a:p>
        </p:txBody>
      </p:sp>
      <p:sp>
        <p:nvSpPr>
          <p:cNvPr id="2" name="Rectangle 1"/>
          <p:cNvSpPr/>
          <p:nvPr/>
        </p:nvSpPr>
        <p:spPr>
          <a:xfrm>
            <a:off x="206264" y="680162"/>
            <a:ext cx="10366485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600" dirty="0" smtClean="0"/>
          </a:p>
          <a:p>
            <a:r>
              <a:rPr lang="cs-CZ" sz="1400" dirty="0" smtClean="0"/>
              <a:t>Přírůstek </a:t>
            </a:r>
            <a:r>
              <a:rPr lang="cs-CZ" sz="1400" dirty="0"/>
              <a:t>českého exportu na začátku roku nejnižší lednové tempo od roku 2013, únor přinesl mírné zlepšení. </a:t>
            </a:r>
            <a:r>
              <a:rPr lang="cs-CZ" sz="1400" dirty="0" smtClean="0"/>
              <a:t> Jak trvalé?</a:t>
            </a:r>
          </a:p>
          <a:p>
            <a:endParaRPr lang="cs-CZ" sz="11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400" b="1" dirty="0"/>
              <a:t>EXPORT = ZAHRANIČNÍ POPTÁVKA </a:t>
            </a:r>
            <a:r>
              <a:rPr lang="en-US" sz="1400" b="1" dirty="0"/>
              <a:t>&amp;</a:t>
            </a:r>
            <a:r>
              <a:rPr lang="cs-CZ" sz="1400" b="1" dirty="0"/>
              <a:t> KURZ</a:t>
            </a:r>
            <a:r>
              <a:rPr lang="en-US" sz="1400" b="1" dirty="0"/>
              <a:t> &amp; DOMAC</a:t>
            </a:r>
            <a:r>
              <a:rPr lang="cs-CZ" sz="1400" b="1" dirty="0"/>
              <a:t>Í VÝROBNÍ KAPACITA</a:t>
            </a:r>
          </a:p>
          <a:p>
            <a:endParaRPr lang="cs-CZ" sz="14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sz="1400" dirty="0"/>
              <a:t>c</a:t>
            </a:r>
            <a:r>
              <a:rPr lang="cs-CZ" sz="1400" dirty="0" err="1" smtClean="0"/>
              <a:t>itelně</a:t>
            </a:r>
            <a:r>
              <a:rPr lang="cs-CZ" sz="1400" dirty="0" smtClean="0"/>
              <a:t> slábne poptávka z Německa (v lednu na rozdíl od ostatních EU zemí vývoz do SRN meziročně klesl)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sz="1400" dirty="0"/>
              <a:t>p</a:t>
            </a:r>
            <a:r>
              <a:rPr lang="cs-CZ" sz="1400" dirty="0" err="1" smtClean="0"/>
              <a:t>ředstihové</a:t>
            </a:r>
            <a:r>
              <a:rPr lang="cs-CZ" sz="1400" dirty="0" smtClean="0"/>
              <a:t> indikátory (PMI, IFO index, …) </a:t>
            </a:r>
            <a:r>
              <a:rPr lang="cs-CZ" sz="1400" dirty="0" smtClean="0">
                <a:sym typeface="Symbol" panose="05050102010706020507" pitchFamily="18" charset="2"/>
              </a:rPr>
              <a:t>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cs-CZ" sz="1400" dirty="0" smtClean="0"/>
              <a:t>l</a:t>
            </a:r>
            <a:r>
              <a:rPr lang="en-US" sz="1400" dirty="0" err="1" smtClean="0"/>
              <a:t>ednov</a:t>
            </a:r>
            <a:r>
              <a:rPr lang="cs-CZ" sz="1400" dirty="0" smtClean="0"/>
              <a:t>ý přírůstek nových zakázek pro český průmysl nejnižší za </a:t>
            </a:r>
            <a:r>
              <a:rPr lang="cs-CZ" sz="1400" dirty="0"/>
              <a:t>posledních šest </a:t>
            </a:r>
            <a:r>
              <a:rPr lang="cs-CZ" sz="1400" dirty="0" smtClean="0"/>
              <a:t>let</a:t>
            </a:r>
            <a:endParaRPr lang="cs-CZ" sz="14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cs-CZ" sz="1400" dirty="0" smtClean="0"/>
              <a:t>stále </a:t>
            </a:r>
            <a:r>
              <a:rPr lang="cs-CZ" sz="1400" dirty="0"/>
              <a:t>vysátý trh práce, na kterém mnohé firmy stále beznadějně hledají nové </a:t>
            </a:r>
            <a:r>
              <a:rPr lang="cs-CZ" sz="1400" dirty="0" smtClean="0"/>
              <a:t>zaměstnance </a:t>
            </a:r>
            <a:endParaRPr lang="en-US" sz="1400" dirty="0" smtClean="0"/>
          </a:p>
          <a:p>
            <a:r>
              <a:rPr lang="cs-CZ" sz="1400" dirty="0" smtClean="0">
                <a:sym typeface="Wingdings" panose="05000000000000000000" pitchFamily="2" charset="2"/>
              </a:rPr>
              <a:t>   slábnoucí CZK</a:t>
            </a:r>
            <a:endParaRPr lang="cs-CZ" sz="1400" dirty="0" smtClean="0"/>
          </a:p>
          <a:p>
            <a:endParaRPr lang="cs-CZ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400" dirty="0" smtClean="0"/>
              <a:t>Podle Indexu </a:t>
            </a:r>
            <a:r>
              <a:rPr lang="cs-CZ" sz="1400" dirty="0"/>
              <a:t>Exportu, který zohledňuje i situaci na českém trhu práce, dojde v letošním </a:t>
            </a:r>
            <a:r>
              <a:rPr lang="cs-CZ" sz="1400" dirty="0" smtClean="0"/>
              <a:t>2Q</a:t>
            </a:r>
            <a:r>
              <a:rPr lang="en-US" sz="1400" dirty="0" smtClean="0"/>
              <a:t>’19</a:t>
            </a:r>
            <a:r>
              <a:rPr lang="cs-CZ" sz="1400" dirty="0" smtClean="0"/>
              <a:t> </a:t>
            </a:r>
            <a:r>
              <a:rPr lang="cs-CZ" sz="1400" b="1" dirty="0"/>
              <a:t>k dalšímu zpomalení růstu českého </a:t>
            </a:r>
            <a:r>
              <a:rPr lang="cs-CZ" sz="1400" b="1" dirty="0" smtClean="0"/>
              <a:t>exportu</a:t>
            </a:r>
            <a:endParaRPr lang="cs-CZ" sz="1400" dirty="0" smtClean="0"/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cs-CZ" sz="1400" dirty="0" smtClean="0"/>
              <a:t>Odhaduji, že</a:t>
            </a:r>
            <a:r>
              <a:rPr lang="en-US" sz="1400" dirty="0" smtClean="0"/>
              <a:t> </a:t>
            </a:r>
            <a:r>
              <a:rPr lang="cs-CZ" sz="1400" b="1" dirty="0" smtClean="0"/>
              <a:t>l</a:t>
            </a:r>
            <a:r>
              <a:rPr lang="en-US" sz="1400" b="1" dirty="0" err="1" smtClean="0"/>
              <a:t>eto</a:t>
            </a:r>
            <a:r>
              <a:rPr lang="cs-CZ" sz="1400" b="1" dirty="0" err="1" smtClean="0"/>
              <a:t>šní</a:t>
            </a:r>
            <a:r>
              <a:rPr lang="cs-CZ" sz="1400" b="1" dirty="0" smtClean="0"/>
              <a:t> přírůstek </a:t>
            </a:r>
            <a:r>
              <a:rPr lang="cs-CZ" sz="1400" b="1" dirty="0"/>
              <a:t>českého exportu </a:t>
            </a:r>
            <a:r>
              <a:rPr lang="cs-CZ" sz="1400" dirty="0"/>
              <a:t>v národním </a:t>
            </a:r>
            <a:r>
              <a:rPr lang="cs-CZ" sz="1400" dirty="0" smtClean="0"/>
              <a:t>pojetí klesne na </a:t>
            </a:r>
            <a:r>
              <a:rPr lang="cs-CZ" sz="1400" b="1" dirty="0" smtClean="0"/>
              <a:t>6leté minimum </a:t>
            </a:r>
            <a:endParaRPr lang="cs-CZ" sz="1400" b="1" dirty="0"/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cs-CZ" sz="1400" dirty="0" smtClean="0"/>
              <a:t>Pokud </a:t>
            </a:r>
            <a:r>
              <a:rPr lang="cs-CZ" sz="1400" dirty="0"/>
              <a:t>nedojde na krajní variantu tj. na neřízený </a:t>
            </a:r>
            <a:r>
              <a:rPr lang="cs-CZ" sz="1400" dirty="0" err="1"/>
              <a:t>brexit</a:t>
            </a:r>
            <a:r>
              <a:rPr lang="cs-CZ" sz="1400" dirty="0"/>
              <a:t>, český export se letos setrvalému poklesu ještě </a:t>
            </a:r>
            <a:r>
              <a:rPr lang="cs-CZ" sz="1400" dirty="0" smtClean="0"/>
              <a:t>vyhne</a:t>
            </a:r>
            <a:endParaRPr lang="cs-CZ" sz="1100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303165597"/>
              </p:ext>
            </p:extLst>
          </p:nvPr>
        </p:nvGraphicFramePr>
        <p:xfrm>
          <a:off x="289653" y="4201609"/>
          <a:ext cx="10114093" cy="2828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42661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 smtClean="0"/>
              <a:t>Čtvrtletní průzkum mezi exportéry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630858" y="1902143"/>
            <a:ext cx="9813928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0                                                                           50                                                                         100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708712" y="1718094"/>
            <a:ext cx="9090026" cy="266700"/>
          </a:xfrm>
          <a:prstGeom prst="rect">
            <a:avLst/>
          </a:prstGeom>
          <a:gradFill flip="none" rotWithShape="1">
            <a:gsLst>
              <a:gs pos="30000">
                <a:schemeClr val="accent6">
                  <a:lumMod val="75000"/>
                </a:schemeClr>
              </a:gs>
              <a:gs pos="57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err="1" smtClean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3233" y="2359343"/>
            <a:ext cx="99091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1200" i="1" dirty="0"/>
              <a:t>Pozn.: hodnota pod 50 značí zhoršení, hodnota nad 50 zlepšení, úroveň 50 bodů signalizuje </a:t>
            </a:r>
            <a:r>
              <a:rPr lang="cs-CZ" sz="1200" i="1" dirty="0" smtClean="0"/>
              <a:t>stabilitu</a:t>
            </a:r>
            <a:endParaRPr lang="cs-CZ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83233" y="2802835"/>
            <a:ext cx="2250954" cy="3060010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Aktuální situace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Výhled na tři měsíce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4" y="832269"/>
            <a:ext cx="9934575" cy="134302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 hodnotíte současnou úroveň exportu Vaší společnosti ve srovnání s obdobím před 3 měsíci? (škála 0-100</a:t>
            </a:r>
            <a:r>
              <a:rPr lang="cs-CZ" sz="1400" b="1" dirty="0" smtClean="0">
                <a:latin typeface="Century Gothic" pitchFamily="34" charset="0"/>
              </a:rPr>
              <a:t>)</a:t>
            </a:r>
          </a:p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Jaký očekáváte vývoj exportu Vaší společnosti za následující 3 měsíce ve srovnání s dneškem? (škála 0-100)</a:t>
            </a: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 termínu 30. 8. – 19. 9. 2018. </a:t>
            </a:r>
            <a:r>
              <a:rPr lang="cs-CZ" sz="1100" i="1" dirty="0" err="1"/>
              <a:t>Raiffeisenbank</a:t>
            </a:r>
            <a:r>
              <a:rPr lang="cs-CZ" sz="1100" i="1" dirty="0"/>
              <a:t> a.s</a:t>
            </a:r>
            <a:r>
              <a:rPr lang="cs-CZ" sz="1100" i="1" dirty="0" smtClean="0"/>
              <a:t>. a  </a:t>
            </a:r>
            <a:r>
              <a:rPr lang="cs-CZ" sz="1100" i="1" dirty="0"/>
              <a:t>Asociace exportérů. </a:t>
            </a:r>
            <a:endParaRPr lang="cs-CZ" sz="1100" dirty="0"/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685878149"/>
              </p:ext>
            </p:extLst>
          </p:nvPr>
        </p:nvGraphicFramePr>
        <p:xfrm>
          <a:off x="2557565" y="3093542"/>
          <a:ext cx="7241173" cy="196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3125152739"/>
              </p:ext>
            </p:extLst>
          </p:nvPr>
        </p:nvGraphicFramePr>
        <p:xfrm>
          <a:off x="2688589" y="5079435"/>
          <a:ext cx="7110149" cy="205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859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 smtClean="0"/>
              <a:t>Anketa mezi exportéry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10" name="TextBox 9"/>
          <p:cNvSpPr txBox="1"/>
          <p:nvPr/>
        </p:nvSpPr>
        <p:spPr>
          <a:xfrm>
            <a:off x="1" y="891304"/>
            <a:ext cx="10693400" cy="5975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b="1" dirty="0" smtClean="0"/>
              <a:t>Spouštěč případné recese</a:t>
            </a:r>
            <a:endParaRPr lang="cs-CZ" b="1" dirty="0"/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 smtClean="0"/>
              <a:t>Zdroj</a:t>
            </a:r>
            <a:r>
              <a:rPr lang="cs-CZ" sz="1100" i="1" dirty="0"/>
              <a:t>: Šetření mezi exportéry v termínu 12. 3. – 4. 4. 2019.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 Asociace exportérů</a:t>
            </a:r>
            <a:r>
              <a:rPr lang="cs-CZ" sz="1100" i="1" dirty="0" smtClean="0"/>
              <a:t>. </a:t>
            </a:r>
            <a:endParaRPr lang="cs-CZ" sz="1100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4115462007"/>
              </p:ext>
            </p:extLst>
          </p:nvPr>
        </p:nvGraphicFramePr>
        <p:xfrm>
          <a:off x="370523" y="3506009"/>
          <a:ext cx="8106728" cy="3525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Rectangle 14"/>
          <p:cNvSpPr/>
          <p:nvPr/>
        </p:nvSpPr>
        <p:spPr>
          <a:xfrm>
            <a:off x="10442774" y="3181350"/>
            <a:ext cx="914400" cy="914400"/>
          </a:xfrm>
          <a:prstGeom prst="rect">
            <a:avLst/>
          </a:prstGeom>
          <a:noFill/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135" y="1476709"/>
            <a:ext cx="8277225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2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129" y="169459"/>
            <a:ext cx="9792475" cy="760181"/>
          </a:xfrm>
        </p:spPr>
        <p:txBody>
          <a:bodyPr/>
          <a:lstStyle/>
          <a:p>
            <a:pPr algn="ctr"/>
            <a:r>
              <a:rPr lang="cs-CZ" dirty="0" smtClean="0"/>
              <a:t>Důležité upozornění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5</a:t>
            </a:fld>
            <a:endParaRPr lang="en-US" noProof="0"/>
          </a:p>
        </p:txBody>
      </p:sp>
      <p:sp>
        <p:nvSpPr>
          <p:cNvPr id="6" name="TextBox 5"/>
          <p:cNvSpPr txBox="1"/>
          <p:nvPr/>
        </p:nvSpPr>
        <p:spPr>
          <a:xfrm>
            <a:off x="295275" y="1190624"/>
            <a:ext cx="10048875" cy="58578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400" b="1" dirty="0"/>
              <a:t>Upozornění</a:t>
            </a:r>
          </a:p>
          <a:p>
            <a:pPr algn="just"/>
            <a:r>
              <a:rPr lang="cs-CZ" sz="1400" dirty="0"/>
              <a:t>Všechny názory, prognózy a informace, včetně investičních doporučení a obchodní idejí, a jakékoliv ostatní údaje obsažené v tomto dokumentu jsou pouze informativní, nezávazné a představují názor </a:t>
            </a:r>
            <a:r>
              <a:rPr lang="cs-CZ" sz="1400" dirty="0" err="1"/>
              <a:t>Raiffeisenbank</a:t>
            </a:r>
            <a:r>
              <a:rPr lang="cs-CZ" sz="1400" dirty="0"/>
              <a:t>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</a:t>
            </a:r>
            <a:r>
              <a:rPr lang="cs-CZ" sz="1400" dirty="0" smtClean="0"/>
              <a:t>o zamýšlené </a:t>
            </a:r>
            <a:r>
              <a:rPr lang="cs-CZ" sz="1400" dirty="0"/>
              <a:t>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400" dirty="0" err="1"/>
              <a:t>reportujícím</a:t>
            </a:r>
            <a:r>
              <a:rPr lang="cs-CZ" sz="1400" dirty="0"/>
              <a:t> analytikům být angažován v cenných papírech či jiných finančních instrumentech jakékoliv společnosti, kterou analytik pokrývá, pokud nabytí těchto finančních nástrojů nebylo předem projednáno s oddělením </a:t>
            </a:r>
            <a:r>
              <a:rPr lang="cs-CZ" sz="1400" dirty="0" err="1"/>
              <a:t>Compliance</a:t>
            </a:r>
            <a:r>
              <a:rPr lang="cs-CZ" sz="1400" dirty="0"/>
              <a:t>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podle Nařízení (EU) 596/2014 o zneužívání trhu </a:t>
            </a:r>
            <a:r>
              <a:rPr lang="cs-CZ" sz="1400" dirty="0" smtClean="0"/>
              <a:t>a Prováděcího </a:t>
            </a:r>
            <a:r>
              <a:rPr lang="cs-CZ" sz="1400" dirty="0"/>
              <a:t>nařízení (EU) 2016/958 dle vyhlášky č. 114/2006 Sb., o poctivé prezentaci investičních doporučení, naleznete na webové stránce </a:t>
            </a:r>
            <a:r>
              <a:rPr lang="cs-CZ" sz="1400" dirty="0" err="1"/>
              <a:t>Raiffeisenbank</a:t>
            </a:r>
            <a:r>
              <a:rPr lang="cs-CZ" sz="1400" dirty="0"/>
              <a:t> a.s. v sekci Analýzy – </a:t>
            </a:r>
            <a:r>
              <a:rPr lang="cs-CZ" sz="1400" dirty="0" err="1"/>
              <a:t>Disclaimer</a:t>
            </a:r>
            <a:r>
              <a:rPr lang="cs-CZ" sz="1400" dirty="0"/>
              <a:t>, viz https://investice.rb.cz/</a:t>
            </a:r>
            <a:r>
              <a:rPr lang="cs-CZ" sz="1400" dirty="0" err="1"/>
              <a:t>fileadmin</a:t>
            </a:r>
            <a:r>
              <a:rPr lang="cs-CZ" sz="1400" dirty="0"/>
              <a:t>/</a:t>
            </a:r>
            <a:r>
              <a:rPr lang="cs-CZ" sz="1400" dirty="0" err="1"/>
              <a:t>files</a:t>
            </a:r>
            <a:r>
              <a:rPr lang="cs-CZ" sz="1400" dirty="0"/>
              <a:t>/disclaimer_RBroker.pdf. Dohledovým orgánem pro </a:t>
            </a:r>
            <a:r>
              <a:rPr lang="cs-CZ" sz="1400" dirty="0" err="1"/>
              <a:t>Raiffeisenbank</a:t>
            </a:r>
            <a:r>
              <a:rPr lang="cs-CZ" sz="1400" dirty="0"/>
              <a:t> a.s. je Česká národní banka, Na Příkopě 28, Praha 1.</a:t>
            </a:r>
          </a:p>
          <a:p>
            <a:pPr>
              <a:spcBef>
                <a:spcPts val="1000"/>
              </a:spcBef>
            </a:pPr>
            <a:r>
              <a:rPr lang="cs-CZ" sz="1400" dirty="0" smtClean="0">
                <a:latin typeface="Century Gothic" pitchFamily="34" charset="0"/>
              </a:rPr>
              <a:t>Data </a:t>
            </a:r>
            <a:r>
              <a:rPr lang="cs-CZ" sz="1400" dirty="0">
                <a:latin typeface="Century Gothic" pitchFamily="34" charset="0"/>
              </a:rPr>
              <a:t>k </a:t>
            </a:r>
            <a:r>
              <a:rPr lang="cs-CZ" sz="1400" dirty="0"/>
              <a:t>8</a:t>
            </a:r>
            <a:r>
              <a:rPr lang="cs-CZ" sz="1400" dirty="0" smtClean="0"/>
              <a:t>. </a:t>
            </a:r>
            <a:r>
              <a:rPr lang="cs-CZ" sz="1400" smtClean="0"/>
              <a:t>dubna </a:t>
            </a:r>
            <a:r>
              <a:rPr lang="cs-CZ" sz="1400" dirty="0" smtClean="0"/>
              <a:t>2019</a:t>
            </a:r>
            <a:r>
              <a:rPr lang="cs-CZ" sz="1400" dirty="0" smtClean="0">
                <a:latin typeface="Century Gothic" pitchFamily="34" charset="0"/>
              </a:rPr>
              <a:t> </a:t>
            </a:r>
            <a:endParaRPr lang="cs-CZ" sz="1400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Autor: </a:t>
            </a:r>
            <a:r>
              <a:rPr lang="cs-CZ" sz="1400" dirty="0" smtClean="0">
                <a:latin typeface="Century Gothic" pitchFamily="34" charset="0"/>
              </a:rPr>
              <a:t>Helena Horská, hlavní ekonom Raiffeisenbank </a:t>
            </a:r>
            <a:r>
              <a:rPr lang="cs-CZ" sz="1400" dirty="0">
                <a:latin typeface="Century Gothic" pitchFamily="34" charset="0"/>
              </a:rPr>
              <a:t>a.s., </a:t>
            </a:r>
            <a:r>
              <a:rPr lang="cs-CZ" sz="1400" dirty="0" err="1" smtClean="0">
                <a:latin typeface="Century Gothic" pitchFamily="34" charset="0"/>
              </a:rPr>
              <a:t>helena.horska</a:t>
            </a:r>
            <a:r>
              <a:rPr lang="en-US" sz="1400" dirty="0" smtClean="0">
                <a:latin typeface="Century Gothic" pitchFamily="34" charset="0"/>
              </a:rPr>
              <a:t>@rb.cz</a:t>
            </a:r>
            <a:endParaRPr lang="cs-CZ" sz="1400" dirty="0">
              <a:latin typeface="Century Gothic" pitchFamily="34" charset="0"/>
            </a:endParaRPr>
          </a:p>
          <a:p>
            <a:pPr algn="just">
              <a:spcBef>
                <a:spcPts val="1000"/>
              </a:spcBef>
            </a:pPr>
            <a:endParaRPr lang="cs-CZ" sz="1400" dirty="0"/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4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False"/>
  <p:tag name="PREVIOUSNAME" val="P:\$Production\7. New hires and client training\7.3_External\RBCZ\RBCZ_new_v1.po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.2mDvXqEShg4t.k13PLQ"/>
</p:tagLst>
</file>

<file path=ppt/theme/theme1.xml><?xml version="1.0" encoding="utf-8"?>
<a:theme xmlns:a="http://schemas.openxmlformats.org/drawingml/2006/main" name="Presentace IE žlutá">
  <a:themeElements>
    <a:clrScheme name="RBI lea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5F5F5F"/>
      </a:accent2>
      <a:accent3>
        <a:srgbClr val="969696"/>
      </a:accent3>
      <a:accent4>
        <a:srgbClr val="CDCDCD"/>
      </a:accent4>
      <a:accent5>
        <a:srgbClr val="333399"/>
      </a:accent5>
      <a:accent6>
        <a:srgbClr val="3366FF"/>
      </a:accent6>
      <a:hlink>
        <a:srgbClr val="969696"/>
      </a:hlink>
      <a:folHlink>
        <a:srgbClr val="CDCDCD"/>
      </a:folHlink>
    </a:clrScheme>
    <a:fontScheme name="Raiffeisen Ban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108000" tIns="144000" rIns="108000" bIns="0" rtlCol="0">
        <a:noAutofit/>
      </a:bodyPr>
      <a:lstStyle>
        <a:defPPr>
          <a:spcBef>
            <a:spcPts val="1000"/>
          </a:spcBef>
          <a:defRPr sz="1600" b="1" dirty="0" err="1" smtClean="0">
            <a:latin typeface="Century Gothic" pitchFamily="34" charset="0"/>
          </a:defRPr>
        </a:defPPr>
      </a:lstStyle>
    </a:txDef>
  </a:objectDefaults>
  <a:extraClrSchemeLst>
    <a:extraClrScheme>
      <a:clrScheme name="RBI lean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00"/>
        </a:accent1>
        <a:accent2>
          <a:srgbClr val="5F5F5F"/>
        </a:accent2>
        <a:accent3>
          <a:srgbClr val="969696"/>
        </a:accent3>
        <a:accent4>
          <a:srgbClr val="CDCDCD"/>
        </a:accent4>
        <a:accent5>
          <a:srgbClr val="333399"/>
        </a:accent5>
        <a:accent6>
          <a:srgbClr val="3366FF"/>
        </a:accent6>
        <a:hlink>
          <a:srgbClr val="96969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8" id="{A4708895-ED5A-8345-9A86-BD16C8290C24}" vid="{125831F6-0F39-5C44-8820-2A8AD724234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242853-43d6-460e-83d1-ae32e22d03ab">Präsentationsvorlage</Category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01CB7CB8F843808CCDCECBE00998" ma:contentTypeVersion="2" ma:contentTypeDescription="Create a new document." ma:contentTypeScope="" ma:versionID="7e6e83b449c4ec2197adc5634ac77497">
  <xsd:schema xmlns:xsd="http://www.w3.org/2001/XMLSchema" xmlns:xs="http://www.w3.org/2001/XMLSchema" xmlns:p="http://schemas.microsoft.com/office/2006/metadata/properties" xmlns:ns1="http://schemas.microsoft.com/sharepoint/v3" xmlns:ns2="8a242853-43d6-460e-83d1-ae32e22d03ab" targetNamespace="http://schemas.microsoft.com/office/2006/metadata/properties" ma:root="true" ma:fieldsID="3d763472e3167a2d7b934c169128929f" ns1:_="" ns2:_="">
    <xsd:import namespace="http://schemas.microsoft.com/sharepoint/v3"/>
    <xsd:import namespace="8a242853-43d6-460e-83d1-ae32e22d03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2853-43d6-460e-83d1-ae32e22d03ab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union memberTypes="dms:Text">
          <xsd:simpleType>
            <xsd:restriction base="dms:Choice">
              <xsd:enumeration value="Corporate Design Manual"/>
              <xsd:enumeration value="Musterbrief"/>
              <xsd:enumeration value="Namensschilder und Plexiaufsteller#"/>
              <xsd:enumeration value="Landkarte/Map"/>
              <xsd:enumeration value="Präsentationsvorlage"/>
              <xsd:enumeration value="Produktblätter ( Vorlagen)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B48FC0-F3B4-484B-B4D6-D68D6CBC8C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623022-32C5-45FE-9C38-B3E16CC9AD8A}">
  <ds:schemaRefs>
    <ds:schemaRef ds:uri="http://www.w3.org/XML/1998/namespace"/>
    <ds:schemaRef ds:uri="8a242853-43d6-460e-83d1-ae32e22d03ab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sharepoint/v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37896F2-FC02-4F64-8CCB-8539C74D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a242853-43d6-460e-83d1-ae32e22d0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Presentace IE žlutá</Template>
  <TotalTime>8220</TotalTime>
  <Words>328</Words>
  <Application>Microsoft Office PowerPoint</Application>
  <PresentationFormat>Custom</PresentationFormat>
  <Paragraphs>49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 Gothic</vt:lpstr>
      <vt:lpstr>FuturaTEE</vt:lpstr>
      <vt:lpstr>Symbol</vt:lpstr>
      <vt:lpstr>Wingdings</vt:lpstr>
      <vt:lpstr>Presentace IE žlutá</vt:lpstr>
      <vt:lpstr>think-cell Slide</vt:lpstr>
      <vt:lpstr>PowerPoint Presentation</vt:lpstr>
      <vt:lpstr>IE: výročí šestiletých minim </vt:lpstr>
      <vt:lpstr>Čtvrtletní průzkum mezi exportéry</vt:lpstr>
      <vt:lpstr>Anketa mezi exportéry</vt:lpstr>
      <vt:lpstr>Důležité upozornění</vt:lpstr>
    </vt:vector>
  </TitlesOfParts>
  <Company>Raiffeisenbank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HORSKA2</dc:creator>
  <cp:lastModifiedBy>Anna Streckova</cp:lastModifiedBy>
  <cp:revision>221</cp:revision>
  <cp:lastPrinted>2018-07-09T10:23:09Z</cp:lastPrinted>
  <dcterms:created xsi:type="dcterms:W3CDTF">2016-04-01T12:44:41Z</dcterms:created>
  <dcterms:modified xsi:type="dcterms:W3CDTF">2019-07-08T12:41:46Z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0x0101003C1101CB7CB8F843808CCDCECBE00998</vt:lpwstr>
  </property>
  <property fmtid="{D5CDD505-2E9C-101B-9397-08002B2CF9AE}" pid="3" name="Office2010EditCount">
    <vt:lpwstr>1</vt:lpwstr>
  </property>
  <property fmtid="{D5CDD505-2E9C-101B-9397-08002B2CF9AE}" pid="4" name="Office2003EditCount">
    <vt:lpwstr>0</vt:lpwstr>
  </property>
  <property fmtid="{D5CDD505-2E9C-101B-9397-08002B2CF9AE}" pid="5" name="LastEditedOfficeVersion">
    <vt:lpwstr>Office2010</vt:lpwstr>
  </property>
  <property fmtid="{D5CDD505-2E9C-101B-9397-08002B2CF9AE}" pid="6" name="Office2010WasSaved">
    <vt:lpwstr>1</vt:lpwstr>
  </property>
</Properties>
</file>