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62" r:id="rId3"/>
    <p:sldId id="329" r:id="rId4"/>
    <p:sldId id="335" r:id="rId5"/>
    <p:sldId id="347" r:id="rId6"/>
    <p:sldId id="333" r:id="rId7"/>
    <p:sldId id="331" r:id="rId8"/>
    <p:sldId id="330" r:id="rId9"/>
    <p:sldId id="337" r:id="rId10"/>
    <p:sldId id="342" r:id="rId11"/>
    <p:sldId id="340" r:id="rId12"/>
    <p:sldId id="341" r:id="rId13"/>
    <p:sldId id="344" r:id="rId14"/>
    <p:sldId id="345" r:id="rId15"/>
    <p:sldId id="346" r:id="rId16"/>
    <p:sldId id="317" r:id="rId17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057B"/>
    <a:srgbClr val="0E7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i="0" u="none" strike="noStrike" baseline="0" dirty="0">
                <a:effectLst/>
              </a:rPr>
              <a:t>Přeshraniční export kumul. (v mld. Kč)</a:t>
            </a:r>
            <a:r>
              <a:rPr lang="cs-CZ" sz="2800" b="1" i="0" u="none" strike="noStrike" baseline="0" dirty="0"/>
              <a:t> </a:t>
            </a:r>
            <a:endParaRPr lang="cs-CZ" sz="2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8.2269852508218486E-2"/>
          <c:y val="0.11566351909249185"/>
          <c:w val="0.89811085603400409"/>
          <c:h val="0.806777131730043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Průběž2!$O$2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564-4FDF-A513-7CA46C45F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Průběž2!$O$3:$O$12</c:f>
              <c:numCache>
                <c:formatCode>#,##0.0_ ;[Red]\-#,##0.0\ </c:formatCode>
                <c:ptCount val="10"/>
                <c:pt idx="0">
                  <c:v>366.6</c:v>
                </c:pt>
                <c:pt idx="1">
                  <c:v>703.40000000000009</c:v>
                </c:pt>
                <c:pt idx="2">
                  <c:v>1074.4000000000001</c:v>
                </c:pt>
                <c:pt idx="3">
                  <c:v>1427.9</c:v>
                </c:pt>
                <c:pt idx="4">
                  <c:v>1792.6000000000001</c:v>
                </c:pt>
                <c:pt idx="5">
                  <c:v>2168</c:v>
                </c:pt>
                <c:pt idx="6">
                  <c:v>2498.6999999999998</c:v>
                </c:pt>
                <c:pt idx="7">
                  <c:v>2840.7</c:v>
                </c:pt>
                <c:pt idx="8">
                  <c:v>3207.2999999999997</c:v>
                </c:pt>
                <c:pt idx="9">
                  <c:v>3636.3999999999996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64-4FDF-A513-7CA46C45FF9B}"/>
            </c:ext>
          </c:extLst>
        </c:ser>
        <c:ser>
          <c:idx val="1"/>
          <c:order val="1"/>
          <c:tx>
            <c:strRef>
              <c:f>Průběž2!$P$2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layout>
                <c:manualLayout>
                  <c:x val="0"/>
                  <c:y val="-7.8346204164964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564-4FDF-A513-7CA46C45F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Průběž2!$P$3:$P$12</c:f>
              <c:numCache>
                <c:formatCode>#,##0.0_ ;[Red]\-#,##0.0\ </c:formatCode>
                <c:ptCount val="10"/>
                <c:pt idx="0">
                  <c:v>350.6</c:v>
                </c:pt>
                <c:pt idx="1">
                  <c:v>688.7</c:v>
                </c:pt>
                <c:pt idx="2">
                  <c:v>1088.3000000000002</c:v>
                </c:pt>
                <c:pt idx="3">
                  <c:v>1421.2000000000003</c:v>
                </c:pt>
                <c:pt idx="4">
                  <c:v>1791.5000000000002</c:v>
                </c:pt>
                <c:pt idx="5">
                  <c:v>2162.5</c:v>
                </c:pt>
                <c:pt idx="6">
                  <c:v>2462.3000000000002</c:v>
                </c:pt>
                <c:pt idx="7">
                  <c:v>2795.1410000000001</c:v>
                </c:pt>
                <c:pt idx="8">
                  <c:v>3158.0410000000002</c:v>
                </c:pt>
                <c:pt idx="9">
                  <c:v>3547.4410000000003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64-4FDF-A513-7CA46C45FF9B}"/>
            </c:ext>
          </c:extLst>
        </c:ser>
        <c:ser>
          <c:idx val="2"/>
          <c:order val="2"/>
          <c:tx>
            <c:strRef>
              <c:f>Průběž2!$Q$2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layout>
                <c:manualLayout>
                  <c:x val="0"/>
                  <c:y val="3.91731020824822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564-4FDF-A513-7CA46C45F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Průběž2!$Q$3:$Q$12</c:f>
              <c:numCache>
                <c:formatCode>#,##0.0_ ;[Red]\-#,##0.0\ </c:formatCode>
                <c:ptCount val="10"/>
                <c:pt idx="0">
                  <c:v>317.89999999999998</c:v>
                </c:pt>
                <c:pt idx="1">
                  <c:v>650.9</c:v>
                </c:pt>
                <c:pt idx="2">
                  <c:v>1001.7</c:v>
                </c:pt>
                <c:pt idx="3">
                  <c:v>1342.4</c:v>
                </c:pt>
                <c:pt idx="4">
                  <c:v>1670.9</c:v>
                </c:pt>
                <c:pt idx="5">
                  <c:v>2020.2</c:v>
                </c:pt>
                <c:pt idx="6">
                  <c:v>2298.6999999999998</c:v>
                </c:pt>
                <c:pt idx="7">
                  <c:v>2609.8440000000001</c:v>
                </c:pt>
                <c:pt idx="8">
                  <c:v>2960.0439999999999</c:v>
                </c:pt>
                <c:pt idx="9">
                  <c:v>3304.2439999999997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64-4FDF-A513-7CA46C45F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79505360"/>
        <c:axId val="379505688"/>
      </c:barChart>
      <c:catAx>
        <c:axId val="3795053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9505688"/>
        <c:crosses val="autoZero"/>
        <c:auto val="1"/>
        <c:lblAlgn val="ctr"/>
        <c:lblOffset val="100"/>
        <c:noMultiLvlLbl val="0"/>
      </c:catAx>
      <c:valAx>
        <c:axId val="37950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950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903344847561626"/>
          <c:y val="0.12162554184959659"/>
          <c:w val="0.3090531394747319"/>
          <c:h val="7.18658318169178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1" dirty="0"/>
              <a:t>TOP 5 </a:t>
            </a:r>
            <a:r>
              <a:rPr lang="en-US" sz="1400" b="1" dirty="0"/>
              <a:t>Export </a:t>
            </a:r>
            <a:r>
              <a:rPr lang="cs-CZ" sz="1400" b="1" dirty="0"/>
              <a:t>ČR </a:t>
            </a:r>
            <a:r>
              <a:rPr lang="en-US" sz="1400" b="1" dirty="0"/>
              <a:t>2017 </a:t>
            </a:r>
            <a:r>
              <a:rPr lang="cs-CZ" sz="1400" b="1" dirty="0"/>
              <a:t>S. Amerika</a:t>
            </a:r>
            <a:r>
              <a:rPr lang="en-US" sz="1400" b="1" dirty="0"/>
              <a:t> (</a:t>
            </a:r>
            <a:r>
              <a:rPr lang="en-US" sz="1400" b="1" dirty="0" err="1"/>
              <a:t>Kč</a:t>
            </a:r>
            <a:r>
              <a:rPr lang="en-US" sz="1400" b="1" dirty="0"/>
              <a:t>/</a:t>
            </a:r>
            <a:r>
              <a:rPr lang="en-US" sz="1400" b="1" dirty="0" err="1"/>
              <a:t>obyv</a:t>
            </a:r>
            <a:r>
              <a:rPr lang="cs-CZ" sz="1400" b="1" dirty="0"/>
              <a:t>.</a:t>
            </a:r>
            <a:r>
              <a:rPr lang="en-US" sz="1400" b="1" dirty="0"/>
              <a:t>)</a:t>
            </a:r>
          </a:p>
        </c:rich>
      </c:tx>
      <c:layout>
        <c:manualLayout>
          <c:xMode val="edge"/>
          <c:yMode val="edge"/>
          <c:x val="0.16418044619422575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8.5398075240594923E-2"/>
          <c:y val="0.21912037037037038"/>
          <c:w val="0.88682414698162726"/>
          <c:h val="0.640309128025663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6350"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země,obyv'!$C$413:$C$417</c:f>
              <c:strCache>
                <c:ptCount val="5"/>
                <c:pt idx="0">
                  <c:v>Spojené státy</c:v>
                </c:pt>
                <c:pt idx="1">
                  <c:v>Salvador</c:v>
                </c:pt>
                <c:pt idx="2">
                  <c:v>Anguilla</c:v>
                </c:pt>
                <c:pt idx="3">
                  <c:v>Kanada</c:v>
                </c:pt>
                <c:pt idx="4">
                  <c:v>Mexiko</c:v>
                </c:pt>
              </c:strCache>
            </c:strRef>
          </c:cat>
          <c:val>
            <c:numRef>
              <c:f>'E země,obyv'!$G$413:$G$417</c:f>
              <c:numCache>
                <c:formatCode>#,##0.00</c:formatCode>
                <c:ptCount val="5"/>
                <c:pt idx="0">
                  <c:v>267.95133734450104</c:v>
                </c:pt>
                <c:pt idx="1">
                  <c:v>231.56655345301633</c:v>
                </c:pt>
                <c:pt idx="2">
                  <c:v>205</c:v>
                </c:pt>
                <c:pt idx="3">
                  <c:v>203.60306366955729</c:v>
                </c:pt>
                <c:pt idx="4">
                  <c:v>151.21889576466199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D-4EF8-9278-F93EFBC87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2554008"/>
        <c:axId val="692554992"/>
      </c:barChart>
      <c:catAx>
        <c:axId val="69255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992"/>
        <c:crosses val="autoZero"/>
        <c:auto val="1"/>
        <c:lblAlgn val="ctr"/>
        <c:lblOffset val="100"/>
        <c:noMultiLvlLbl val="0"/>
      </c:catAx>
      <c:valAx>
        <c:axId val="69255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TOP 5 </a:t>
            </a:r>
            <a:r>
              <a:rPr lang="en-US" b="1" dirty="0"/>
              <a:t>Export </a:t>
            </a:r>
            <a:r>
              <a:rPr lang="cs-CZ" b="1" dirty="0"/>
              <a:t>ČR </a:t>
            </a:r>
            <a:r>
              <a:rPr lang="en-US" b="1" dirty="0"/>
              <a:t>2017 </a:t>
            </a:r>
            <a:r>
              <a:rPr lang="cs-CZ" b="1" dirty="0"/>
              <a:t>J. Amerika</a:t>
            </a:r>
            <a:r>
              <a:rPr lang="en-US" b="1" dirty="0"/>
              <a:t> (</a:t>
            </a:r>
            <a:r>
              <a:rPr lang="en-US" b="1" dirty="0" err="1"/>
              <a:t>Kč</a:t>
            </a:r>
            <a:r>
              <a:rPr lang="en-US" b="1" dirty="0"/>
              <a:t>/</a:t>
            </a:r>
            <a:r>
              <a:rPr lang="en-US" b="1" dirty="0" err="1"/>
              <a:t>obyv</a:t>
            </a:r>
            <a:r>
              <a:rPr lang="cs-CZ" b="1" dirty="0"/>
              <a:t>.</a:t>
            </a:r>
            <a:r>
              <a:rPr lang="en-US" b="1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6350"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země,obyv'!$C$392:$C$396</c:f>
              <c:strCache>
                <c:ptCount val="5"/>
                <c:pt idx="0">
                  <c:v>Chile</c:v>
                </c:pt>
                <c:pt idx="1">
                  <c:v>Uruguay</c:v>
                </c:pt>
                <c:pt idx="2">
                  <c:v>Argentina</c:v>
                </c:pt>
                <c:pt idx="3">
                  <c:v>Surinam</c:v>
                </c:pt>
                <c:pt idx="4">
                  <c:v>Brazílie</c:v>
                </c:pt>
              </c:strCache>
            </c:strRef>
          </c:cat>
          <c:val>
            <c:numRef>
              <c:f>'E země,obyv'!$G$392:$G$396</c:f>
              <c:numCache>
                <c:formatCode>#,##0.00</c:formatCode>
                <c:ptCount val="5"/>
                <c:pt idx="0">
                  <c:v>94.894018635407278</c:v>
                </c:pt>
                <c:pt idx="1">
                  <c:v>58.317711503347532</c:v>
                </c:pt>
                <c:pt idx="2">
                  <c:v>53.371264052646012</c:v>
                </c:pt>
                <c:pt idx="3">
                  <c:v>42.151685393258425</c:v>
                </c:pt>
                <c:pt idx="4">
                  <c:v>31.981900518946439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8C-4C97-985B-FF2F56C732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2554008"/>
        <c:axId val="692554992"/>
      </c:barChart>
      <c:catAx>
        <c:axId val="69255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992"/>
        <c:crosses val="autoZero"/>
        <c:auto val="1"/>
        <c:lblAlgn val="ctr"/>
        <c:lblOffset val="100"/>
        <c:noMultiLvlLbl val="0"/>
      </c:catAx>
      <c:valAx>
        <c:axId val="69255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TOP 5 </a:t>
            </a:r>
            <a:r>
              <a:rPr lang="en-US" b="1"/>
              <a:t>Export </a:t>
            </a:r>
            <a:r>
              <a:rPr lang="cs-CZ" b="1"/>
              <a:t>ČR </a:t>
            </a:r>
            <a:r>
              <a:rPr lang="en-US" b="1"/>
              <a:t>2017 A</a:t>
            </a:r>
            <a:r>
              <a:rPr lang="cs-CZ" b="1"/>
              <a:t>ustrálie</a:t>
            </a:r>
            <a:r>
              <a:rPr lang="cs-CZ" b="1" baseline="0"/>
              <a:t> a Oc.</a:t>
            </a:r>
            <a:r>
              <a:rPr lang="en-US" b="1"/>
              <a:t> (Kč/obyv</a:t>
            </a:r>
            <a:r>
              <a:rPr lang="cs-CZ" b="1"/>
              <a:t>.</a:t>
            </a:r>
            <a:r>
              <a:rPr lang="en-US" b="1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6350"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země,obyv'!$C$279:$C$283</c:f>
              <c:strCache>
                <c:ptCount val="5"/>
                <c:pt idx="0">
                  <c:v>Severní Mariany</c:v>
                </c:pt>
                <c:pt idx="1">
                  <c:v>Nový Zéland</c:v>
                </c:pt>
                <c:pt idx="2">
                  <c:v>Austrálie</c:v>
                </c:pt>
                <c:pt idx="3">
                  <c:v>Nová Kaledonie</c:v>
                </c:pt>
                <c:pt idx="4">
                  <c:v>Palau</c:v>
                </c:pt>
              </c:strCache>
            </c:strRef>
          </c:cat>
          <c:val>
            <c:numRef>
              <c:f>'E země,obyv'!$G$279:$G$283</c:f>
              <c:numCache>
                <c:formatCode>#,##0.00</c:formatCode>
                <c:ptCount val="5"/>
                <c:pt idx="0">
                  <c:v>2597.1851851851852</c:v>
                </c:pt>
                <c:pt idx="1">
                  <c:v>457.73812724014334</c:v>
                </c:pt>
                <c:pt idx="2">
                  <c:v>440.03117516436629</c:v>
                </c:pt>
                <c:pt idx="3">
                  <c:v>90.87890625</c:v>
                </c:pt>
                <c:pt idx="4">
                  <c:v>61.904761904761905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18-419E-B96C-EF180C8FD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2554008"/>
        <c:axId val="692554992"/>
      </c:barChart>
      <c:catAx>
        <c:axId val="69255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992"/>
        <c:crosses val="autoZero"/>
        <c:auto val="1"/>
        <c:lblAlgn val="ctr"/>
        <c:lblOffset val="100"/>
        <c:noMultiLvlLbl val="0"/>
      </c:catAx>
      <c:valAx>
        <c:axId val="69255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i="0" u="none" strike="noStrike" baseline="0" dirty="0">
                <a:effectLst/>
              </a:rPr>
              <a:t>Přeshraniční export do SRN kumul. (v mld. Kč)</a:t>
            </a:r>
            <a:r>
              <a:rPr lang="cs-CZ" sz="2800" b="0" i="0" u="none" strike="noStrike" baseline="0" dirty="0">
                <a:effectLst/>
              </a:rPr>
              <a:t> </a:t>
            </a:r>
            <a:r>
              <a:rPr lang="cs-CZ" sz="2800" b="0" i="0" u="none" strike="noStrike" baseline="0" dirty="0"/>
              <a:t> </a:t>
            </a:r>
            <a:endParaRPr lang="cs-CZ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8.2169489536691717E-2"/>
          <c:y val="0.11952282476417905"/>
          <c:w val="0.9045708722633139"/>
          <c:h val="0.800329929385995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Průběž2!$O$47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95C-4E33-9E1E-7D3A9DE9A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Průběž2!$O$48:$O$57</c:f>
              <c:numCache>
                <c:formatCode>#,##0.0_ ;[Red]\-#,##0.0\ </c:formatCode>
                <c:ptCount val="10"/>
                <c:pt idx="0">
                  <c:v>121.1</c:v>
                </c:pt>
                <c:pt idx="1">
                  <c:v>229.062669</c:v>
                </c:pt>
                <c:pt idx="2">
                  <c:v>348.46266900000001</c:v>
                </c:pt>
                <c:pt idx="3">
                  <c:v>465.66266899999999</c:v>
                </c:pt>
                <c:pt idx="4">
                  <c:v>581.36266899999998</c:v>
                </c:pt>
                <c:pt idx="5">
                  <c:v>701.36266899999998</c:v>
                </c:pt>
                <c:pt idx="6">
                  <c:v>812.86266899999998</c:v>
                </c:pt>
                <c:pt idx="7">
                  <c:v>921.96266900000001</c:v>
                </c:pt>
                <c:pt idx="8">
                  <c:v>1040.0626689999999</c:v>
                </c:pt>
                <c:pt idx="9">
                  <c:v>1180.6626689999998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5C-4E33-9E1E-7D3A9DE9A221}"/>
            </c:ext>
          </c:extLst>
        </c:ser>
        <c:ser>
          <c:idx val="1"/>
          <c:order val="1"/>
          <c:tx>
            <c:strRef>
              <c:f>Průběž2!$P$47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95C-4E33-9E1E-7D3A9DE9A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Průběž2!$P$48:$P$57</c:f>
              <c:numCache>
                <c:formatCode>#,##0.0_ ;[Red]\-#,##0.0\ </c:formatCode>
                <c:ptCount val="10"/>
                <c:pt idx="0">
                  <c:v>116</c:v>
                </c:pt>
                <c:pt idx="1">
                  <c:v>226.1</c:v>
                </c:pt>
                <c:pt idx="2">
                  <c:v>354.9</c:v>
                </c:pt>
                <c:pt idx="3">
                  <c:v>464.9</c:v>
                </c:pt>
                <c:pt idx="4">
                  <c:v>586.4</c:v>
                </c:pt>
                <c:pt idx="5">
                  <c:v>701.69999999999993</c:v>
                </c:pt>
                <c:pt idx="6">
                  <c:v>802.4</c:v>
                </c:pt>
                <c:pt idx="7">
                  <c:v>913.6</c:v>
                </c:pt>
                <c:pt idx="8">
                  <c:v>1033.8</c:v>
                </c:pt>
                <c:pt idx="9">
                  <c:v>1157.3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5C-4E33-9E1E-7D3A9DE9A221}"/>
            </c:ext>
          </c:extLst>
        </c:ser>
        <c:ser>
          <c:idx val="2"/>
          <c:order val="2"/>
          <c:tx>
            <c:strRef>
              <c:f>Průběž2!$Q$47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95C-4E33-9E1E-7D3A9DE9A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Průběž2!$Q$48:$Q$57</c:f>
              <c:numCache>
                <c:formatCode>#,##0.0_ ;[Red]\-#,##0.0\ </c:formatCode>
                <c:ptCount val="10"/>
                <c:pt idx="0">
                  <c:v>106.71541999999999</c:v>
                </c:pt>
                <c:pt idx="1">
                  <c:v>214.22954399999998</c:v>
                </c:pt>
                <c:pt idx="2">
                  <c:v>326.82954399999994</c:v>
                </c:pt>
                <c:pt idx="3">
                  <c:v>436.32954399999994</c:v>
                </c:pt>
                <c:pt idx="4">
                  <c:v>540.02954399999999</c:v>
                </c:pt>
                <c:pt idx="5">
                  <c:v>651.82954399999994</c:v>
                </c:pt>
                <c:pt idx="6">
                  <c:v>745.1295439999999</c:v>
                </c:pt>
                <c:pt idx="7">
                  <c:v>848.82954399999994</c:v>
                </c:pt>
                <c:pt idx="8">
                  <c:v>960.82954399999994</c:v>
                </c:pt>
                <c:pt idx="9">
                  <c:v>1071.529544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5C-4E33-9E1E-7D3A9DE9A2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79505360"/>
        <c:axId val="379505688"/>
      </c:barChart>
      <c:catAx>
        <c:axId val="3795053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9505688"/>
        <c:crosses val="autoZero"/>
        <c:auto val="1"/>
        <c:lblAlgn val="ctr"/>
        <c:lblOffset val="100"/>
        <c:noMultiLvlLbl val="0"/>
      </c:catAx>
      <c:valAx>
        <c:axId val="37950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950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4169871637970652"/>
          <c:y val="0.13516426983640273"/>
          <c:w val="0.31763559309604317"/>
          <c:h val="8.67045565380586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="1" i="0" u="none" strike="noStrike" baseline="0" dirty="0">
                <a:effectLst/>
              </a:rPr>
              <a:t>Přeshraniční export osob. automobilů kumul. (v mld. Kč) </a:t>
            </a:r>
            <a:r>
              <a:rPr lang="cs-CZ" sz="2400" b="1" i="0" u="none" strike="noStrike" baseline="0" dirty="0"/>
              <a:t> </a:t>
            </a:r>
            <a:endParaRPr lang="cs-CZ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3.5401351837929397E-2"/>
          <c:y val="9.6557090580884353E-2"/>
          <c:w val="0.95036050823348062"/>
          <c:h val="0.85842340684361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Průběž2!$O$32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E1-4E94-8364-2FD195F31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Průběž2!$O$33:$O$42</c:f>
              <c:numCache>
                <c:formatCode>#,##0.0_ ;[Red]\-#,##0.0\ </c:formatCode>
                <c:ptCount val="10"/>
                <c:pt idx="0">
                  <c:v>45.4</c:v>
                </c:pt>
                <c:pt idx="1">
                  <c:v>87.1</c:v>
                </c:pt>
                <c:pt idx="2">
                  <c:v>130.6</c:v>
                </c:pt>
                <c:pt idx="3">
                  <c:v>171.7</c:v>
                </c:pt>
                <c:pt idx="4">
                  <c:v>215</c:v>
                </c:pt>
                <c:pt idx="5">
                  <c:v>261</c:v>
                </c:pt>
                <c:pt idx="6">
                  <c:v>284.2</c:v>
                </c:pt>
                <c:pt idx="7">
                  <c:v>322.2</c:v>
                </c:pt>
                <c:pt idx="8">
                  <c:v>364</c:v>
                </c:pt>
                <c:pt idx="9">
                  <c:v>414.3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E1-4E94-8364-2FD195F31106}"/>
            </c:ext>
          </c:extLst>
        </c:ser>
        <c:ser>
          <c:idx val="1"/>
          <c:order val="1"/>
          <c:tx>
            <c:strRef>
              <c:f>Průběž2!$P$32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E1-4E94-8364-2FD195F31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Průběž2!$P$33:$P$42</c:f>
              <c:numCache>
                <c:formatCode>#,##0.0_ ;[Red]\-#,##0.0\ </c:formatCode>
                <c:ptCount val="10"/>
                <c:pt idx="0">
                  <c:v>47.740062999999999</c:v>
                </c:pt>
                <c:pt idx="1">
                  <c:v>91.447479999999999</c:v>
                </c:pt>
                <c:pt idx="2">
                  <c:v>141.74748</c:v>
                </c:pt>
                <c:pt idx="3">
                  <c:v>181.84747999999999</c:v>
                </c:pt>
                <c:pt idx="4">
                  <c:v>228.34747999999999</c:v>
                </c:pt>
                <c:pt idx="5">
                  <c:v>275.24748</c:v>
                </c:pt>
                <c:pt idx="6">
                  <c:v>297.84748000000002</c:v>
                </c:pt>
                <c:pt idx="7">
                  <c:v>339.84748000000002</c:v>
                </c:pt>
                <c:pt idx="8">
                  <c:v>381.94748000000004</c:v>
                </c:pt>
                <c:pt idx="9">
                  <c:v>424.64748000000003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E1-4E94-8364-2FD195F31106}"/>
            </c:ext>
          </c:extLst>
        </c:ser>
        <c:ser>
          <c:idx val="2"/>
          <c:order val="2"/>
          <c:tx>
            <c:strRef>
              <c:f>Průběž2!$Q$32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E1-4E94-8364-2FD195F31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Průběž2!$Q$33:$Q$42</c:f>
              <c:numCache>
                <c:formatCode>#,##0.0_ ;[Red]\-#,##0.0\ </c:formatCode>
                <c:ptCount val="10"/>
                <c:pt idx="0">
                  <c:v>37.455055000000002</c:v>
                </c:pt>
                <c:pt idx="1">
                  <c:v>78.467768000000007</c:v>
                </c:pt>
                <c:pt idx="2">
                  <c:v>119.66776800000001</c:v>
                </c:pt>
                <c:pt idx="3">
                  <c:v>161.86776800000001</c:v>
                </c:pt>
                <c:pt idx="4">
                  <c:v>202.36776800000001</c:v>
                </c:pt>
                <c:pt idx="5">
                  <c:v>246.16776800000002</c:v>
                </c:pt>
                <c:pt idx="6">
                  <c:v>264.567768</c:v>
                </c:pt>
                <c:pt idx="7">
                  <c:v>304.96776799999998</c:v>
                </c:pt>
                <c:pt idx="8">
                  <c:v>345.567768</c:v>
                </c:pt>
                <c:pt idx="9">
                  <c:v>385.46776799999998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E1-4E94-8364-2FD195F31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79505360"/>
        <c:axId val="379505688"/>
      </c:barChart>
      <c:catAx>
        <c:axId val="3795053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9505688"/>
        <c:crosses val="autoZero"/>
        <c:auto val="1"/>
        <c:lblAlgn val="ctr"/>
        <c:lblOffset val="100"/>
        <c:noMultiLvlLbl val="0"/>
      </c:catAx>
      <c:valAx>
        <c:axId val="37950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950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1374589113208039"/>
          <c:y val="9.2315266950490582E-2"/>
          <c:w val="0.31137341762780013"/>
          <c:h val="9.73541436685883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i="0" u="none" strike="noStrike" baseline="0" dirty="0">
                <a:effectLst/>
              </a:rPr>
              <a:t>Přeshraniční bilance ZO kumul. (v mld. Kč)</a:t>
            </a:r>
            <a:r>
              <a:rPr lang="cs-CZ" sz="2800" b="0" i="0" u="none" strike="noStrike" baseline="0" dirty="0">
                <a:effectLst/>
              </a:rPr>
              <a:t> </a:t>
            </a:r>
            <a:r>
              <a:rPr lang="cs-CZ" sz="2800" b="0" i="0" u="none" strike="noStrike" baseline="0" dirty="0"/>
              <a:t> </a:t>
            </a:r>
            <a:endParaRPr lang="cs-CZ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Průběž2!$O$17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E2-4AA1-ABC4-75BEBD76A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Průběž2!$O$18:$O$27</c:f>
              <c:numCache>
                <c:formatCode>#,##0.0_ ;[Red]\-#,##0.0\ </c:formatCode>
                <c:ptCount val="10"/>
                <c:pt idx="0">
                  <c:v>36.600000000000023</c:v>
                </c:pt>
                <c:pt idx="1">
                  <c:v>76.700000000000045</c:v>
                </c:pt>
                <c:pt idx="2">
                  <c:v>123.20000000000005</c:v>
                </c:pt>
                <c:pt idx="3">
                  <c:v>164.90000000000003</c:v>
                </c:pt>
                <c:pt idx="4">
                  <c:v>195.40000000000003</c:v>
                </c:pt>
                <c:pt idx="5">
                  <c:v>230.8</c:v>
                </c:pt>
                <c:pt idx="6">
                  <c:v>242.60000000000002</c:v>
                </c:pt>
                <c:pt idx="7">
                  <c:v>257.10000000000002</c:v>
                </c:pt>
                <c:pt idx="8">
                  <c:v>296.90000000000003</c:v>
                </c:pt>
                <c:pt idx="9">
                  <c:v>333.30000000000007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E2-4AA1-ABC4-75BEBD76AE85}"/>
            </c:ext>
          </c:extLst>
        </c:ser>
        <c:ser>
          <c:idx val="1"/>
          <c:order val="1"/>
          <c:tx>
            <c:strRef>
              <c:f>Průběž2!$P$17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E2-4AA1-ABC4-75BEBD76A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Průběž2!$P$18:$P$27</c:f>
              <c:numCache>
                <c:formatCode>#,##0.0_ ;[Red]\-#,##0.0\ </c:formatCode>
                <c:ptCount val="10"/>
                <c:pt idx="0">
                  <c:v>47.300000000000011</c:v>
                </c:pt>
                <c:pt idx="1">
                  <c:v>86.500000000000057</c:v>
                </c:pt>
                <c:pt idx="2">
                  <c:v>137.60000000000008</c:v>
                </c:pt>
                <c:pt idx="3">
                  <c:v>173.40000000000003</c:v>
                </c:pt>
                <c:pt idx="4">
                  <c:v>213.00000000000006</c:v>
                </c:pt>
                <c:pt idx="5">
                  <c:v>258.90000000000003</c:v>
                </c:pt>
                <c:pt idx="6">
                  <c:v>278.20000000000005</c:v>
                </c:pt>
                <c:pt idx="7">
                  <c:v>304.90500000000003</c:v>
                </c:pt>
                <c:pt idx="8">
                  <c:v>347.60500000000002</c:v>
                </c:pt>
                <c:pt idx="9">
                  <c:v>381.40499999999997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E2-4AA1-ABC4-75BEBD76AE85}"/>
            </c:ext>
          </c:extLst>
        </c:ser>
        <c:ser>
          <c:idx val="2"/>
          <c:order val="2"/>
          <c:tx>
            <c:strRef>
              <c:f>Průběž2!$Q$17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E2-4AA1-ABC4-75BEBD76A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Průběž2!$Q$18:$Q$27</c:f>
              <c:numCache>
                <c:formatCode>#,##0.0_ ;[Red]\-#,##0.0\ </c:formatCode>
                <c:ptCount val="10"/>
                <c:pt idx="0">
                  <c:v>48.899999999999977</c:v>
                </c:pt>
                <c:pt idx="1">
                  <c:v>91.399999999999977</c:v>
                </c:pt>
                <c:pt idx="2">
                  <c:v>141</c:v>
                </c:pt>
                <c:pt idx="3">
                  <c:v>193.3</c:v>
                </c:pt>
                <c:pt idx="4">
                  <c:v>233.5</c:v>
                </c:pt>
                <c:pt idx="5">
                  <c:v>280.2</c:v>
                </c:pt>
                <c:pt idx="6">
                  <c:v>305</c:v>
                </c:pt>
                <c:pt idx="7">
                  <c:v>289.05799999999999</c:v>
                </c:pt>
                <c:pt idx="8">
                  <c:v>338.05799999999999</c:v>
                </c:pt>
                <c:pt idx="9">
                  <c:v>381.05799999999999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E2-4AA1-ABC4-75BEBD76AE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79505360"/>
        <c:axId val="379505688"/>
      </c:barChart>
      <c:catAx>
        <c:axId val="3795053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9505688"/>
        <c:crosses val="autoZero"/>
        <c:auto val="1"/>
        <c:lblAlgn val="ctr"/>
        <c:lblOffset val="100"/>
        <c:noMultiLvlLbl val="0"/>
      </c:catAx>
      <c:valAx>
        <c:axId val="37950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950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1933150333766251"/>
          <c:y val="0.1137451522067915"/>
          <c:w val="0.33565873227428006"/>
          <c:h val="9.75908011538645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Podíl kontinentů na exportu ČR v r. 2017</a:t>
            </a:r>
          </a:p>
        </c:rich>
      </c:tx>
      <c:layout>
        <c:manualLayout>
          <c:xMode val="edge"/>
          <c:yMode val="edge"/>
          <c:x val="0.43495029469227442"/>
          <c:y val="2.144794673908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5.0247698442979723E-2"/>
          <c:y val="0.10695524518211871"/>
          <c:w val="0.6158737774134263"/>
          <c:h val="0.89304475481788126"/>
        </c:manualLayout>
      </c:layout>
      <c:pieChart>
        <c:varyColors val="1"/>
        <c:ser>
          <c:idx val="0"/>
          <c:order val="0"/>
          <c:spPr>
            <a:ln w="9525">
              <a:solidFill>
                <a:schemeClr val="tx1"/>
              </a:solidFill>
            </a:ln>
          </c:spPr>
          <c:explosion val="1"/>
          <c:dPt>
            <c:idx val="0"/>
            <c:bubble3D val="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DF-42F1-80EE-4E40F2B87060}"/>
              </c:ext>
            </c:extLst>
          </c:dPt>
          <c:dPt>
            <c:idx val="1"/>
            <c:bubble3D val="0"/>
            <c:spPr>
              <a:solidFill>
                <a:srgbClr val="66FF33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DF-42F1-80EE-4E40F2B8706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DF-42F1-80EE-4E40F2B87060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DF-42F1-80EE-4E40F2B87060}"/>
              </c:ext>
            </c:extLst>
          </c:dPt>
          <c:dPt>
            <c:idx val="4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FDF-42F1-80EE-4E40F2B87060}"/>
              </c:ext>
            </c:extLst>
          </c:dPt>
          <c:dPt>
            <c:idx val="5"/>
            <c:bubble3D val="0"/>
            <c:spPr>
              <a:solidFill>
                <a:srgbClr val="FF99FF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FDF-42F1-80EE-4E40F2B87060}"/>
              </c:ext>
            </c:extLst>
          </c:dPt>
          <c:dLbls>
            <c:dLbl>
              <c:idx val="1"/>
              <c:layout>
                <c:manualLayout>
                  <c:x val="-8.9634514435695534E-2"/>
                  <c:y val="3.90970399533391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DF-42F1-80EE-4E40F2B87060}"/>
                </c:ext>
              </c:extLst>
            </c:dLbl>
            <c:dLbl>
              <c:idx val="2"/>
              <c:layout>
                <c:manualLayout>
                  <c:x val="-6.8049650043744525E-2"/>
                  <c:y val="-2.29170312044327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DF-42F1-80EE-4E40F2B87060}"/>
                </c:ext>
              </c:extLst>
            </c:dLbl>
            <c:dLbl>
              <c:idx val="3"/>
              <c:layout>
                <c:manualLayout>
                  <c:x val="-1.6975284339457618E-2"/>
                  <c:y val="-2.21861329833770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DF-42F1-80EE-4E40F2B870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 země,obyv'!$J$2:$J$7</c:f>
              <c:strCache>
                <c:ptCount val="6"/>
                <c:pt idx="0">
                  <c:v>Evropa</c:v>
                </c:pt>
                <c:pt idx="1">
                  <c:v>Austrálie a Oc.</c:v>
                </c:pt>
                <c:pt idx="2">
                  <c:v>Amerika sev.</c:v>
                </c:pt>
                <c:pt idx="3">
                  <c:v>Asie</c:v>
                </c:pt>
                <c:pt idx="4">
                  <c:v>Afrika</c:v>
                </c:pt>
                <c:pt idx="5">
                  <c:v>Amerika již.</c:v>
                </c:pt>
              </c:strCache>
            </c:strRef>
          </c:cat>
          <c:val>
            <c:numRef>
              <c:f>'E země,obyv'!$O$2:$O$7</c:f>
              <c:numCache>
                <c:formatCode>0.00</c:formatCode>
                <c:ptCount val="6"/>
                <c:pt idx="0">
                  <c:v>90.217031716162637</c:v>
                </c:pt>
                <c:pt idx="1">
                  <c:v>0.29670006224057749</c:v>
                </c:pt>
                <c:pt idx="2">
                  <c:v>2.7945804297735486</c:v>
                </c:pt>
                <c:pt idx="3">
                  <c:v>5.3656051921113512</c:v>
                </c:pt>
                <c:pt idx="4">
                  <c:v>0.94057743295371077</c:v>
                </c:pt>
                <c:pt idx="5">
                  <c:v>0.31806843365836784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FDF-42F1-80EE-4E40F2B87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326458978050742"/>
          <c:y val="0.20718117788377388"/>
          <c:w val="0.28509218780770196"/>
          <c:h val="0.650482448302311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="1"/>
              <a:t>Export ČR 2017 kontinenty (Kč/obyv.)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635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země,obyv'!$J$2:$J$7</c:f>
              <c:strCache>
                <c:ptCount val="6"/>
                <c:pt idx="0">
                  <c:v>Evropa</c:v>
                </c:pt>
                <c:pt idx="1">
                  <c:v>Austrálie a Oc.</c:v>
                </c:pt>
                <c:pt idx="2">
                  <c:v>Amerika sev.</c:v>
                </c:pt>
                <c:pt idx="3">
                  <c:v>Asie</c:v>
                </c:pt>
                <c:pt idx="4">
                  <c:v>Afrika</c:v>
                </c:pt>
                <c:pt idx="5">
                  <c:v>Amerika již.</c:v>
                </c:pt>
              </c:strCache>
            </c:strRef>
          </c:cat>
          <c:val>
            <c:numRef>
              <c:f>'E země,obyv'!$N$2:$N$7</c:f>
              <c:numCache>
                <c:formatCode>#,##0</c:formatCode>
                <c:ptCount val="6"/>
                <c:pt idx="0">
                  <c:v>4704.8058891926403</c:v>
                </c:pt>
                <c:pt idx="1">
                  <c:v>337.83448032946785</c:v>
                </c:pt>
                <c:pt idx="2">
                  <c:v>205.18475047696253</c:v>
                </c:pt>
                <c:pt idx="3">
                  <c:v>52.304247750866658</c:v>
                </c:pt>
                <c:pt idx="4">
                  <c:v>36.749361752767285</c:v>
                </c:pt>
                <c:pt idx="5">
                  <c:v>33.047934689356609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1-4018-87AF-A30657A31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2609008"/>
        <c:axId val="492610976"/>
      </c:barChart>
      <c:catAx>
        <c:axId val="4926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92610976"/>
        <c:crosses val="autoZero"/>
        <c:auto val="1"/>
        <c:lblAlgn val="ctr"/>
        <c:lblOffset val="100"/>
        <c:noMultiLvlLbl val="0"/>
      </c:catAx>
      <c:valAx>
        <c:axId val="49261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9260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="1"/>
              <a:t>TOP 25 </a:t>
            </a:r>
            <a:r>
              <a:rPr lang="en-US" sz="2400" b="1"/>
              <a:t>Export </a:t>
            </a:r>
            <a:r>
              <a:rPr lang="cs-CZ" sz="2400" b="1"/>
              <a:t>ČR </a:t>
            </a:r>
            <a:r>
              <a:rPr lang="en-US" sz="2400" b="1"/>
              <a:t>2017 </a:t>
            </a:r>
            <a:r>
              <a:rPr lang="cs-CZ" sz="2400" b="1"/>
              <a:t>svět</a:t>
            </a:r>
            <a:r>
              <a:rPr lang="en-US" sz="2400" b="1"/>
              <a:t> (Kč/obyv</a:t>
            </a:r>
            <a:r>
              <a:rPr lang="cs-CZ" sz="2400" b="1"/>
              <a:t>.</a:t>
            </a:r>
            <a:r>
              <a:rPr lang="en-US" sz="2400" b="1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6350"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země,obyv'!$W$3:$W$27</c:f>
              <c:strCache>
                <c:ptCount val="25"/>
                <c:pt idx="0">
                  <c:v>Slovensko</c:v>
                </c:pt>
                <c:pt idx="1">
                  <c:v>Rakousko</c:v>
                </c:pt>
                <c:pt idx="2">
                  <c:v>Německo</c:v>
                </c:pt>
                <c:pt idx="3">
                  <c:v>Lichtenštejnsko</c:v>
                </c:pt>
                <c:pt idx="4">
                  <c:v>Maďarsko</c:v>
                </c:pt>
                <c:pt idx="5">
                  <c:v>Lucembursko</c:v>
                </c:pt>
                <c:pt idx="6">
                  <c:v>Slovinsko</c:v>
                </c:pt>
                <c:pt idx="7">
                  <c:v>Belgie</c:v>
                </c:pt>
                <c:pt idx="8">
                  <c:v>Švýcarsko</c:v>
                </c:pt>
                <c:pt idx="9">
                  <c:v>Nizozemsko</c:v>
                </c:pt>
                <c:pt idx="10">
                  <c:v>Dánsko</c:v>
                </c:pt>
                <c:pt idx="11">
                  <c:v>Švédsko</c:v>
                </c:pt>
                <c:pt idx="12">
                  <c:v>Polsko</c:v>
                </c:pt>
                <c:pt idx="13">
                  <c:v>Litva</c:v>
                </c:pt>
                <c:pt idx="14">
                  <c:v>Estonsko</c:v>
                </c:pt>
                <c:pt idx="15">
                  <c:v>Island</c:v>
                </c:pt>
                <c:pt idx="16">
                  <c:v>Finsko</c:v>
                </c:pt>
                <c:pt idx="17">
                  <c:v>Norsko</c:v>
                </c:pt>
                <c:pt idx="18">
                  <c:v>Spojené království</c:v>
                </c:pt>
                <c:pt idx="19">
                  <c:v>Francie</c:v>
                </c:pt>
                <c:pt idx="20">
                  <c:v>Chorvatsko</c:v>
                </c:pt>
                <c:pt idx="21">
                  <c:v>Irsko</c:v>
                </c:pt>
                <c:pt idx="22">
                  <c:v>Lotyšsko</c:v>
                </c:pt>
                <c:pt idx="23">
                  <c:v>Rumunsko</c:v>
                </c:pt>
                <c:pt idx="24">
                  <c:v>Izrael</c:v>
                </c:pt>
              </c:strCache>
            </c:strRef>
          </c:cat>
          <c:val>
            <c:numRef>
              <c:f>'E země,obyv'!$X$3:$X$27</c:f>
              <c:numCache>
                <c:formatCode>#,##0.00</c:formatCode>
                <c:ptCount val="25"/>
                <c:pt idx="0">
                  <c:v>60038.082409460461</c:v>
                </c:pt>
                <c:pt idx="1">
                  <c:v>21874.154081752855</c:v>
                </c:pt>
                <c:pt idx="2">
                  <c:v>16834.084531606357</c:v>
                </c:pt>
                <c:pt idx="3">
                  <c:v>15554.756756756757</c:v>
                </c:pt>
                <c:pt idx="4">
                  <c:v>12202.693111066479</c:v>
                </c:pt>
                <c:pt idx="5">
                  <c:v>10268.948571428571</c:v>
                </c:pt>
                <c:pt idx="6">
                  <c:v>9567.9004854368941</c:v>
                </c:pt>
                <c:pt idx="7">
                  <c:v>8622.6982959641264</c:v>
                </c:pt>
                <c:pt idx="8">
                  <c:v>7394.7327177439483</c:v>
                </c:pt>
                <c:pt idx="9">
                  <c:v>7314.6866320996487</c:v>
                </c:pt>
                <c:pt idx="10">
                  <c:v>7285.6193110833483</c:v>
                </c:pt>
                <c:pt idx="11">
                  <c:v>6943.2986307097317</c:v>
                </c:pt>
                <c:pt idx="12">
                  <c:v>6590.9946800228372</c:v>
                </c:pt>
                <c:pt idx="13">
                  <c:v>5365.6818028927009</c:v>
                </c:pt>
                <c:pt idx="14">
                  <c:v>5179.7474747474744</c:v>
                </c:pt>
                <c:pt idx="15">
                  <c:v>4669.369565217391</c:v>
                </c:pt>
                <c:pt idx="16">
                  <c:v>4349.1726168568275</c:v>
                </c:pt>
                <c:pt idx="17">
                  <c:v>3610.6141358146901</c:v>
                </c:pt>
                <c:pt idx="18">
                  <c:v>3314.3988477731</c:v>
                </c:pt>
                <c:pt idx="19">
                  <c:v>3278.0742016614586</c:v>
                </c:pt>
                <c:pt idx="20">
                  <c:v>3172.9009554882314</c:v>
                </c:pt>
                <c:pt idx="21">
                  <c:v>3156.3856662463218</c:v>
                </c:pt>
                <c:pt idx="22">
                  <c:v>3108.2688702516034</c:v>
                </c:pt>
                <c:pt idx="23">
                  <c:v>3068.0904221802143</c:v>
                </c:pt>
                <c:pt idx="24">
                  <c:v>3027.2864283929016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9C-4519-8349-3C2AC4978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2554008"/>
        <c:axId val="692554992"/>
      </c:barChart>
      <c:catAx>
        <c:axId val="69255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992"/>
        <c:crosses val="autoZero"/>
        <c:auto val="1"/>
        <c:lblAlgn val="ctr"/>
        <c:lblOffset val="100"/>
        <c:noMultiLvlLbl val="0"/>
      </c:catAx>
      <c:valAx>
        <c:axId val="69255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TOP 5 </a:t>
            </a:r>
            <a:r>
              <a:rPr lang="en-US" b="1"/>
              <a:t>Export </a:t>
            </a:r>
            <a:r>
              <a:rPr lang="cs-CZ" b="1"/>
              <a:t>ČR </a:t>
            </a:r>
            <a:r>
              <a:rPr lang="en-US" b="1"/>
              <a:t>2017 Afrika (Kč/obyv</a:t>
            </a:r>
            <a:r>
              <a:rPr lang="cs-CZ" b="1"/>
              <a:t>.</a:t>
            </a:r>
            <a:r>
              <a:rPr lang="en-US" b="1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6350"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země,obyv'!$C$226:$C$230</c:f>
              <c:strCache>
                <c:ptCount val="5"/>
                <c:pt idx="0">
                  <c:v>Tunisko</c:v>
                </c:pt>
                <c:pt idx="1">
                  <c:v>Seychely</c:v>
                </c:pt>
                <c:pt idx="2">
                  <c:v>Jižní Afrika</c:v>
                </c:pt>
                <c:pt idx="3">
                  <c:v>Maroko</c:v>
                </c:pt>
                <c:pt idx="4">
                  <c:v>Mauricius</c:v>
                </c:pt>
              </c:strCache>
            </c:strRef>
          </c:cat>
          <c:val>
            <c:numRef>
              <c:f>'E země,obyv'!$G$226:$G$230</c:f>
              <c:numCache>
                <c:formatCode>#,##0.00</c:formatCode>
                <c:ptCount val="5"/>
                <c:pt idx="0">
                  <c:v>320.14130636481724</c:v>
                </c:pt>
                <c:pt idx="1">
                  <c:v>275.67032967032969</c:v>
                </c:pt>
                <c:pt idx="2">
                  <c:v>227.56908307739855</c:v>
                </c:pt>
                <c:pt idx="3">
                  <c:v>224.74465431760805</c:v>
                </c:pt>
                <c:pt idx="4">
                  <c:v>131.76947535771066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06-4361-B5CA-627570B172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2554008"/>
        <c:axId val="692554992"/>
      </c:barChart>
      <c:catAx>
        <c:axId val="69255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992"/>
        <c:crosses val="autoZero"/>
        <c:auto val="1"/>
        <c:lblAlgn val="ctr"/>
        <c:lblOffset val="100"/>
        <c:noMultiLvlLbl val="0"/>
      </c:catAx>
      <c:valAx>
        <c:axId val="69255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TOP 5 </a:t>
            </a:r>
            <a:r>
              <a:rPr lang="en-US" b="1"/>
              <a:t>Export </a:t>
            </a:r>
            <a:r>
              <a:rPr lang="cs-CZ" b="1"/>
              <a:t>ČR </a:t>
            </a:r>
            <a:r>
              <a:rPr lang="en-US" b="1"/>
              <a:t>2017 A</a:t>
            </a:r>
            <a:r>
              <a:rPr lang="cs-CZ" b="1"/>
              <a:t>sie</a:t>
            </a:r>
            <a:r>
              <a:rPr lang="en-US" b="1"/>
              <a:t> (Kč/obyv</a:t>
            </a:r>
            <a:r>
              <a:rPr lang="cs-CZ" b="1"/>
              <a:t>.</a:t>
            </a:r>
            <a:r>
              <a:rPr lang="en-US" b="1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6350">
              <a:solidFill>
                <a:schemeClr val="tx1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země,obyv'!$C$293:$C$297</c:f>
              <c:strCache>
                <c:ptCount val="5"/>
                <c:pt idx="0">
                  <c:v>Izrael</c:v>
                </c:pt>
                <c:pt idx="1">
                  <c:v>Spojené arabské emiráty</c:v>
                </c:pt>
                <c:pt idx="2">
                  <c:v>Katar</c:v>
                </c:pt>
                <c:pt idx="3">
                  <c:v>Singapur</c:v>
                </c:pt>
                <c:pt idx="4">
                  <c:v>Hongkong</c:v>
                </c:pt>
              </c:strCache>
            </c:strRef>
          </c:cat>
          <c:val>
            <c:numRef>
              <c:f>'E země,obyv'!$G$293:$G$297</c:f>
              <c:numCache>
                <c:formatCode>#,##0.00</c:formatCode>
                <c:ptCount val="5"/>
                <c:pt idx="0">
                  <c:v>3027.2864283929016</c:v>
                </c:pt>
                <c:pt idx="1">
                  <c:v>2345.7564133591482</c:v>
                </c:pt>
                <c:pt idx="2">
                  <c:v>1380.3881064162754</c:v>
                </c:pt>
                <c:pt idx="3">
                  <c:v>1372.2560240963855</c:v>
                </c:pt>
                <c:pt idx="4">
                  <c:v>1121.9775578477836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A6-4205-85DE-52D63EA73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2554008"/>
        <c:axId val="692554992"/>
      </c:barChart>
      <c:catAx>
        <c:axId val="69255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992"/>
        <c:crosses val="autoZero"/>
        <c:auto val="1"/>
        <c:lblAlgn val="ctr"/>
        <c:lblOffset val="100"/>
        <c:noMultiLvlLbl val="0"/>
      </c:catAx>
      <c:valAx>
        <c:axId val="69255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55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3D50D-6E5D-4DE0-A57C-3CA23C52F66C}" type="datetimeFigureOut">
              <a:rPr lang="cs-CZ" smtClean="0"/>
              <a:t>8.7.2019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133" y="4717137"/>
            <a:ext cx="5436235" cy="44693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025E7-873A-4014-A850-79D4883679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2368-6E53-4BF5-B95F-745E3C0D3ED2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0999-C411-4CC2-9E4B-DBF523CBEEBB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FA88-3B3D-4D33-BDBC-BA7091E1064D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0189-85AF-4403-833A-CB16175F475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5F63-E933-4544-87C5-29FE94FA9D16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5A52-8404-4C54-8FCD-2304C4F27866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83BC-21FD-4B97-82C3-AE96C25FD048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61479-5008-4DCD-B73C-40EABBAAD1DE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892E-C93A-40DA-A974-D442A5819A01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425E-5554-4018-98E9-88D66DE7C8B1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5571-56DC-480F-B373-338C38909AB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52C11-7519-49C5-8596-C6663E94282D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69B67-16DD-45DC-AC34-5E289114E903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9EA7-E8F6-45B4-977D-9C5EA0DC164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D99B-D78D-423F-BA15-0F1835EE70A5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A01-25FB-4AE5-9084-3AB849D88C95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8D777-E8E9-44CB-B431-28076530330A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Noord_(windstreek)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ourky.com/teorie-bourek-ii/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s://creativecommons.org/licenses/by-sa/3.0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danek@atas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81048" y="3429000"/>
            <a:ext cx="8915399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1" dirty="0"/>
              <a:t>Index Exportu 2019-01 </a:t>
            </a:r>
            <a:br>
              <a:rPr lang="cs-CZ" b="1" i="1" dirty="0"/>
            </a:br>
            <a:r>
              <a:rPr lang="cs-CZ" sz="3100" b="1" i="1" dirty="0"/>
              <a:t>Chladnoucí poptávka v zahraničí a nevyužitý potenciál některých teritorií</a:t>
            </a:r>
            <a:r>
              <a:rPr lang="cs-CZ" sz="6000" b="1" i="1" dirty="0"/>
              <a:t/>
            </a:r>
            <a:br>
              <a:rPr lang="cs-CZ" sz="6000" b="1" i="1" dirty="0"/>
            </a:br>
            <a:r>
              <a:rPr lang="cs-CZ" sz="6000" b="1" i="1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254" y="553350"/>
            <a:ext cx="2539657" cy="285711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828" y="183017"/>
            <a:ext cx="39909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6968C84-4803-43EE-9B1D-8959ED7C0E64}"/>
              </a:ext>
            </a:extLst>
          </p:cNvPr>
          <p:cNvSpPr txBox="1"/>
          <p:nvPr/>
        </p:nvSpPr>
        <p:spPr>
          <a:xfrm>
            <a:off x="2081048" y="6274676"/>
            <a:ext cx="899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Ing. Otto Daněk – místopředseda AE                                                        9. 1. 2019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44CEBB-B32A-49C2-ABD7-7CCED25F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18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391BE9E0-DFAA-44BD-8B86-E400155C4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91828" y="4894665"/>
            <a:ext cx="1943569" cy="1943569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781B10E-2561-4B2E-893B-94C03FC65C8A}"/>
              </a:ext>
            </a:extLst>
          </p:cNvPr>
          <p:cNvSpPr txBox="1"/>
          <p:nvPr/>
        </p:nvSpPr>
        <p:spPr>
          <a:xfrm>
            <a:off x="6403644" y="8746435"/>
            <a:ext cx="685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3" tooltip="https://nl.wikipedia.org/wiki/Noord_(windstreek)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4" tooltip="https://creativecommons.org/licenses/by-sa/3.0/"/>
              </a:rPr>
              <a:t>CC BY-SA</a:t>
            </a:r>
            <a:endParaRPr lang="cs-CZ" sz="90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EDE78B-48DC-48FD-AF5A-83E960AB27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89904" y="542161"/>
            <a:ext cx="3120096" cy="185813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E08C211-451C-4CA8-A9B5-08641A4CC181}"/>
              </a:ext>
            </a:extLst>
          </p:cNvPr>
          <p:cNvSpPr txBox="1"/>
          <p:nvPr/>
        </p:nvSpPr>
        <p:spPr>
          <a:xfrm>
            <a:off x="783044" y="542161"/>
            <a:ext cx="3020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Co přinese r. 2019?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F8C6488-631B-400B-8540-DA623A57119E}"/>
              </a:ext>
            </a:extLst>
          </p:cNvPr>
          <p:cNvSpPr txBox="1"/>
          <p:nvPr/>
        </p:nvSpPr>
        <p:spPr>
          <a:xfrm>
            <a:off x="4152649" y="451352"/>
            <a:ext cx="765835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Chladnoucí poptávka v SRN, EU i v tuzemsku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29. 3. 2019 </a:t>
            </a:r>
            <a:r>
              <a:rPr lang="cs-CZ" sz="2400" dirty="0" err="1"/>
              <a:t>brexit</a:t>
            </a: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Celní bariéry D. Trumpa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Sankce Rusko x EU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Zpomalování čínské ekonomiky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Posilování a volatilitu koruny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Nedostatek pracovních sil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Neúměrný růst mezd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Ekonomické problémy jihu EU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Nepřehledná situace v Turecku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IFO na pětiletém minimu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Propadající se automobilový průmysl</a:t>
            </a:r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8ED7F96-578E-49D2-9687-4BC4CC371E07}"/>
              </a:ext>
            </a:extLst>
          </p:cNvPr>
          <p:cNvSpPr txBox="1"/>
          <p:nvPr/>
        </p:nvSpPr>
        <p:spPr>
          <a:xfrm>
            <a:off x="4152649" y="5522222"/>
            <a:ext cx="57935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Proto je třeba hledat nové příležitosti!</a:t>
            </a:r>
          </a:p>
          <a:p>
            <a:r>
              <a:rPr lang="cs-CZ" sz="2400" dirty="0"/>
              <a:t>Kde?</a:t>
            </a:r>
          </a:p>
          <a:p>
            <a:r>
              <a:rPr lang="cs-CZ" sz="2400" dirty="0"/>
              <a:t>Třeba např.: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460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26" name="Picture 2" descr="vlajka Ukrajiny">
            <a:extLst>
              <a:ext uri="{FF2B5EF4-FFF2-40B4-BE49-F238E27FC236}">
                <a16:creationId xmlns:a16="http://schemas.microsoft.com/office/drawing/2014/main" id="{949BE8C7-AB33-4D95-8D77-EF30FE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50" y="0"/>
            <a:ext cx="1760883" cy="117392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F98E6B4-0E28-43C9-B62A-85A786EBFAC1}"/>
              </a:ext>
            </a:extLst>
          </p:cNvPr>
          <p:cNvSpPr txBox="1"/>
          <p:nvPr/>
        </p:nvSpPr>
        <p:spPr>
          <a:xfrm>
            <a:off x="3170583" y="353463"/>
            <a:ext cx="3373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EVROPA - Ukrajina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8D7A8E1-458E-4F58-A129-E5F38ED4A18C}"/>
              </a:ext>
            </a:extLst>
          </p:cNvPr>
          <p:cNvSpPr txBox="1"/>
          <p:nvPr/>
        </p:nvSpPr>
        <p:spPr>
          <a:xfrm>
            <a:off x="1498513" y="934109"/>
            <a:ext cx="100703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46 mil. obyvatel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50. země dle objemu exportu na obyv. v r. 2017 (615 Kč/ob.)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Za 1-9/2018 jsme vyvezli zboží v hodnotě </a:t>
            </a:r>
            <a:r>
              <a:rPr lang="cs-CZ" sz="2400" b="1" dirty="0"/>
              <a:t>22,900 mld. Kč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63 %</a:t>
            </a:r>
            <a:r>
              <a:rPr lang="cs-CZ" sz="2400" dirty="0"/>
              <a:t> z toho činily stroje a dopravní prostředky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EU podepsala s Ukrajinou Asociační dohodu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Exportní riziko 7/7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Země ničená válkou, nutná obnova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Blízká mentalita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Mají zájem 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Tramvaje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Modernizaci energetické infrastruktury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Modernizaci armády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Nábytek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Elektroniku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Vybudování skládek, spaloven a čističek odpadních vod  </a:t>
            </a:r>
          </a:p>
        </p:txBody>
      </p:sp>
    </p:spTree>
    <p:extLst>
      <p:ext uri="{BB962C8B-B14F-4D97-AF65-F5344CB8AC3E}">
        <p14:creationId xmlns:p14="http://schemas.microsoft.com/office/powerpoint/2010/main" val="1181241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554FC91-9477-4CED-9F1F-9F139BF9BA5F}"/>
              </a:ext>
            </a:extLst>
          </p:cNvPr>
          <p:cNvSpPr/>
          <p:nvPr/>
        </p:nvSpPr>
        <p:spPr>
          <a:xfrm>
            <a:off x="2156405" y="512838"/>
            <a:ext cx="1073464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52 mil. obyvatel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74. země dle objemu exportu na obyv. v r. 2017 (228 Kč/ob.)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Za 1-9/2018 jsme vyvezli zboží v hodnotě </a:t>
            </a:r>
            <a:r>
              <a:rPr lang="cs-CZ" sz="2400" b="1" dirty="0"/>
              <a:t>10,285 mld. Kč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71 %</a:t>
            </a:r>
            <a:r>
              <a:rPr lang="cs-CZ" sz="2400" dirty="0"/>
              <a:t> z toho činily stroje a dopravní prostředky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EU má s JAR Dohodu o volném obchodu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Exportní riziko 4/7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Inflace v r. 2017 narostla na 5,5 %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Mají zájem 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Strojní zařízení pro těžební průmysl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Rekonstrukci uhelných elektráren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Ocelové výrobky pro výstavbu infrastruktury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Radary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Obráběcí centra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Technologie pro zadržování, odsolování a čištění vody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Zdravotnickou techniku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Technologie pro pekárny, pivovary a cukrovary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Komponenty pro železniční soupravy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648062A-951E-48B3-94E6-52B049B140F0}"/>
              </a:ext>
            </a:extLst>
          </p:cNvPr>
          <p:cNvSpPr txBox="1"/>
          <p:nvPr/>
        </p:nvSpPr>
        <p:spPr>
          <a:xfrm>
            <a:off x="3438939" y="112729"/>
            <a:ext cx="547617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AFRIKA – Jihoafrická republika</a:t>
            </a:r>
          </a:p>
          <a:p>
            <a:endParaRPr lang="cs-CZ" dirty="0"/>
          </a:p>
        </p:txBody>
      </p:sp>
      <p:pic>
        <p:nvPicPr>
          <p:cNvPr id="1026" name="Picture 2" descr="vlajka JiÅ¾nÃ­ Afriky">
            <a:extLst>
              <a:ext uri="{FF2B5EF4-FFF2-40B4-BE49-F238E27FC236}">
                <a16:creationId xmlns:a16="http://schemas.microsoft.com/office/drawing/2014/main" id="{99EBF030-78B8-45EA-AC89-C9EA38398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3287" y="112729"/>
            <a:ext cx="1727124" cy="1150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507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554FC91-9477-4CED-9F1F-9F139BF9BA5F}"/>
              </a:ext>
            </a:extLst>
          </p:cNvPr>
          <p:cNvSpPr/>
          <p:nvPr/>
        </p:nvSpPr>
        <p:spPr>
          <a:xfrm>
            <a:off x="2156405" y="512838"/>
            <a:ext cx="1073464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256 mil. obyvatel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153. země dle objemu exportu na obyv. v r. 2017 (10 Kč/ob.)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Za 1-9/2018 jsme vyvezli zboží v hodnotě </a:t>
            </a:r>
            <a:r>
              <a:rPr lang="cs-CZ" sz="2400" b="1" dirty="0"/>
              <a:t>1,800 mld. Kč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58 %</a:t>
            </a:r>
            <a:r>
              <a:rPr lang="cs-CZ" sz="2400" dirty="0"/>
              <a:t> z toho činily stroje a dopravní prostředky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Významné vývozce přírodního kaučuku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EU jedná s Indonésií o podobě preferenční obchodní dohody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Exportní riziko 3/7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HDP v průměru roste o 5 % ročně</a:t>
            </a:r>
          </a:p>
          <a:p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Mají zájem 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Budování letištní infrastruktury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Modernizaci všech dopravních sítí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Modernizaci energetické sítě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Budování vodních, solárních a větrných elektráren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Modernizaci armády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Čističky odpadních vod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Vybavení nemocnic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648062A-951E-48B3-94E6-52B049B140F0}"/>
              </a:ext>
            </a:extLst>
          </p:cNvPr>
          <p:cNvSpPr txBox="1"/>
          <p:nvPr/>
        </p:nvSpPr>
        <p:spPr>
          <a:xfrm>
            <a:off x="3438939" y="112729"/>
            <a:ext cx="297709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ASIE - Indonésie</a:t>
            </a:r>
          </a:p>
          <a:p>
            <a:endParaRPr lang="cs-CZ" dirty="0"/>
          </a:p>
        </p:txBody>
      </p:sp>
      <p:pic>
        <p:nvPicPr>
          <p:cNvPr id="3074" name="Picture 2" descr="vlajka IndonÃ©sie">
            <a:extLst>
              <a:ext uri="{FF2B5EF4-FFF2-40B4-BE49-F238E27FC236}">
                <a16:creationId xmlns:a16="http://schemas.microsoft.com/office/drawing/2014/main" id="{9F84CDEC-78E9-4F22-9B84-2F3CC43C1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94" y="106721"/>
            <a:ext cx="1666354" cy="110585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57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4706413" y="-3031229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554FC91-9477-4CED-9F1F-9F139BF9BA5F}"/>
              </a:ext>
            </a:extLst>
          </p:cNvPr>
          <p:cNvSpPr/>
          <p:nvPr/>
        </p:nvSpPr>
        <p:spPr>
          <a:xfrm>
            <a:off x="1988241" y="956514"/>
            <a:ext cx="97717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11 mil. obyvatel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113. země dle objemu exportu na obyv. v r. 2017 (38 Kč/ob.)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Za 1-9/2018 jsme vyvezli zboží v hodnotě </a:t>
            </a:r>
            <a:r>
              <a:rPr lang="cs-CZ" sz="2400" b="1" dirty="0"/>
              <a:t>0,482 mld. Kč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44 %</a:t>
            </a:r>
            <a:r>
              <a:rPr lang="cs-CZ" sz="2400" dirty="0"/>
              <a:t> z toho činily stroje a dopravní prostředky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36 %</a:t>
            </a:r>
            <a:r>
              <a:rPr lang="cs-CZ" sz="2400" dirty="0"/>
              <a:t> z toho činily potraviny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Významné vývozce tabákových výrobků a alkohol. nápojů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EU jedná s Kubou o obchodní dohodě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Exportní riziko 7/7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Pozor na existenci dvojí měny</a:t>
            </a:r>
          </a:p>
          <a:p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Mají zájem 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Modernizaci elektráren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Potraviny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Traktory</a:t>
            </a:r>
          </a:p>
          <a:p>
            <a:endParaRPr lang="cs-CZ" sz="24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648062A-951E-48B3-94E6-52B049B140F0}"/>
              </a:ext>
            </a:extLst>
          </p:cNvPr>
          <p:cNvSpPr txBox="1"/>
          <p:nvPr/>
        </p:nvSpPr>
        <p:spPr>
          <a:xfrm>
            <a:off x="3438939" y="112729"/>
            <a:ext cx="632737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SEVERNÍ A STŘEDNÍ AMERIKA - Kuba</a:t>
            </a:r>
          </a:p>
          <a:p>
            <a:endParaRPr lang="cs-CZ" dirty="0"/>
          </a:p>
        </p:txBody>
      </p:sp>
      <p:pic>
        <p:nvPicPr>
          <p:cNvPr id="4098" name="Picture 2" descr="vlajka Kuby">
            <a:extLst>
              <a:ext uri="{FF2B5EF4-FFF2-40B4-BE49-F238E27FC236}">
                <a16:creationId xmlns:a16="http://schemas.microsoft.com/office/drawing/2014/main" id="{9496D3CD-84C8-4D00-A371-6B6ED3020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29" y="0"/>
            <a:ext cx="1825896" cy="104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396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4706413" y="-3031229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554FC91-9477-4CED-9F1F-9F139BF9BA5F}"/>
              </a:ext>
            </a:extLst>
          </p:cNvPr>
          <p:cNvSpPr/>
          <p:nvPr/>
        </p:nvSpPr>
        <p:spPr>
          <a:xfrm>
            <a:off x="1988241" y="641354"/>
            <a:ext cx="977176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47 mil. obyvatel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124. země dle objemu exportu na obyv. v r. 2017 (24 Kč/ob.)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Za 1-9/2018 jsme vyvezli zboží v hodnotě </a:t>
            </a:r>
            <a:r>
              <a:rPr lang="cs-CZ" sz="2400" b="1" dirty="0"/>
              <a:t>0,740 mld. Kč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40 %</a:t>
            </a:r>
            <a:r>
              <a:rPr lang="cs-CZ" sz="2400" dirty="0"/>
              <a:t> z toho činily stroje a dopravní prostředky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Významné vývozce tabákových výrobků a alkohol. Nápojů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Mají 10. největší zásoby uhlí na světě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EU má s Kolumbií preferenční obchodní dohodu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Exportní riziko 4/7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Významný vývozce ropy, kovů, ovoce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/>
              <a:t>Pozor na existenci narkomafie</a:t>
            </a:r>
          </a:p>
          <a:p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/>
              <a:t>Mají zájem 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Osobní automobily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Informační a komunikační zařízení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Energii z obnovitelných zdrojů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Chemikálie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/>
              <a:t>          Pistole a střelivo</a:t>
            </a:r>
          </a:p>
          <a:p>
            <a:endParaRPr lang="cs-CZ" sz="24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648062A-951E-48B3-94E6-52B049B140F0}"/>
              </a:ext>
            </a:extLst>
          </p:cNvPr>
          <p:cNvSpPr txBox="1"/>
          <p:nvPr/>
        </p:nvSpPr>
        <p:spPr>
          <a:xfrm>
            <a:off x="3438939" y="112729"/>
            <a:ext cx="467788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JIŽNÍ AMERIKA - Kolumbie</a:t>
            </a:r>
          </a:p>
          <a:p>
            <a:endParaRPr lang="cs-CZ" dirty="0"/>
          </a:p>
        </p:txBody>
      </p:sp>
      <p:pic>
        <p:nvPicPr>
          <p:cNvPr id="5122" name="Picture 2" descr="vlajka Kolumbie">
            <a:extLst>
              <a:ext uri="{FF2B5EF4-FFF2-40B4-BE49-F238E27FC236}">
                <a16:creationId xmlns:a16="http://schemas.microsoft.com/office/drawing/2014/main" id="{25BD6C9B-B2B6-4CE3-B03B-88D8B044A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29" y="69163"/>
            <a:ext cx="1724412" cy="11443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085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4029" y="279416"/>
            <a:ext cx="11527971" cy="2822599"/>
          </a:xfrm>
        </p:spPr>
        <p:txBody>
          <a:bodyPr>
            <a:noAutofit/>
          </a:bodyPr>
          <a:lstStyle/>
          <a:p>
            <a:endParaRPr lang="cs-CZ" sz="3000" b="1" u="sng" dirty="0"/>
          </a:p>
          <a:p>
            <a:endParaRPr lang="cs-CZ" sz="3000" b="1" u="sng" dirty="0"/>
          </a:p>
          <a:p>
            <a:endParaRPr lang="cs-CZ" sz="1100" b="1" u="sng" dirty="0"/>
          </a:p>
          <a:p>
            <a:endParaRPr lang="cs-CZ" sz="1100" b="1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85582" y="1349829"/>
            <a:ext cx="990416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/>
              <a:t>Děkuji za pozornost</a:t>
            </a:r>
          </a:p>
          <a:p>
            <a:pPr algn="ctr"/>
            <a:r>
              <a:rPr lang="cs-CZ" sz="5400" b="1" dirty="0"/>
              <a:t>Ing. Otto Daněk</a:t>
            </a:r>
          </a:p>
          <a:p>
            <a:pPr algn="ctr"/>
            <a:r>
              <a:rPr lang="cs-CZ" sz="5400" b="1" dirty="0"/>
              <a:t>Místopředs. Asociace exp. </a:t>
            </a:r>
            <a:r>
              <a:rPr lang="cs-CZ" sz="5400" b="1" dirty="0">
                <a:hlinkClick r:id="rId2"/>
              </a:rPr>
              <a:t>danek@atas.cz</a:t>
            </a:r>
            <a:endParaRPr lang="cs-CZ" sz="5400" b="1" dirty="0"/>
          </a:p>
          <a:p>
            <a:pPr algn="ctr"/>
            <a:endParaRPr lang="cs-CZ" sz="2400" b="1" dirty="0"/>
          </a:p>
          <a:p>
            <a:pPr algn="ctr"/>
            <a:r>
              <a:rPr lang="cs-CZ" sz="4000" b="1" dirty="0"/>
              <a:t>(statistická data čerpána z ČSÚ)</a:t>
            </a:r>
          </a:p>
          <a:p>
            <a:pPr algn="ctr"/>
            <a:endParaRPr lang="cs-CZ" sz="54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99D3C8-870A-4BF7-9A33-FA276B4B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3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429454C2-EB7A-4631-931C-14F2D2E8F2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3843564"/>
              </p:ext>
            </p:extLst>
          </p:nvPr>
        </p:nvGraphicFramePr>
        <p:xfrm>
          <a:off x="1495425" y="135833"/>
          <a:ext cx="10487025" cy="6484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90A3C476-10B9-4339-9CCE-6757F7636D0C}"/>
              </a:ext>
            </a:extLst>
          </p:cNvPr>
          <p:cNvSpPr txBox="1"/>
          <p:nvPr/>
        </p:nvSpPr>
        <p:spPr>
          <a:xfrm>
            <a:off x="2354317" y="1501364"/>
            <a:ext cx="271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∆% Y/Y:      2,5          7,4</a:t>
            </a:r>
          </a:p>
        </p:txBody>
      </p:sp>
    </p:spTree>
    <p:extLst>
      <p:ext uri="{BB962C8B-B14F-4D97-AF65-F5344CB8AC3E}">
        <p14:creationId xmlns:p14="http://schemas.microsoft.com/office/powerpoint/2010/main" val="7706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1D0A1C2-3F22-4304-B05F-BA7B783516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093315"/>
              </p:ext>
            </p:extLst>
          </p:nvPr>
        </p:nvGraphicFramePr>
        <p:xfrm>
          <a:off x="1481959" y="336331"/>
          <a:ext cx="10499834" cy="6274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F57E36E1-BC87-4F49-ACA2-5464931C380E}"/>
              </a:ext>
            </a:extLst>
          </p:cNvPr>
          <p:cNvSpPr txBox="1"/>
          <p:nvPr/>
        </p:nvSpPr>
        <p:spPr>
          <a:xfrm>
            <a:off x="2627586" y="1692166"/>
            <a:ext cx="27174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∆% Y/Y:      2,0          8,0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2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5BB8DEB7-1BD5-4240-B3BE-D0356E6786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176236"/>
              </p:ext>
            </p:extLst>
          </p:nvPr>
        </p:nvGraphicFramePr>
        <p:xfrm>
          <a:off x="1311579" y="220717"/>
          <a:ext cx="10670214" cy="6501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EB0A0E57-D00B-4289-9B07-7E9EB97054E4}"/>
              </a:ext>
            </a:extLst>
          </p:cNvPr>
          <p:cNvSpPr txBox="1"/>
          <p:nvPr/>
        </p:nvSpPr>
        <p:spPr>
          <a:xfrm>
            <a:off x="1986455" y="1362864"/>
            <a:ext cx="2943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∆% Y/Y:      -2,4          10,2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89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EF0379D0-E83A-40F3-946A-2D509C5EED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660025"/>
              </p:ext>
            </p:extLst>
          </p:nvPr>
        </p:nvGraphicFramePr>
        <p:xfrm>
          <a:off x="1450428" y="135833"/>
          <a:ext cx="10579260" cy="648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4386EB12-7863-4581-B5D4-D8A2E9B97300}"/>
              </a:ext>
            </a:extLst>
          </p:cNvPr>
          <p:cNvSpPr txBox="1"/>
          <p:nvPr/>
        </p:nvSpPr>
        <p:spPr>
          <a:xfrm>
            <a:off x="2438400" y="1604405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% Y/Y:      -12,6          0,1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7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E153B836-88B4-4B19-B818-73484F23BB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750345"/>
              </p:ext>
            </p:extLst>
          </p:nvPr>
        </p:nvGraphicFramePr>
        <p:xfrm>
          <a:off x="1311579" y="0"/>
          <a:ext cx="10475843" cy="6513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826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52DF5568-4E1B-47D5-A4A0-B2A04986E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72174"/>
              </p:ext>
            </p:extLst>
          </p:nvPr>
        </p:nvGraphicFramePr>
        <p:xfrm>
          <a:off x="1311580" y="135833"/>
          <a:ext cx="10506046" cy="6463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424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316A5B2F-6F27-44DB-AFA9-E83795661F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294711"/>
              </p:ext>
            </p:extLst>
          </p:nvPr>
        </p:nvGraphicFramePr>
        <p:xfrm>
          <a:off x="1289050" y="135834"/>
          <a:ext cx="10478880" cy="6586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1F8BC375-195E-423E-B242-F1AB64821982}"/>
              </a:ext>
            </a:extLst>
          </p:cNvPr>
          <p:cNvSpPr txBox="1"/>
          <p:nvPr/>
        </p:nvSpPr>
        <p:spPr>
          <a:xfrm>
            <a:off x="5059017" y="1083365"/>
            <a:ext cx="5682966" cy="147732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b="1" dirty="0"/>
              <a:t>Průměr: 583 Kč/ob. (Ruská federace 52. v pořadí)</a:t>
            </a:r>
          </a:p>
          <a:p>
            <a:endParaRPr lang="cs-CZ" b="1" dirty="0"/>
          </a:p>
          <a:p>
            <a:r>
              <a:rPr lang="cs-CZ" b="1" dirty="0"/>
              <a:t>Medián:  40 Kč/ob. (Čína 110. v pořadí)</a:t>
            </a:r>
          </a:p>
          <a:p>
            <a:endParaRPr lang="cs-CZ" b="1" dirty="0"/>
          </a:p>
          <a:p>
            <a:r>
              <a:rPr lang="cs-CZ" b="1" dirty="0"/>
              <a:t>Celkem hodnoceno 220 zemí a územních celků</a:t>
            </a:r>
          </a:p>
        </p:txBody>
      </p:sp>
    </p:spTree>
    <p:extLst>
      <p:ext uri="{BB962C8B-B14F-4D97-AF65-F5344CB8AC3E}">
        <p14:creationId xmlns:p14="http://schemas.microsoft.com/office/powerpoint/2010/main" val="3142441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400B644F-3CF7-4898-B405-87362EB174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050263"/>
              </p:ext>
            </p:extLst>
          </p:nvPr>
        </p:nvGraphicFramePr>
        <p:xfrm>
          <a:off x="261731" y="10309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182EA443-8F87-43A9-8D24-64973879EC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632252"/>
              </p:ext>
            </p:extLst>
          </p:nvPr>
        </p:nvGraphicFramePr>
        <p:xfrm>
          <a:off x="7634344" y="1299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6A4D1952-700F-413E-B73F-87549B4DAB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814869"/>
              </p:ext>
            </p:extLst>
          </p:nvPr>
        </p:nvGraphicFramePr>
        <p:xfrm>
          <a:off x="1176131" y="4459356"/>
          <a:ext cx="4267200" cy="2398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5E7C3AD1-B95A-4303-AB46-5EC61AA2FC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718633"/>
              </p:ext>
            </p:extLst>
          </p:nvPr>
        </p:nvGraphicFramePr>
        <p:xfrm>
          <a:off x="7663070" y="4323522"/>
          <a:ext cx="4267200" cy="2398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7F2FC16A-D0E7-4849-B48E-B18CD8F47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429584"/>
              </p:ext>
            </p:extLst>
          </p:nvPr>
        </p:nvGraphicFramePr>
        <p:xfrm>
          <a:off x="4528931" y="2398644"/>
          <a:ext cx="3611218" cy="244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1119960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45223</TotalTime>
  <Words>836</Words>
  <Application>Microsoft Office PowerPoint</Application>
  <PresentationFormat>Widescreen</PresentationFormat>
  <Paragraphs>167</Paragraphs>
  <Slides>16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Wingdings 3</vt:lpstr>
      <vt:lpstr>Stébla</vt:lpstr>
      <vt:lpstr>Index Exportu 2019-01  Chladnoucí poptávka v zahraničí a nevyužitý potenciál některých teritorií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Významné závislosti ČR</dc:title>
  <dc:creator>Helena Daňková</dc:creator>
  <cp:lastModifiedBy>Anna Streckova</cp:lastModifiedBy>
  <cp:revision>306</cp:revision>
  <cp:lastPrinted>2018-07-09T09:04:21Z</cp:lastPrinted>
  <dcterms:created xsi:type="dcterms:W3CDTF">2016-01-21T15:33:16Z</dcterms:created>
  <dcterms:modified xsi:type="dcterms:W3CDTF">2019-07-08T12:40:48Z</dcterms:modified>
</cp:coreProperties>
</file>