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81" r:id="rId3"/>
    <p:sldId id="272" r:id="rId4"/>
    <p:sldId id="271" r:id="rId5"/>
    <p:sldId id="285" r:id="rId6"/>
    <p:sldId id="284" r:id="rId7"/>
    <p:sldId id="286" r:id="rId8"/>
    <p:sldId id="287" r:id="rId9"/>
    <p:sldId id="288" r:id="rId10"/>
    <p:sldId id="282" r:id="rId11"/>
    <p:sldId id="283" r:id="rId12"/>
    <p:sldId id="27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 autoAdjust="0"/>
    <p:restoredTop sz="94729" autoAdjust="0"/>
  </p:normalViewPr>
  <p:slideViewPr>
    <p:cSldViewPr snapToGrid="0">
      <p:cViewPr varScale="1">
        <p:scale>
          <a:sx n="83" d="100"/>
          <a:sy n="83" d="100"/>
        </p:scale>
        <p:origin x="92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0-4B5C-8738-50BCF21976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D0-4B5C-8738-50BCF21976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D0-4B5C-8738-50BCF21976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D0-4B5C-8738-50BCF21976DD}"/>
              </c:ext>
            </c:extLst>
          </c:dPt>
          <c:cat>
            <c:strRef>
              <c:f>List1!$A$2:$A$5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52</c:v>
                </c:pt>
                <c:pt idx="1">
                  <c:v>30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D0-4B5C-8738-50BCF21976D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3D0-4B5C-8738-50BCF21976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3D0-4B5C-8738-50BCF21976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3D0-4B5C-8738-50BCF21976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3D0-4B5C-8738-50BCF21976DD}"/>
              </c:ext>
            </c:extLst>
          </c:dPt>
          <c:cat>
            <c:strRef>
              <c:f>List1!$A$2:$A$5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D0-4B5C-8738-50BCF2197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4828484199448"/>
          <c:y val="2.5322957434301879E-2"/>
          <c:w val="0.46474640481859131"/>
          <c:h val="0.9468217893879660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6-4C5D-B53D-85E29A1E262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6-4C5D-B53D-85E29A1E2629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6-4C5D-B53D-85E29A1E2629}"/>
              </c:ext>
            </c:extLst>
          </c:dPt>
          <c:dPt>
            <c:idx val="3"/>
            <c:bubble3D val="0"/>
            <c:explosion val="4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E6-4C5D-B53D-85E29A1E2629}"/>
              </c:ext>
            </c:extLst>
          </c:dPt>
          <c:cat>
            <c:strRef>
              <c:f>List1!$A$2:$A$5</c:f>
              <c:strCache>
                <c:ptCount val="4"/>
                <c:pt idx="0">
                  <c:v>Development staff</c:v>
                </c:pt>
                <c:pt idx="1">
                  <c:v>Manufacturing workers</c:v>
                </c:pt>
                <c:pt idx="2">
                  <c:v>Technical staff</c:v>
                </c:pt>
                <c:pt idx="3">
                  <c:v>administrators and logistics staff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26</c:v>
                </c:pt>
                <c:pt idx="1">
                  <c:v>22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E6-4C5D-B53D-85E29A1E2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Mil. CZK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List1!$B$2:$B$13</c:f>
              <c:numCache>
                <c:formatCode>General</c:formatCode>
                <c:ptCount val="12"/>
                <c:pt idx="0">
                  <c:v>81.400000000000006</c:v>
                </c:pt>
                <c:pt idx="1">
                  <c:v>89.5</c:v>
                </c:pt>
                <c:pt idx="2">
                  <c:v>90.5</c:v>
                </c:pt>
                <c:pt idx="3">
                  <c:v>113.4</c:v>
                </c:pt>
                <c:pt idx="4">
                  <c:v>136.19999999999999</c:v>
                </c:pt>
                <c:pt idx="5">
                  <c:v>126.2</c:v>
                </c:pt>
                <c:pt idx="6">
                  <c:v>152.19999999999999</c:v>
                </c:pt>
                <c:pt idx="7">
                  <c:v>158.5</c:v>
                </c:pt>
                <c:pt idx="8">
                  <c:v>159.30000000000001</c:v>
                </c:pt>
                <c:pt idx="9">
                  <c:v>201.4</c:v>
                </c:pt>
                <c:pt idx="10">
                  <c:v>213</c:v>
                </c:pt>
                <c:pt idx="11">
                  <c:v>241.2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99-4455-91B4-0245C0690BC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Profit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List1!$C$2:$C$13</c:f>
              <c:numCache>
                <c:formatCode>General</c:formatCode>
                <c:ptCount val="12"/>
                <c:pt idx="0">
                  <c:v>7.3</c:v>
                </c:pt>
                <c:pt idx="1">
                  <c:v>11.9</c:v>
                </c:pt>
                <c:pt idx="2">
                  <c:v>12.6</c:v>
                </c:pt>
                <c:pt idx="3">
                  <c:v>13.7</c:v>
                </c:pt>
                <c:pt idx="4">
                  <c:v>24.9</c:v>
                </c:pt>
                <c:pt idx="5">
                  <c:v>17</c:v>
                </c:pt>
                <c:pt idx="6">
                  <c:v>27.6</c:v>
                </c:pt>
                <c:pt idx="7">
                  <c:v>20.6</c:v>
                </c:pt>
                <c:pt idx="8">
                  <c:v>32.700000000000003</c:v>
                </c:pt>
                <c:pt idx="9">
                  <c:v>56.3</c:v>
                </c:pt>
                <c:pt idx="10">
                  <c:v>46.8</c:v>
                </c:pt>
                <c:pt idx="11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99-4455-91B4-0245C0690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007232"/>
        <c:axId val="311002528"/>
      </c:lineChart>
      <c:catAx>
        <c:axId val="3110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02528"/>
        <c:crosses val="autoZero"/>
        <c:auto val="1"/>
        <c:lblAlgn val="ctr"/>
        <c:lblOffset val="100"/>
        <c:noMultiLvlLbl val="0"/>
      </c:catAx>
      <c:valAx>
        <c:axId val="3110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10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33803440735581458"/>
          <c:y val="0.92340400792420663"/>
          <c:w val="0.42844163748570041"/>
          <c:h val="7.6595992075793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Sales  IN</a:t>
            </a:r>
            <a:r>
              <a:rPr lang="cs-CZ" baseline="0" dirty="0"/>
              <a:t>   TERRITORIES  2018  (%)</a:t>
            </a:r>
            <a:endParaRPr lang="cs-CZ" dirty="0"/>
          </a:p>
        </c:rich>
      </c:tx>
      <c:layout>
        <c:manualLayout>
          <c:xMode val="edge"/>
          <c:yMode val="edge"/>
          <c:x val="0.29383775279903834"/>
          <c:y val="1.4103696223411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3.4531664127279336E-2"/>
          <c:y val="0.26402813825299004"/>
          <c:w val="0.96303871502783145"/>
          <c:h val="0.64741481284191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Czech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2018   in  %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E-45E2-A24A-1C51D768FD1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2018   in  %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5E-45E2-A24A-1C51D768FD1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Other Europe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2018   in  %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5E-45E2-A24A-1C51D768FD11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America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2018   in  %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5E-45E2-A24A-1C51D768FD11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2018   in  %</c:v>
                </c:pt>
              </c:strCache>
            </c:strRef>
          </c:cat>
          <c:val>
            <c:numRef>
              <c:f>List1!$F$2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5E-45E2-A24A-1C51D768F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11008800"/>
        <c:axId val="311002920"/>
      </c:barChart>
      <c:catAx>
        <c:axId val="311008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1002920"/>
        <c:crosses val="autoZero"/>
        <c:auto val="1"/>
        <c:lblAlgn val="ctr"/>
        <c:lblOffset val="100"/>
        <c:noMultiLvlLbl val="0"/>
      </c:catAx>
      <c:valAx>
        <c:axId val="311002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10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0.68969</cdr:x>
      <cdr:y>0.06156</cdr:y>
    </cdr:from>
    <cdr:to>
      <cdr:x>0.88469</cdr:x>
      <cdr:y>0.17816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430718" y="308758"/>
          <a:ext cx="210090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cs-CZ" sz="1600" b="1" dirty="0" err="1">
              <a:solidFill>
                <a:srgbClr val="00B050"/>
              </a:solidFill>
            </a:rPr>
            <a:t>Development</a:t>
          </a:r>
          <a:r>
            <a:rPr lang="cs-CZ" sz="1600" b="1" dirty="0">
              <a:solidFill>
                <a:srgbClr val="00B050"/>
              </a:solidFill>
            </a:rPr>
            <a:t> </a:t>
          </a:r>
          <a:r>
            <a:rPr lang="cs-CZ" sz="1600" b="1" dirty="0" err="1">
              <a:solidFill>
                <a:srgbClr val="00B050"/>
              </a:solidFill>
            </a:rPr>
            <a:t>staff</a:t>
          </a:r>
          <a:r>
            <a:rPr lang="cs-CZ" sz="1600" b="1" dirty="0">
              <a:solidFill>
                <a:srgbClr val="00B050"/>
              </a:solidFill>
            </a:rPr>
            <a:t>    26 </a:t>
          </a:r>
          <a:r>
            <a:rPr lang="cs-CZ" sz="1600" b="1" dirty="0" err="1">
              <a:solidFill>
                <a:srgbClr val="00B050"/>
              </a:solidFill>
            </a:rPr>
            <a:t>pers</a:t>
          </a:r>
          <a:r>
            <a:rPr lang="cs-CZ" sz="1600" b="1" dirty="0">
              <a:solidFill>
                <a:srgbClr val="00B05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0.68942</cdr:x>
      <cdr:y>0.78819</cdr:y>
    </cdr:from>
    <cdr:to>
      <cdr:x>0.91605</cdr:x>
      <cdr:y>0.90479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427819" y="3952962"/>
          <a:ext cx="244174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cs-CZ" sz="1600" b="1" dirty="0" err="1">
              <a:solidFill>
                <a:srgbClr val="FF0000"/>
              </a:solidFill>
            </a:rPr>
            <a:t>Manufacturing</a:t>
          </a:r>
          <a:r>
            <a:rPr lang="cs-CZ" sz="1600" b="1" dirty="0">
              <a:solidFill>
                <a:srgbClr val="FF0000"/>
              </a:solidFill>
            </a:rPr>
            <a:t> </a:t>
          </a:r>
          <a:r>
            <a:rPr lang="cs-CZ" sz="1600" b="1" dirty="0" err="1">
              <a:solidFill>
                <a:srgbClr val="FF0000"/>
              </a:solidFill>
            </a:rPr>
            <a:t>workers</a:t>
          </a:r>
          <a:r>
            <a:rPr lang="cs-CZ" sz="1600" b="1" dirty="0">
              <a:solidFill>
                <a:srgbClr val="FF0000"/>
              </a:solidFill>
            </a:rPr>
            <a:t>  22 </a:t>
          </a:r>
          <a:r>
            <a:rPr lang="cs-CZ" sz="1600" b="1" dirty="0" err="1">
              <a:solidFill>
                <a:srgbClr val="FF0000"/>
              </a:solidFill>
            </a:rPr>
            <a:t>pers</a:t>
          </a:r>
          <a:r>
            <a:rPr lang="cs-CZ" sz="1600" b="1" dirty="0">
              <a:solidFill>
                <a:srgbClr val="FF0000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0.04754</cdr:x>
      <cdr:y>0.05958</cdr:y>
    </cdr:from>
    <cdr:to>
      <cdr:x>0.36993</cdr:x>
      <cdr:y>0.16391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512171" y="298806"/>
          <a:ext cx="347346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cs-CZ" sz="1400" b="1" dirty="0" err="1">
              <a:solidFill>
                <a:schemeClr val="accent2"/>
              </a:solidFill>
            </a:rPr>
            <a:t>Logistics</a:t>
          </a:r>
          <a:r>
            <a:rPr lang="cs-CZ" sz="1400" b="1" dirty="0">
              <a:solidFill>
                <a:schemeClr val="accent2"/>
              </a:solidFill>
            </a:rPr>
            <a:t> and </a:t>
          </a:r>
          <a:r>
            <a:rPr lang="cs-CZ" sz="1400" b="1" dirty="0" err="1">
              <a:solidFill>
                <a:schemeClr val="accent2"/>
              </a:solidFill>
            </a:rPr>
            <a:t>administrative</a:t>
          </a:r>
          <a:r>
            <a:rPr lang="cs-CZ" sz="1400" b="1" dirty="0">
              <a:solidFill>
                <a:schemeClr val="accent2"/>
              </a:solidFill>
            </a:rPr>
            <a:t> </a:t>
          </a:r>
          <a:r>
            <a:rPr lang="cs-CZ" sz="1400" b="1" dirty="0" err="1">
              <a:solidFill>
                <a:schemeClr val="accent2"/>
              </a:solidFill>
            </a:rPr>
            <a:t>staff</a:t>
          </a:r>
          <a:endParaRPr lang="cs-CZ" sz="1400" b="1" dirty="0">
            <a:solidFill>
              <a:schemeClr val="accent2"/>
            </a:solidFill>
          </a:endParaRPr>
        </a:p>
        <a:p xmlns:a="http://schemas.openxmlformats.org/drawingml/2006/main">
          <a:r>
            <a:rPr lang="cs-CZ" sz="1400" b="1" dirty="0">
              <a:solidFill>
                <a:schemeClr val="accent2"/>
              </a:solidFill>
            </a:rPr>
            <a:t>   12 </a:t>
          </a:r>
          <a:r>
            <a:rPr lang="cs-CZ" sz="1400" b="1" dirty="0" err="1">
              <a:solidFill>
                <a:schemeClr val="accent2"/>
              </a:solidFill>
            </a:rPr>
            <a:t>pers</a:t>
          </a:r>
          <a:r>
            <a:rPr lang="cs-CZ" sz="1400" b="1" dirty="0">
              <a:solidFill>
                <a:schemeClr val="accent2"/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0.14391</cdr:x>
      <cdr:y>0.74528</cdr:y>
    </cdr:from>
    <cdr:to>
      <cdr:x>0.30443</cdr:x>
      <cdr:y>0.86188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1550505" y="3737757"/>
          <a:ext cx="172940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cs-CZ" sz="1600" b="1" dirty="0" err="1">
              <a:solidFill>
                <a:srgbClr val="0070C0"/>
              </a:solidFill>
            </a:rPr>
            <a:t>Technical</a:t>
          </a:r>
          <a:r>
            <a:rPr lang="cs-CZ" sz="1600" b="1" dirty="0">
              <a:solidFill>
                <a:srgbClr val="0070C0"/>
              </a:solidFill>
            </a:rPr>
            <a:t> </a:t>
          </a:r>
          <a:r>
            <a:rPr lang="cs-CZ" sz="1600" b="1" dirty="0" err="1">
              <a:solidFill>
                <a:srgbClr val="0070C0"/>
              </a:solidFill>
            </a:rPr>
            <a:t>staff</a:t>
          </a:r>
          <a:r>
            <a:rPr lang="cs-CZ" sz="1600" b="1" dirty="0">
              <a:solidFill>
                <a:srgbClr val="0070C0"/>
              </a:solidFill>
            </a:rPr>
            <a:t>   28 </a:t>
          </a:r>
          <a:r>
            <a:rPr lang="cs-CZ" sz="1600" b="1" dirty="0" err="1">
              <a:solidFill>
                <a:srgbClr val="0070C0"/>
              </a:solidFill>
            </a:rPr>
            <a:t>pers</a:t>
          </a:r>
          <a:r>
            <a:rPr lang="cs-CZ" sz="1600" b="1" dirty="0">
              <a:solidFill>
                <a:srgbClr val="0070C0"/>
              </a:solidFill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D658-CE52-49AB-BA28-FEED6CC2A52E}" type="datetimeFigureOut">
              <a:rPr lang="cs-CZ" smtClean="0"/>
              <a:t>8.7.2019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1597-D815-47FA-9306-D97832BCD9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1597-D815-47FA-9306-D97832BCD9B0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5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1597-D815-47FA-9306-D97832BCD9B0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1597-D815-47FA-9306-D97832BCD9B0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7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71597-D815-47FA-9306-D97832BCD9B0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18478" y="3299381"/>
            <a:ext cx="8182462" cy="1380610"/>
          </a:xfrm>
        </p:spPr>
        <p:txBody>
          <a:bodyPr anchor="ctr" anchorCtr="0">
            <a:normAutofit/>
          </a:bodyPr>
          <a:lstStyle>
            <a:lvl1pPr algn="l">
              <a:defRPr sz="4600" b="1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18478" y="4788726"/>
            <a:ext cx="8182462" cy="78015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upřesňující informace</a:t>
            </a:r>
          </a:p>
        </p:txBody>
      </p:sp>
    </p:spTree>
    <p:extLst>
      <p:ext uri="{BB962C8B-B14F-4D97-AF65-F5344CB8AC3E}">
        <p14:creationId xmlns:p14="http://schemas.microsoft.com/office/powerpoint/2010/main" val="154321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716491" y="383980"/>
            <a:ext cx="8637309" cy="586982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cs-CZ" dirty="0"/>
              <a:t>První úroveň odrážek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39CC-6B80-496D-9D1D-E3C65815D3AA}" type="datetime1">
              <a:rPr lang="cs-CZ" smtClean="0"/>
              <a:t>8.7.2019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Delong Instruments a.s.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92905"/>
            <a:ext cx="10515600" cy="57156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71982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První úroveň odrážek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První úroveň odrážek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DBF4-C8CC-40E9-B0BE-164F9E56BF81}" type="datetime1">
              <a:rPr lang="cs-CZ" smtClean="0"/>
              <a:t>8.7.2019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Delong Instruments a.s.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950590" y="383980"/>
            <a:ext cx="8403210" cy="58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178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První úroveň odrážek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dirty="0"/>
              <a:t>Podnadpis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První úroveň odrážek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4B68-3225-4151-A4A6-7DF29D7D8E6D}" type="datetime1">
              <a:rPr lang="cs-CZ" smtClean="0"/>
              <a:t>8.7.2019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Delong Instruments a.s.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 hasCustomPrompt="1"/>
          </p:nvPr>
        </p:nvSpPr>
        <p:spPr>
          <a:xfrm>
            <a:off x="2716491" y="383980"/>
            <a:ext cx="8637309" cy="586982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81163"/>
            <a:ext cx="5183188" cy="82391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800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4581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F0F-E6FA-433D-85BE-F022A6C442D4}" type="datetime1">
              <a:rPr lang="cs-CZ" smtClean="0"/>
              <a:t>8.7.2019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Delong Instruments a.s.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3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7642-27FD-4E09-BCDB-D7354C27C525}" type="datetime1">
              <a:rPr lang="cs-CZ" smtClean="0"/>
              <a:t>8.7.2019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Delong Instruments a.s.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61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950590" y="383980"/>
            <a:ext cx="8403210" cy="58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83323"/>
            <a:ext cx="10515600" cy="4093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07AB-B151-4758-B391-21C4E92BBC4C}" type="datetime1">
              <a:rPr lang="cs-CZ" smtClean="0"/>
              <a:t>8.7.2019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Delong Instruments a.s.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A9D68-2CFA-4772-B2FD-F1E4168610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5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ng.cz/" TargetMode="External"/><Relationship Id="rId2" Type="http://schemas.openxmlformats.org/officeDocument/2006/relationships/hyperlink" Target="mailto:tomas.papirek@delong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Prognóza Exportu </a:t>
            </a:r>
            <a:r>
              <a:rPr lang="cs-CZ" dirty="0" err="1"/>
              <a:t>Raiffeisenbank</a:t>
            </a:r>
            <a:r>
              <a:rPr lang="cs-CZ" dirty="0"/>
              <a:t> a Asociace exportérů</a:t>
            </a:r>
          </a:p>
          <a:p>
            <a:r>
              <a:rPr lang="cs-CZ" dirty="0"/>
              <a:t>Praha 9. 1.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8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Financial</a:t>
            </a:r>
            <a:r>
              <a:rPr lang="cs-CZ" dirty="0"/>
              <a:t> data</a:t>
            </a:r>
            <a:endParaRPr lang="en-GB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978883572"/>
              </p:ext>
            </p:extLst>
          </p:nvPr>
        </p:nvGraphicFramePr>
        <p:xfrm>
          <a:off x="1773583" y="1532236"/>
          <a:ext cx="8592930" cy="486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67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Financial</a:t>
            </a:r>
            <a:r>
              <a:rPr lang="cs-CZ" dirty="0"/>
              <a:t> data</a:t>
            </a:r>
            <a:endParaRPr lang="en-GB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243946531"/>
              </p:ext>
            </p:extLst>
          </p:nvPr>
        </p:nvGraphicFramePr>
        <p:xfrm>
          <a:off x="1853096" y="1335892"/>
          <a:ext cx="8384207" cy="458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521611" y="6012612"/>
            <a:ext cx="304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Total</a:t>
            </a:r>
            <a:r>
              <a:rPr lang="cs-CZ" b="1" dirty="0"/>
              <a:t>  EXPORT    86,2 %</a:t>
            </a:r>
          </a:p>
        </p:txBody>
      </p:sp>
    </p:spTree>
    <p:extLst>
      <p:ext uri="{BB962C8B-B14F-4D97-AF65-F5344CB8AC3E}">
        <p14:creationId xmlns:p14="http://schemas.microsoft.com/office/powerpoint/2010/main" val="231807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F9F620-C22E-4C91-B458-874D2737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61" y="3345841"/>
            <a:ext cx="4946579" cy="2657394"/>
          </a:xfrm>
        </p:spPr>
        <p:txBody>
          <a:bodyPr/>
          <a:lstStyle/>
          <a:p>
            <a:r>
              <a:rPr lang="cs-CZ" dirty="0"/>
              <a:t>Děkuji za pozornost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ing. Tomáš Papírek,  člen představenstva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1800" u="sng" dirty="0">
                <a:solidFill>
                  <a:srgbClr val="000000"/>
                </a:solidFill>
                <a:hlinkClick r:id="rId2"/>
              </a:rPr>
              <a:t>tomas.papirek@delong.cz</a:t>
            </a: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sz="1800" u="sng" dirty="0">
                <a:solidFill>
                  <a:srgbClr val="000000"/>
                </a:solidFill>
                <a:hlinkClick r:id="rId3"/>
              </a:rPr>
              <a:t>www.delong.cz</a:t>
            </a: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sz="1800" dirty="0">
                <a:solidFill>
                  <a:srgbClr val="000000"/>
                </a:solidFill>
              </a:rPr>
              <a:t>Sídlo:  </a:t>
            </a:r>
            <a:r>
              <a:rPr lang="cs-CZ" sz="1800" b="0" dirty="0">
                <a:solidFill>
                  <a:srgbClr val="000000"/>
                </a:solidFill>
              </a:rPr>
              <a:t>Palackého tř. 153b, 61200 Brno</a:t>
            </a:r>
            <a:r>
              <a:rPr lang="cs-CZ" sz="1800" u="sng" dirty="0">
                <a:solidFill>
                  <a:srgbClr val="000000"/>
                </a:solidFill>
              </a:rPr>
              <a:t/>
            </a:r>
            <a:br>
              <a:rPr lang="cs-CZ" sz="1800" u="sng" dirty="0">
                <a:solidFill>
                  <a:srgbClr val="00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1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Company history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cs-CZ" smtClean="0"/>
              <a:t>2</a:t>
            </a:fld>
            <a:endParaRPr lang="cs-CZ" dirty="0"/>
          </a:p>
        </p:txBody>
      </p:sp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842645" y="1587627"/>
            <a:ext cx="8831707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03238" indent="-503238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993366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altLang="cs-CZ" sz="3200" dirty="0"/>
              <a:t>1992 </a:t>
            </a:r>
            <a:r>
              <a:rPr lang="cs-CZ" altLang="cs-CZ" sz="3200" dirty="0"/>
              <a:t>	</a:t>
            </a:r>
            <a:r>
              <a:rPr lang="en-GB" altLang="cs-CZ" sz="3200" dirty="0"/>
              <a:t>Delong Instruments </a:t>
            </a:r>
            <a:r>
              <a:rPr lang="cs-CZ" altLang="cs-CZ" sz="3200" dirty="0" err="1"/>
              <a:t>s.r.o</a:t>
            </a:r>
            <a:r>
              <a:rPr lang="cs-CZ" altLang="cs-CZ" sz="3200" dirty="0"/>
              <a:t>  </a:t>
            </a:r>
          </a:p>
          <a:p>
            <a:pPr eaLnBrk="1" hangingPunct="1">
              <a:spcAft>
                <a:spcPts val="600"/>
              </a:spcAft>
              <a:buClr>
                <a:srgbClr val="993366"/>
              </a:buClr>
              <a:buSzPct val="70000"/>
              <a:buFont typeface="Wingdings" panose="05000000000000000000" pitchFamily="2" charset="2"/>
              <a:buChar char="q"/>
            </a:pPr>
            <a:r>
              <a:rPr lang="en-GB" altLang="cs-CZ" sz="3200" dirty="0"/>
              <a:t>2002 </a:t>
            </a:r>
            <a:r>
              <a:rPr lang="cs-CZ" altLang="cs-CZ" sz="3200" dirty="0"/>
              <a:t>	DELONG INSTRUMENTS</a:t>
            </a:r>
            <a:r>
              <a:rPr lang="en-GB" altLang="cs-CZ" sz="3200" dirty="0"/>
              <a:t> </a:t>
            </a:r>
            <a:r>
              <a:rPr lang="cs-CZ" altLang="cs-CZ" sz="3200" dirty="0"/>
              <a:t>a.s.</a:t>
            </a:r>
          </a:p>
          <a:p>
            <a:pPr eaLnBrk="1" hangingPunct="1">
              <a:spcAft>
                <a:spcPts val="600"/>
              </a:spcAft>
              <a:buClr>
                <a:srgbClr val="993366"/>
              </a:buClr>
              <a:buSzPct val="70000"/>
              <a:buFont typeface="Wingdings" panose="05000000000000000000" pitchFamily="2" charset="2"/>
              <a:buChar char="q"/>
            </a:pPr>
            <a:r>
              <a:rPr lang="cs-CZ" altLang="cs-CZ" sz="3200" dirty="0"/>
              <a:t>2007	Nová provozní budova Brno</a:t>
            </a:r>
          </a:p>
          <a:p>
            <a:pPr>
              <a:spcAft>
                <a:spcPts val="600"/>
              </a:spcAft>
              <a:buClr>
                <a:srgbClr val="993366"/>
              </a:buClr>
              <a:buSzPct val="70000"/>
              <a:buFont typeface="Wingdings" panose="05000000000000000000" pitchFamily="2" charset="2"/>
              <a:buChar char="q"/>
            </a:pPr>
            <a:r>
              <a:rPr lang="cs-CZ" altLang="cs-CZ" sz="3200" dirty="0"/>
              <a:t>2015	Nové Čisté prostory Brno - Purkyňova</a:t>
            </a:r>
          </a:p>
          <a:p>
            <a:pPr>
              <a:spcAft>
                <a:spcPts val="600"/>
              </a:spcAft>
              <a:buClr>
                <a:srgbClr val="993366"/>
              </a:buClr>
              <a:buSzPct val="70000"/>
              <a:buFont typeface="Wingdings" panose="05000000000000000000" pitchFamily="2" charset="2"/>
              <a:buChar char="q"/>
            </a:pPr>
            <a:r>
              <a:rPr lang="cs-CZ" altLang="cs-CZ" sz="3200" dirty="0"/>
              <a:t>2017	Nová provozní budova Boskovice</a:t>
            </a:r>
          </a:p>
          <a:p>
            <a:pPr marL="0" indent="0" eaLnBrk="1" hangingPunct="1">
              <a:spcAft>
                <a:spcPts val="600"/>
              </a:spcAft>
              <a:buClr>
                <a:srgbClr val="993366"/>
              </a:buClr>
              <a:buSzPct val="70000"/>
            </a:pPr>
            <a:endParaRPr lang="cs-CZ" altLang="cs-CZ" dirty="0"/>
          </a:p>
          <a:p>
            <a:pPr eaLnBrk="1" hangingPunct="1">
              <a:spcAft>
                <a:spcPts val="600"/>
              </a:spcAft>
              <a:buClr>
                <a:srgbClr val="993366"/>
              </a:buClr>
              <a:buSzPct val="70000"/>
              <a:buFont typeface="Wingdings" panose="05000000000000000000" pitchFamily="2" charset="2"/>
              <a:buChar char="q"/>
            </a:pPr>
            <a:endParaRPr lang="en-GB" altLang="cs-CZ" dirty="0"/>
          </a:p>
          <a:p>
            <a:pPr eaLnBrk="1" hangingPunct="1">
              <a:spcAft>
                <a:spcPts val="600"/>
              </a:spcAft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21714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Company location</a:t>
            </a:r>
          </a:p>
        </p:txBody>
      </p:sp>
      <p:pic>
        <p:nvPicPr>
          <p:cNvPr id="3074" name="Picture 2" descr="C:\Users\bohuslavova\Focení mikroskopů a týmu\2017_09_14_delong_instruments\2017_09_14_delong_instruments\BrychtaJan_delong_instruments_20170915_114718_D72_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10" y="1423092"/>
            <a:ext cx="4652050" cy="30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CE013763-D858-40F8-863D-D7110D71B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960" y="3170083"/>
            <a:ext cx="3105912" cy="101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5" tIns="50338" rIns="100675" bIns="50338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731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303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75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47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993366"/>
              </a:buClr>
              <a:buSzPct val="70000"/>
            </a:pPr>
            <a:r>
              <a:rPr lang="cs-CZ" altLang="cs-CZ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Boskovice </a:t>
            </a:r>
            <a:endParaRPr lang="en-GB" altLang="cs-CZ" sz="2400" b="1" dirty="0">
              <a:solidFill>
                <a:srgbClr val="000066"/>
              </a:solidFill>
              <a:latin typeface="+mn-lt"/>
              <a:cs typeface="Times New Roman" panose="02020603050405020304" pitchFamily="18" charset="0"/>
            </a:endParaRPr>
          </a:p>
          <a:p>
            <a:pPr lvl="3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Manufacturing</a:t>
            </a:r>
          </a:p>
          <a:p>
            <a:pPr lvl="3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Complex technology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CE013763-D858-40F8-863D-D7110D71B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196675"/>
            <a:ext cx="4155141" cy="207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5" tIns="50338" rIns="100675" bIns="50338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731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303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75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47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993366"/>
              </a:buClr>
              <a:buSzPct val="70000"/>
            </a:pPr>
            <a:r>
              <a:rPr lang="cs-CZ" altLang="cs-CZ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Brno – Palackého tř.</a:t>
            </a:r>
            <a:endParaRPr lang="en-US" altLang="cs-CZ" sz="2400" b="1" dirty="0">
              <a:solidFill>
                <a:srgbClr val="000066"/>
              </a:solidFill>
              <a:latin typeface="+mn-lt"/>
              <a:cs typeface="Times New Roman" panose="02020603050405020304" pitchFamily="18" charset="0"/>
            </a:endParaRPr>
          </a:p>
          <a:p>
            <a:pPr lvl="3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cs-CZ" altLang="cs-CZ" sz="1600" b="1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Headquarters</a:t>
            </a:r>
            <a:endParaRPr lang="en-US" altLang="cs-CZ" sz="1600" b="1" dirty="0">
              <a:solidFill>
                <a:schemeClr val="tx2"/>
              </a:solidFill>
              <a:latin typeface="+mn-lt"/>
              <a:cs typeface="Times New Roman" panose="02020603050405020304" pitchFamily="18" charset="0"/>
            </a:endParaRPr>
          </a:p>
          <a:p>
            <a:pPr lvl="3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R &amp; D</a:t>
            </a:r>
          </a:p>
          <a:p>
            <a:pPr lvl="3" eaLnBrk="1" hangingPunct="1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Special manufacturing technology</a:t>
            </a:r>
          </a:p>
          <a:p>
            <a:pPr lvl="3" eaLnBrk="1" hangingPunct="1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Assembly</a:t>
            </a:r>
          </a:p>
          <a:p>
            <a:pPr lvl="3" eaLnBrk="1" hangingPunct="1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Testing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47215F4D-36A0-46EB-8504-F9499330C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59" y="4690203"/>
            <a:ext cx="2626157" cy="19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CE013763-D858-40F8-863D-D7110D71B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4862752"/>
            <a:ext cx="3272544" cy="98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5" tIns="50338" rIns="100675" bIns="50338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731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303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75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47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600"/>
              </a:spcBef>
              <a:buClr>
                <a:srgbClr val="993366"/>
              </a:buClr>
              <a:buSzPct val="70000"/>
            </a:pPr>
            <a:r>
              <a:rPr lang="cs-CZ" altLang="cs-CZ" sz="2400" b="1" dirty="0">
                <a:solidFill>
                  <a:srgbClr val="000066"/>
                </a:solidFill>
                <a:latin typeface="+mn-lt"/>
                <a:cs typeface="Times New Roman" panose="02020603050405020304" pitchFamily="18" charset="0"/>
              </a:rPr>
              <a:t>Brno - Purkyňova</a:t>
            </a:r>
            <a:endParaRPr lang="en-GB" altLang="cs-CZ" sz="2400" b="1" dirty="0">
              <a:solidFill>
                <a:srgbClr val="000066"/>
              </a:solidFill>
              <a:latin typeface="+mn-lt"/>
              <a:cs typeface="Times New Roman" panose="02020603050405020304" pitchFamily="18" charset="0"/>
            </a:endParaRPr>
          </a:p>
          <a:p>
            <a:pPr lvl="3">
              <a:spcBef>
                <a:spcPts val="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altLang="cs-CZ" sz="16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Large components: clean assembly and test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F8E9C4-8706-4F9F-871A-63429622B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4659362"/>
            <a:ext cx="3997005" cy="19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Production structure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1D5196F-A981-4862-A8E8-8FAF15E6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43" y="1785013"/>
            <a:ext cx="3871357" cy="8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5" tIns="50338" rIns="100675" bIns="50338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731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303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75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47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200"/>
              </a:spcBef>
              <a:buClr>
                <a:srgbClr val="993366"/>
              </a:buClr>
              <a:buSzPct val="70000"/>
            </a:pPr>
            <a:r>
              <a:rPr lang="en-US" altLang="cs-CZ" sz="2400" b="1" dirty="0">
                <a:latin typeface="+mn-lt"/>
                <a:ea typeface="+mj-ea"/>
                <a:cs typeface="+mj-cs"/>
              </a:rPr>
              <a:t>Components</a:t>
            </a:r>
          </a:p>
          <a:p>
            <a:pPr lvl="1" eaLnBrk="1" hangingPunct="1">
              <a:spcBef>
                <a:spcPts val="200"/>
              </a:spcBef>
              <a:buClr>
                <a:srgbClr val="993366"/>
              </a:buClr>
              <a:buSzPct val="70000"/>
            </a:pPr>
            <a:r>
              <a:rPr lang="en-US" altLang="cs-CZ" sz="2400" b="1" dirty="0">
                <a:latin typeface="+mn-lt"/>
                <a:ea typeface="+mj-ea"/>
                <a:cs typeface="+mj-cs"/>
              </a:rPr>
              <a:t>manufacturing</a:t>
            </a:r>
            <a:r>
              <a:rPr lang="cs-CZ" altLang="cs-CZ" sz="2400" b="1" dirty="0">
                <a:latin typeface="+mn-lt"/>
                <a:ea typeface="+mj-ea"/>
                <a:cs typeface="+mj-cs"/>
              </a:rPr>
              <a:t> 18 </a:t>
            </a:r>
            <a:r>
              <a:rPr lang="en-US" altLang="cs-CZ" sz="2400" b="1" dirty="0">
                <a:latin typeface="+mn-lt"/>
                <a:ea typeface="+mj-ea"/>
                <a:cs typeface="+mj-cs"/>
              </a:rPr>
              <a:t>%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1D5196F-A981-4862-A8E8-8FAF15E6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2447152"/>
            <a:ext cx="4356264" cy="137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5" tIns="50338" rIns="100675" bIns="50338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731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303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75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47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200"/>
              </a:spcBef>
              <a:buClr>
                <a:srgbClr val="993366"/>
              </a:buClr>
              <a:buSzPct val="70000"/>
            </a:pPr>
            <a:r>
              <a:rPr lang="en-GB" altLang="cs-CZ" sz="2400" b="1" dirty="0">
                <a:latin typeface="+mn-lt"/>
                <a:ea typeface="+mj-ea"/>
                <a:cs typeface="+mj-cs"/>
              </a:rPr>
              <a:t>End user products </a:t>
            </a:r>
            <a:r>
              <a:rPr lang="cs-CZ" altLang="cs-CZ" sz="2400" b="1" dirty="0">
                <a:latin typeface="+mn-lt"/>
                <a:ea typeface="+mj-ea"/>
                <a:cs typeface="+mj-cs"/>
              </a:rPr>
              <a:t>52 </a:t>
            </a:r>
            <a:r>
              <a:rPr lang="en-GB" altLang="cs-CZ" sz="2400" b="1" dirty="0">
                <a:latin typeface="+mn-lt"/>
                <a:ea typeface="+mj-ea"/>
                <a:cs typeface="+mj-cs"/>
              </a:rPr>
              <a:t>%</a:t>
            </a:r>
            <a:endParaRPr lang="cs-CZ" altLang="cs-CZ" sz="2400" b="1" dirty="0">
              <a:latin typeface="+mn-lt"/>
              <a:ea typeface="+mj-ea"/>
              <a:cs typeface="+mj-cs"/>
            </a:endParaRPr>
          </a:p>
          <a:p>
            <a:pPr marL="252000" lvl="2" indent="0" defTabSz="504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cs-CZ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LVEM</a:t>
            </a:r>
            <a:r>
              <a:rPr lang="cs-CZ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5</a:t>
            </a:r>
          </a:p>
          <a:p>
            <a:pPr marL="252000" lvl="2" indent="0" defTabSz="504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cs-CZ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LVEM</a:t>
            </a:r>
            <a:r>
              <a:rPr lang="cs-CZ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</a:t>
            </a:r>
            <a:r>
              <a:rPr lang="cs-CZ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5</a:t>
            </a:r>
            <a:endParaRPr lang="en-US" altLang="cs-CZ" sz="1800" b="1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252000" lvl="2" indent="0" defTabSz="504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cs-CZ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	</a:t>
            </a: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DIGUN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1D5196F-A981-4862-A8E8-8FAF15E6E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5" y="3978484"/>
            <a:ext cx="4247512" cy="228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675" tIns="50338" rIns="100675" bIns="50338">
            <a:spAutoFit/>
          </a:bodyPr>
          <a:lstStyle>
            <a:lvl1pPr marL="342900" indent="-3429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15963" indent="-274638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1731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303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0875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44763" indent="-2746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ts val="200"/>
              </a:spcBef>
              <a:buClr>
                <a:srgbClr val="993366"/>
              </a:buClr>
              <a:buSzPct val="70000"/>
            </a:pPr>
            <a:r>
              <a:rPr lang="en-US" altLang="cs-CZ" sz="2400" b="1" dirty="0">
                <a:latin typeface="+mn-lt"/>
                <a:ea typeface="+mj-ea"/>
                <a:cs typeface="+mj-cs"/>
              </a:rPr>
              <a:t>OEM products </a:t>
            </a:r>
            <a:r>
              <a:rPr lang="cs-CZ" altLang="cs-CZ" sz="2400" b="1" dirty="0">
                <a:latin typeface="+mn-lt"/>
                <a:ea typeface="+mj-ea"/>
                <a:cs typeface="+mj-cs"/>
              </a:rPr>
              <a:t>30 </a:t>
            </a:r>
            <a:r>
              <a:rPr lang="en-US" altLang="cs-CZ" sz="2400" b="1" dirty="0">
                <a:latin typeface="+mn-lt"/>
                <a:ea typeface="+mj-ea"/>
                <a:cs typeface="+mj-cs"/>
              </a:rPr>
              <a:t>%</a:t>
            </a:r>
          </a:p>
          <a:p>
            <a:pPr marL="468000" lvl="2" indent="0" defTabSz="612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Semiconductor industry</a:t>
            </a:r>
          </a:p>
          <a:p>
            <a:pPr marL="468000" lvl="2" indent="0" defTabSz="612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Analytical instruments</a:t>
            </a:r>
          </a:p>
          <a:p>
            <a:pPr marL="468000" lvl="2" indent="0" defTabSz="612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Laser application</a:t>
            </a:r>
          </a:p>
          <a:p>
            <a:pPr marL="468000" lvl="2" indent="0" defTabSz="612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Nanostructures</a:t>
            </a:r>
          </a:p>
          <a:p>
            <a:pPr marL="468000" lvl="2" indent="0" defTabSz="612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Vacuum systems</a:t>
            </a:r>
          </a:p>
          <a:p>
            <a:pPr marL="468000" lvl="2" indent="0" defTabSz="612000">
              <a:spcBef>
                <a:spcPts val="200"/>
              </a:spcBef>
              <a:buClr>
                <a:srgbClr val="000066"/>
              </a:buClr>
              <a:buSzPct val="70000"/>
            </a:pPr>
            <a:r>
              <a:rPr lang="en-US" altLang="cs-CZ" sz="1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Prototype and unique systems</a:t>
            </a: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602429777"/>
              </p:ext>
            </p:extLst>
          </p:nvPr>
        </p:nvGraphicFramePr>
        <p:xfrm>
          <a:off x="2361455" y="1973997"/>
          <a:ext cx="6901815" cy="424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548638" y="6296941"/>
            <a:ext cx="518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/>
              <a:t>All</a:t>
            </a:r>
            <a:r>
              <a:rPr lang="cs-CZ" sz="2000" b="1" dirty="0"/>
              <a:t> </a:t>
            </a:r>
            <a:r>
              <a:rPr lang="cs-CZ" sz="2000" b="1" dirty="0" err="1"/>
              <a:t>categories</a:t>
            </a:r>
            <a:r>
              <a:rPr lang="cs-CZ" sz="2000" b="1" dirty="0"/>
              <a:t> </a:t>
            </a:r>
            <a:r>
              <a:rPr lang="cs-CZ" sz="2000" b="1" dirty="0" err="1"/>
              <a:t>include</a:t>
            </a:r>
            <a:r>
              <a:rPr lang="cs-CZ" sz="2000" b="1" dirty="0"/>
              <a:t> </a:t>
            </a:r>
            <a:r>
              <a:rPr lang="cs-CZ" sz="2000" b="1" dirty="0" err="1"/>
              <a:t>Development</a:t>
            </a:r>
            <a:r>
              <a:rPr lang="cs-CZ" sz="2000" b="1" dirty="0"/>
              <a:t> </a:t>
            </a:r>
            <a:r>
              <a:rPr lang="cs-CZ" sz="2000" b="1" dirty="0" err="1"/>
              <a:t>services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4899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End User </a:t>
            </a:r>
            <a:r>
              <a:rPr lang="cs-CZ" dirty="0" err="1"/>
              <a:t>Products</a:t>
            </a:r>
            <a:r>
              <a:rPr lang="cs-CZ" dirty="0"/>
              <a:t> </a:t>
            </a:r>
            <a:r>
              <a:rPr lang="en-GB" dirty="0"/>
              <a:t>LVEM 5 table-top TEM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en-GB" smtClean="0">
                <a:solidFill>
                  <a:srgbClr val="121F6B">
                    <a:tint val="75000"/>
                  </a:srgbClr>
                </a:solidFill>
              </a:rPr>
              <a:pPr/>
              <a:t>5</a:t>
            </a:fld>
            <a:endParaRPr lang="en-GB" dirty="0">
              <a:solidFill>
                <a:srgbClr val="121F6B">
                  <a:tint val="75000"/>
                </a:srgbClr>
              </a:solidFill>
            </a:endParaRPr>
          </a:p>
        </p:txBody>
      </p:sp>
      <p:pic>
        <p:nvPicPr>
          <p:cNvPr id="6146" name="Picture 2" descr="C:\Users\bohuslavova\Nové grafické materiály\web DI_upravy_10_2017\bannery new_slideshow homepage\bannerLVE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26" y="3674024"/>
            <a:ext cx="5894070" cy="29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bohuslavova\Focení mikroskopů a týmu\2017_09_14_delong_instruments\2017_09_14_delong_instruments\BrychtaJan_delong_instruments_20170914_140039_D72_0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0" y="1345433"/>
            <a:ext cx="405384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92716" y="1362073"/>
            <a:ext cx="6905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Powerful transmission electron microscope.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LVEM 5 combines transmission (TEM, STEM) and scanning (SEM) modes as well as electron diffraction (SAED).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It operates with low accelerating voltage (5 kV) which brings high contrast on light elements.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Resolution of 1.2 nm.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29832" y="4296547"/>
            <a:ext cx="5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Biological and soft matter applications.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High contrast without staining.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Low accelerating voltage allows a very small optics column.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Can be installed on a regular desk – small installation space needed.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Does not require neither a dark room nor cooling water.</a:t>
            </a:r>
          </a:p>
        </p:txBody>
      </p:sp>
    </p:spTree>
    <p:extLst>
      <p:ext uri="{BB962C8B-B14F-4D97-AF65-F5344CB8AC3E}">
        <p14:creationId xmlns:p14="http://schemas.microsoft.com/office/powerpoint/2010/main" val="97888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End User </a:t>
            </a:r>
            <a:r>
              <a:rPr lang="cs-CZ" dirty="0" err="1"/>
              <a:t>Products</a:t>
            </a:r>
            <a:r>
              <a:rPr lang="cs-CZ" dirty="0"/>
              <a:t>               </a:t>
            </a:r>
            <a:r>
              <a:rPr lang="en-GB" dirty="0"/>
              <a:t>LVEM 25 - TEM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en-GB" smtClean="0">
                <a:solidFill>
                  <a:srgbClr val="121F6B">
                    <a:tint val="75000"/>
                  </a:srgbClr>
                </a:solidFill>
              </a:rPr>
              <a:pPr/>
              <a:t>6</a:t>
            </a:fld>
            <a:endParaRPr lang="en-GB" dirty="0">
              <a:solidFill>
                <a:srgbClr val="121F6B">
                  <a:tint val="75000"/>
                </a:srgbClr>
              </a:solidFill>
            </a:endParaRPr>
          </a:p>
        </p:txBody>
      </p:sp>
      <p:pic>
        <p:nvPicPr>
          <p:cNvPr id="5122" name="Picture 2" descr="C:\Users\bohuslavova\Nové grafické materiály\web DI_upravy_10_2017\bannery new_slideshow homepage\bannerLVEM25A_nepouziv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2" y="3739020"/>
            <a:ext cx="5872657" cy="29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ohuslavova\Focení mikroskopů a týmu\2017_09_14_delong_instruments\2017_09_14_delong_instruments\BrychtaJan_delong_instruments_20170914_151329_D72_0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32" y="1362073"/>
            <a:ext cx="3935475" cy="261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92716" y="1362073"/>
            <a:ext cx="701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Powerful transmission electron microscope.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LVEM 25 combines transmission TEM and STEM modes.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It operates with low accelerating voltage (25 kV) which brings enhanced contrast on light elements.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Resolution of 1 nm.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Biological and soft matter applications.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9832" y="4296547"/>
            <a:ext cx="5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High contrast of light elements.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Imaging possible both with and without staining.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Easy to control.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Small installation space.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Can be installed in an ordinary lab without any need for a dark room or cooling water. It can be supplied even as a mobile work-station.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121F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7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en-GB" smtClean="0">
                <a:solidFill>
                  <a:srgbClr val="121F6B">
                    <a:tint val="75000"/>
                  </a:srgbClr>
                </a:solidFill>
              </a:rPr>
              <a:pPr/>
              <a:t>7</a:t>
            </a:fld>
            <a:endParaRPr lang="en-GB" dirty="0">
              <a:solidFill>
                <a:srgbClr val="121F6B">
                  <a:tint val="75000"/>
                </a:srgbClr>
              </a:solidFill>
            </a:endParaRPr>
          </a:p>
        </p:txBody>
      </p:sp>
      <p:pic>
        <p:nvPicPr>
          <p:cNvPr id="9" name="Obrázek 16" descr="IMAG06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6" y="1335156"/>
            <a:ext cx="6838272" cy="514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6" descr="img_0867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15" y="1335156"/>
            <a:ext cx="3861490" cy="514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2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Products</a:t>
            </a:r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en-GB" smtClean="0">
                <a:solidFill>
                  <a:srgbClr val="121F6B">
                    <a:tint val="75000"/>
                  </a:srgbClr>
                </a:solidFill>
              </a:rPr>
              <a:pPr/>
              <a:t>8</a:t>
            </a:fld>
            <a:endParaRPr lang="en-GB" dirty="0">
              <a:solidFill>
                <a:srgbClr val="121F6B">
                  <a:tint val="75000"/>
                </a:srgb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75" y="1395412"/>
            <a:ext cx="3641538" cy="441996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6" b="6439"/>
          <a:stretch>
            <a:fillRect/>
          </a:stretch>
        </p:blipFill>
        <p:spPr bwMode="auto">
          <a:xfrm>
            <a:off x="8174038" y="1395413"/>
            <a:ext cx="3187016" cy="44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WDD\Projekty\LVEM25\Foto&amp;Video\02 - Projektiv\MUL-0162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68" y="1395412"/>
            <a:ext cx="3315281" cy="44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 rot="20074966">
            <a:off x="-482092" y="2925004"/>
            <a:ext cx="12787227" cy="1569660"/>
          </a:xfrm>
          <a:prstGeom prst="rect">
            <a:avLst/>
          </a:prstGeom>
          <a:noFill/>
          <a:effectLst>
            <a:outerShdw dist="50800" dir="5400000" sx="1000" sy="1000" algn="ctr" rotWithShape="0">
              <a:srgbClr val="000000">
                <a:alpha val="1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922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Personnel</a:t>
            </a:r>
            <a:r>
              <a:rPr lang="cs-CZ" dirty="0"/>
              <a:t> </a:t>
            </a:r>
            <a:r>
              <a:rPr lang="cs-CZ" dirty="0" err="1"/>
              <a:t>structure</a:t>
            </a:r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9D68-2CFA-4772-B2FD-F1E41686106C}" type="slidenum">
              <a:rPr lang="en-GB" smtClean="0">
                <a:solidFill>
                  <a:srgbClr val="121F6B">
                    <a:tint val="75000"/>
                  </a:srgbClr>
                </a:solidFill>
              </a:rPr>
              <a:pPr/>
              <a:t>9</a:t>
            </a:fld>
            <a:endParaRPr lang="en-GB" dirty="0">
              <a:solidFill>
                <a:srgbClr val="121F6B">
                  <a:tint val="75000"/>
                </a:srgbClr>
              </a:solidFill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82457076"/>
              </p:ext>
            </p:extLst>
          </p:nvPr>
        </p:nvGraphicFramePr>
        <p:xfrm>
          <a:off x="579782" y="1341138"/>
          <a:ext cx="10774018" cy="501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9341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delong">
      <a:dk1>
        <a:srgbClr val="121F6B"/>
      </a:dk1>
      <a:lt1>
        <a:sysClr val="window" lastClr="FFFFFF"/>
      </a:lt1>
      <a:dk2>
        <a:srgbClr val="000000"/>
      </a:dk2>
      <a:lt2>
        <a:srgbClr val="BBD4F0"/>
      </a:lt2>
      <a:accent1>
        <a:srgbClr val="33B5FF"/>
      </a:accent1>
      <a:accent2>
        <a:srgbClr val="9C2423"/>
      </a:accent2>
      <a:accent3>
        <a:srgbClr val="BBD4F0"/>
      </a:accent3>
      <a:accent4>
        <a:srgbClr val="9C2423"/>
      </a:accent4>
      <a:accent5>
        <a:srgbClr val="33B5FF"/>
      </a:accent5>
      <a:accent6>
        <a:srgbClr val="121F6B"/>
      </a:accent6>
      <a:hlink>
        <a:srgbClr val="007CC3"/>
      </a:hlink>
      <a:folHlink>
        <a:srgbClr val="121F6B"/>
      </a:folHlink>
    </a:clrScheme>
    <a:fontScheme name="Delong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long_ppt" id="{5CA525BA-F209-4818-B354-3202BB29B66A}" vid="{FC7570D5-7B02-4702-8788-9B6B601E4AD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Delong_ppt_31_01_17</Template>
  <TotalTime>3273</TotalTime>
  <Words>342</Words>
  <Application>Microsoft Office PowerPoint</Application>
  <PresentationFormat>Widescreen</PresentationFormat>
  <Paragraphs>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</vt:lpstr>
      <vt:lpstr>Times New Roman</vt:lpstr>
      <vt:lpstr>Wingdings</vt:lpstr>
      <vt:lpstr>Motiv Office</vt:lpstr>
      <vt:lpstr>PowerPoint Presentation</vt:lpstr>
      <vt:lpstr>Company history</vt:lpstr>
      <vt:lpstr>Company location</vt:lpstr>
      <vt:lpstr>Production structure</vt:lpstr>
      <vt:lpstr>End User Products LVEM 5 table-top TEM</vt:lpstr>
      <vt:lpstr>End User Products               LVEM 25 - TEM</vt:lpstr>
      <vt:lpstr>Other Products</vt:lpstr>
      <vt:lpstr>Other Products</vt:lpstr>
      <vt:lpstr>Personnel structure</vt:lpstr>
      <vt:lpstr>Financial data</vt:lpstr>
      <vt:lpstr>Financial data</vt:lpstr>
      <vt:lpstr>Děkuji za pozornost    ing. Tomáš Papírek,  člen představenstva  tomas.papirek@delong.cz  www.delong.cz    Sídlo:  Palackého tř. 153b, 61200 Brno  </vt:lpstr>
    </vt:vector>
  </TitlesOfParts>
  <Company>windmills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Delong Instruments presentation - bussiness</dc:title>
  <dc:creator>Jakub Vémola</dc:creator>
  <cp:lastModifiedBy>Anna Streckova</cp:lastModifiedBy>
  <cp:revision>96</cp:revision>
  <dcterms:created xsi:type="dcterms:W3CDTF">2017-02-27T08:43:54Z</dcterms:created>
  <dcterms:modified xsi:type="dcterms:W3CDTF">2019-07-08T12:41:10Z</dcterms:modified>
  <cp:contentStatus>Propagace</cp:contentStatus>
</cp:coreProperties>
</file>