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6" r:id="rId5"/>
    <p:sldId id="268" r:id="rId6"/>
    <p:sldId id="270" r:id="rId7"/>
    <p:sldId id="273" r:id="rId8"/>
    <p:sldId id="271" r:id="rId9"/>
  </p:sldIdLst>
  <p:sldSz cx="10693400" cy="7561263"/>
  <p:notesSz cx="6797675" cy="9928225"/>
  <p:custDataLst>
    <p:tags r:id="rId12"/>
  </p:custDataLst>
  <p:defaultTextStyle>
    <a:defPPr>
      <a:defRPr lang="en-U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72E1D084-0CF2-4F2D-A03B-8BB06E01A6FC}">
          <p14:sldIdLst>
            <p14:sldId id="266"/>
            <p14:sldId id="268"/>
            <p14:sldId id="270"/>
            <p14:sldId id="273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2" orient="horz" pos="958">
          <p15:clr>
            <a:srgbClr val="A4A3A4"/>
          </p15:clr>
        </p15:guide>
        <p15:guide id="3" pos="159">
          <p15:clr>
            <a:srgbClr val="A4A3A4"/>
          </p15:clr>
        </p15:guide>
        <p15:guide id="4" pos="65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44">
          <p15:clr>
            <a:srgbClr val="A4A3A4"/>
          </p15:clr>
        </p15:guide>
        <p15:guide id="5" orient="horz" pos="2875">
          <p15:clr>
            <a:srgbClr val="A4A3A4"/>
          </p15:clr>
        </p15:guide>
        <p15:guide id="6" orient="horz" pos="3127">
          <p15:clr>
            <a:srgbClr val="A4A3A4"/>
          </p15:clr>
        </p15:guide>
        <p15:guide id="7" pos="2157">
          <p15:clr>
            <a:srgbClr val="A4A3A4"/>
          </p15:clr>
        </p15:guide>
        <p15:guide id="8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414"/>
    <a:srgbClr val="FF9600"/>
    <a:srgbClr val="ADC2FF"/>
    <a:srgbClr val="009600"/>
    <a:srgbClr val="800000"/>
    <a:srgbClr val="FFBE64"/>
    <a:srgbClr val="64FF64"/>
    <a:srgbClr val="262626"/>
    <a:srgbClr val="9664F0"/>
    <a:srgbClr val="3C0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2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070" y="53"/>
      </p:cViewPr>
      <p:guideLst>
        <p:guide orient="horz" pos="958"/>
        <p:guide pos="159"/>
        <p:guide pos="65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98" y="-102"/>
      </p:cViewPr>
      <p:guideLst>
        <p:guide orient="horz" pos="2880"/>
        <p:guide pos="2160"/>
        <p:guide orient="horz" pos="3132"/>
        <p:guide pos="2144"/>
        <p:guide orient="horz" pos="2875"/>
        <p:guide orient="horz" pos="3127"/>
        <p:guide pos="215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rb.cz\group\Research\Odhady\IAE\AIE_prosinec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Odhady\IAE\IE_DOTAZNIK_TIME_SERIES_18Q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Odhady\IAE\IE_DOTAZNIK_TIME_SERIES_18Q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cs-CZ" sz="1400" dirty="0"/>
              <a:t>Index Exportu - export se brání zpomalení, ale neubrání </a:t>
            </a:r>
            <a:r>
              <a:rPr lang="en-US" sz="1400" dirty="0"/>
              <a:t>   </a:t>
            </a:r>
            <a:endParaRPr lang="cs-CZ" sz="1400" dirty="0"/>
          </a:p>
        </c:rich>
      </c:tx>
      <c:layout>
        <c:manualLayout>
          <c:xMode val="edge"/>
          <c:yMode val="edge"/>
          <c:x val="0.29883318252663593"/>
          <c:y val="9.717267618416000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5988468156626313E-2"/>
          <c:y val="0.14321163042340049"/>
          <c:w val="0.90082898941615963"/>
          <c:h val="0.62824321965862684"/>
        </c:manualLayout>
      </c:layout>
      <c:lineChart>
        <c:grouping val="standard"/>
        <c:varyColors val="0"/>
        <c:ser>
          <c:idx val="0"/>
          <c:order val="0"/>
          <c:tx>
            <c:v>Růst exportu v národním pojetí</c:v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cat>
            <c:numRef>
              <c:f>'Původní model (M 1)'!$A$3:$A$153</c:f>
              <c:numCache>
                <c:formatCode>m/d/yyyy</c:formatCode>
                <c:ptCount val="151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</c:numCache>
            </c:numRef>
          </c:cat>
          <c:val>
            <c:numRef>
              <c:f>'Původní model (M 1)'!$B$3:$B$148</c:f>
              <c:numCache>
                <c:formatCode>0.00</c:formatCode>
                <c:ptCount val="146"/>
                <c:pt idx="0">
                  <c:v>6.987715215361745</c:v>
                </c:pt>
                <c:pt idx="1">
                  <c:v>18.39880498347317</c:v>
                </c:pt>
                <c:pt idx="2">
                  <c:v>13.055857708076847</c:v>
                </c:pt>
                <c:pt idx="3">
                  <c:v>8.7645242732967041</c:v>
                </c:pt>
                <c:pt idx="4">
                  <c:v>13.506556528198367</c:v>
                </c:pt>
                <c:pt idx="5">
                  <c:v>15.281794950998284</c:v>
                </c:pt>
                <c:pt idx="6">
                  <c:v>11.463402787321053</c:v>
                </c:pt>
                <c:pt idx="7">
                  <c:v>17.492060931581154</c:v>
                </c:pt>
                <c:pt idx="8">
                  <c:v>9.7938203946819726</c:v>
                </c:pt>
                <c:pt idx="9">
                  <c:v>10.957167354339825</c:v>
                </c:pt>
                <c:pt idx="10">
                  <c:v>18.805529079220683</c:v>
                </c:pt>
                <c:pt idx="11">
                  <c:v>11.255816250201022</c:v>
                </c:pt>
                <c:pt idx="12">
                  <c:v>7.5845470476942012</c:v>
                </c:pt>
                <c:pt idx="13">
                  <c:v>12.687622473357841</c:v>
                </c:pt>
                <c:pt idx="14">
                  <c:v>8.1140160750422297</c:v>
                </c:pt>
                <c:pt idx="15">
                  <c:v>3.7502480062913346</c:v>
                </c:pt>
                <c:pt idx="16">
                  <c:v>8.8613785122900968</c:v>
                </c:pt>
                <c:pt idx="17">
                  <c:v>9.8730790001978477</c:v>
                </c:pt>
                <c:pt idx="18">
                  <c:v>-5.1336978535326043</c:v>
                </c:pt>
                <c:pt idx="19">
                  <c:v>12.863932795401789</c:v>
                </c:pt>
                <c:pt idx="20">
                  <c:v>0.46804233338120227</c:v>
                </c:pt>
                <c:pt idx="21">
                  <c:v>2.23185997948816</c:v>
                </c:pt>
                <c:pt idx="22">
                  <c:v>1.2754689486445647</c:v>
                </c:pt>
                <c:pt idx="23">
                  <c:v>-8.4655694324238908</c:v>
                </c:pt>
                <c:pt idx="24">
                  <c:v>4.6117820939808318</c:v>
                </c:pt>
                <c:pt idx="25">
                  <c:v>-12.152925998201026</c:v>
                </c:pt>
                <c:pt idx="26">
                  <c:v>-17.539258183525131</c:v>
                </c:pt>
                <c:pt idx="27">
                  <c:v>-12.708621024808576</c:v>
                </c:pt>
                <c:pt idx="28">
                  <c:v>-16.224442166359786</c:v>
                </c:pt>
                <c:pt idx="29">
                  <c:v>-12.618135846354994</c:v>
                </c:pt>
                <c:pt idx="30">
                  <c:v>2.3493955656139098</c:v>
                </c:pt>
                <c:pt idx="31">
                  <c:v>-15.004855539954598</c:v>
                </c:pt>
                <c:pt idx="32">
                  <c:v>-12.623577291853483</c:v>
                </c:pt>
                <c:pt idx="33">
                  <c:v>-7.0542021856381361</c:v>
                </c:pt>
                <c:pt idx="34">
                  <c:v>-8.3592323547111764</c:v>
                </c:pt>
                <c:pt idx="35">
                  <c:v>0.79167152642813932</c:v>
                </c:pt>
                <c:pt idx="36">
                  <c:v>-2.7620217599586216</c:v>
                </c:pt>
                <c:pt idx="37">
                  <c:v>2.9085807225923022</c:v>
                </c:pt>
                <c:pt idx="38">
                  <c:v>12.568243797352618</c:v>
                </c:pt>
                <c:pt idx="39">
                  <c:v>17.042997924936198</c:v>
                </c:pt>
                <c:pt idx="40">
                  <c:v>6.4954791569822534</c:v>
                </c:pt>
                <c:pt idx="41">
                  <c:v>6.7419554455445452</c:v>
                </c:pt>
                <c:pt idx="42">
                  <c:v>10.693018368106477</c:v>
                </c:pt>
                <c:pt idx="43">
                  <c:v>14.476485035931951</c:v>
                </c:pt>
                <c:pt idx="44">
                  <c:v>22.725578986591888</c:v>
                </c:pt>
                <c:pt idx="45">
                  <c:v>18.497172746074209</c:v>
                </c:pt>
                <c:pt idx="46">
                  <c:v>13.31497811015614</c:v>
                </c:pt>
                <c:pt idx="47">
                  <c:v>20.050447920323489</c:v>
                </c:pt>
                <c:pt idx="48">
                  <c:v>17.978491314645574</c:v>
                </c:pt>
                <c:pt idx="49">
                  <c:v>12.608562755596786</c:v>
                </c:pt>
                <c:pt idx="50">
                  <c:v>17.100986635903425</c:v>
                </c:pt>
                <c:pt idx="51">
                  <c:v>17.032882178884478</c:v>
                </c:pt>
                <c:pt idx="52">
                  <c:v>23.882624893949277</c:v>
                </c:pt>
                <c:pt idx="53">
                  <c:v>15.173773152845005</c:v>
                </c:pt>
                <c:pt idx="54">
                  <c:v>15.3927167544315</c:v>
                </c:pt>
                <c:pt idx="55">
                  <c:v>9.3014631872265099</c:v>
                </c:pt>
                <c:pt idx="56">
                  <c:v>14.042815973651713</c:v>
                </c:pt>
                <c:pt idx="57">
                  <c:v>6.6631856815478674</c:v>
                </c:pt>
                <c:pt idx="58">
                  <c:v>7.2170477305810721</c:v>
                </c:pt>
                <c:pt idx="59">
                  <c:v>6.8784386778148354</c:v>
                </c:pt>
                <c:pt idx="60">
                  <c:v>6.8359347707614315</c:v>
                </c:pt>
                <c:pt idx="61">
                  <c:v>7.3110348797484015</c:v>
                </c:pt>
                <c:pt idx="62">
                  <c:v>6.2757252553969689</c:v>
                </c:pt>
                <c:pt idx="63">
                  <c:v>5.9016964540204997</c:v>
                </c:pt>
                <c:pt idx="64">
                  <c:v>5.3720751346120421</c:v>
                </c:pt>
                <c:pt idx="65">
                  <c:v>8.5448660837876176</c:v>
                </c:pt>
                <c:pt idx="66">
                  <c:v>-5.0562182915125931E-2</c:v>
                </c:pt>
                <c:pt idx="67">
                  <c:v>14.159768131676387</c:v>
                </c:pt>
                <c:pt idx="68">
                  <c:v>4.4213205299447722</c:v>
                </c:pt>
                <c:pt idx="69">
                  <c:v>6.3910796845254358</c:v>
                </c:pt>
                <c:pt idx="70">
                  <c:v>10.772654423699235</c:v>
                </c:pt>
                <c:pt idx="71">
                  <c:v>7.1212873544582056</c:v>
                </c:pt>
                <c:pt idx="72">
                  <c:v>-0.54585486015739093</c:v>
                </c:pt>
                <c:pt idx="73">
                  <c:v>8.318832615929427</c:v>
                </c:pt>
                <c:pt idx="74">
                  <c:v>2.8770126813741248</c:v>
                </c:pt>
                <c:pt idx="75">
                  <c:v>-7.4558277469035765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-2.1817484662576714</c:v>
                </c:pt>
                <c:pt idx="82">
                  <c:v>3.1143446928507013</c:v>
                </c:pt>
                <c:pt idx="83">
                  <c:v>2.3507598582922284</c:v>
                </c:pt>
                <c:pt idx="84">
                  <c:v>9.2265675345114104</c:v>
                </c:pt>
                <c:pt idx="85">
                  <c:v>5.1482844420108309</c:v>
                </c:pt>
                <c:pt idx="86">
                  <c:v>8.429987368802184</c:v>
                </c:pt>
                <c:pt idx="87">
                  <c:v>15.4785755832741</c:v>
                </c:pt>
                <c:pt idx="88">
                  <c:v>18.213158762303962</c:v>
                </c:pt>
                <c:pt idx="89">
                  <c:v>16.576317558951061</c:v>
                </c:pt>
                <c:pt idx="90">
                  <c:v>17.146678784864822</c:v>
                </c:pt>
                <c:pt idx="91">
                  <c:v>12.734196884592365</c:v>
                </c:pt>
                <c:pt idx="92">
                  <c:v>11.545940900408812</c:v>
                </c:pt>
                <c:pt idx="93">
                  <c:v>16.430820691727742</c:v>
                </c:pt>
                <c:pt idx="94">
                  <c:v>20.336748783441404</c:v>
                </c:pt>
                <c:pt idx="95">
                  <c:v>2.5019524841606078</c:v>
                </c:pt>
                <c:pt idx="96">
                  <c:v>16.128190720821966</c:v>
                </c:pt>
                <c:pt idx="97">
                  <c:v>11.170121113029886</c:v>
                </c:pt>
                <c:pt idx="98">
                  <c:v>4.3048820283981826</c:v>
                </c:pt>
                <c:pt idx="99">
                  <c:v>10.488956048056108</c:v>
                </c:pt>
                <c:pt idx="100">
                  <c:v>1.119512991928362</c:v>
                </c:pt>
                <c:pt idx="101">
                  <c:v>5.0423443957818614</c:v>
                </c:pt>
                <c:pt idx="102">
                  <c:v>8.75302831797522</c:v>
                </c:pt>
                <c:pt idx="103">
                  <c:v>3.7825806961846453</c:v>
                </c:pt>
                <c:pt idx="104">
                  <c:v>0.55554694642885316</c:v>
                </c:pt>
                <c:pt idx="105">
                  <c:v>9.5932276937349403</c:v>
                </c:pt>
                <c:pt idx="106">
                  <c:v>1.1994147747105499</c:v>
                </c:pt>
                <c:pt idx="107">
                  <c:v>2.1329546223033846</c:v>
                </c:pt>
                <c:pt idx="108">
                  <c:v>-7.0158461352365364E-2</c:v>
                </c:pt>
                <c:pt idx="109">
                  <c:v>2.1702665559891532</c:v>
                </c:pt>
                <c:pt idx="110">
                  <c:v>5.6183903697209381</c:v>
                </c:pt>
                <c:pt idx="111">
                  <c:v>3.2827366128337809</c:v>
                </c:pt>
                <c:pt idx="112">
                  <c:v>0.89515074149371099</c:v>
                </c:pt>
                <c:pt idx="113">
                  <c:v>5.690979940696872</c:v>
                </c:pt>
                <c:pt idx="114">
                  <c:v>-1.8676052925578501</c:v>
                </c:pt>
                <c:pt idx="115">
                  <c:v>3.1232650039734855</c:v>
                </c:pt>
                <c:pt idx="116">
                  <c:v>7.7281378343183382</c:v>
                </c:pt>
                <c:pt idx="117">
                  <c:v>0.81100730794043674</c:v>
                </c:pt>
                <c:pt idx="118">
                  <c:v>-16.754241765983679</c:v>
                </c:pt>
                <c:pt idx="119">
                  <c:v>15.930359854504372</c:v>
                </c:pt>
                <c:pt idx="120">
                  <c:v>-0.18295508781152048</c:v>
                </c:pt>
                <c:pt idx="121">
                  <c:v>-4.0008899856388673</c:v>
                </c:pt>
                <c:pt idx="122">
                  <c:v>4.3585336534321728</c:v>
                </c:pt>
                <c:pt idx="123">
                  <c:v>1.0719992807019629</c:v>
                </c:pt>
                <c:pt idx="124">
                  <c:v>12.481841895627998</c:v>
                </c:pt>
                <c:pt idx="125">
                  <c:v>2.0885361615220699</c:v>
                </c:pt>
                <c:pt idx="126">
                  <c:v>15.566383880502844</c:v>
                </c:pt>
                <c:pt idx="127">
                  <c:v>-2.3618500689693955</c:v>
                </c:pt>
                <c:pt idx="128">
                  <c:v>12.239599166002058</c:v>
                </c:pt>
                <c:pt idx="129">
                  <c:v>6.0915200866782815</c:v>
                </c:pt>
                <c:pt idx="130">
                  <c:v>6.3001392880441598</c:v>
                </c:pt>
                <c:pt idx="131">
                  <c:v>5.1739368831485333</c:v>
                </c:pt>
                <c:pt idx="132">
                  <c:v>2.7382688929466159</c:v>
                </c:pt>
                <c:pt idx="133">
                  <c:v>10.987266738304434</c:v>
                </c:pt>
                <c:pt idx="134">
                  <c:v>4.6224020648159447</c:v>
                </c:pt>
                <c:pt idx="135">
                  <c:v>1.6275383532950993</c:v>
                </c:pt>
                <c:pt idx="136">
                  <c:v>4.505846247847578</c:v>
                </c:pt>
                <c:pt idx="137">
                  <c:v>9.4762112001767207E-3</c:v>
                </c:pt>
                <c:pt idx="138">
                  <c:v>-6.9112240628811055</c:v>
                </c:pt>
                <c:pt idx="139">
                  <c:v>6.0470966439857055</c:v>
                </c:pt>
                <c:pt idx="140">
                  <c:v>-1.3857335402321591</c:v>
                </c:pt>
                <c:pt idx="141">
                  <c:v>1.8848775755099911</c:v>
                </c:pt>
                <c:pt idx="142">
                  <c:v>11.897860765214929</c:v>
                </c:pt>
                <c:pt idx="143">
                  <c:v>4.6272428424543488</c:v>
                </c:pt>
                <c:pt idx="144">
                  <c:v>1.7142413900093079</c:v>
                </c:pt>
                <c:pt idx="145">
                  <c:v>8.9731501578844011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5BE-40C3-BACF-EDB9C6C53FE2}"/>
            </c:ext>
          </c:extLst>
        </c:ser>
        <c:ser>
          <c:idx val="1"/>
          <c:order val="1"/>
          <c:tx>
            <c:v>Předpověď růstu exportu</c:v>
          </c:tx>
          <c:spPr>
            <a:ln>
              <a:prstDash val="sysDash"/>
            </a:ln>
          </c:spPr>
          <c:marker>
            <c:symbol val="none"/>
          </c:marker>
          <c:cat>
            <c:numRef>
              <c:f>'Původní model (M 1)'!$A$3:$A$153</c:f>
              <c:numCache>
                <c:formatCode>m/d/yyyy</c:formatCode>
                <c:ptCount val="151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</c:numCache>
            </c:numRef>
          </c:cat>
          <c:val>
            <c:numRef>
              <c:f>'Původní model (M 1)'!$C$3:$C$153</c:f>
              <c:numCache>
                <c:formatCode>General</c:formatCode>
                <c:ptCount val="151"/>
                <c:pt idx="145" formatCode="0.00">
                  <c:v>8.9731501578844011</c:v>
                </c:pt>
                <c:pt idx="146" formatCode="0.00">
                  <c:v>7.8562880683665499</c:v>
                </c:pt>
                <c:pt idx="147" formatCode="0.00">
                  <c:v>6.3033455198950499</c:v>
                </c:pt>
                <c:pt idx="148" formatCode="0.00">
                  <c:v>4.8972828851867298</c:v>
                </c:pt>
                <c:pt idx="149" formatCode="0.00">
                  <c:v>3.6872594149165501</c:v>
                </c:pt>
                <c:pt idx="150" formatCode="0.00">
                  <c:v>7.1263156026471801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5BE-40C3-BACF-EDB9C6C53FE2}"/>
            </c:ext>
          </c:extLst>
        </c:ser>
        <c:ser>
          <c:idx val="3"/>
          <c:order val="2"/>
          <c:tx>
            <c:v>Předpověď růstu exportu s trhem práce (sezónně očištěno)</c:v>
          </c:tx>
          <c:spPr>
            <a:ln>
              <a:solidFill>
                <a:srgbClr val="4F81BD"/>
              </a:solidFill>
              <a:prstDash val="sysDash"/>
            </a:ln>
          </c:spPr>
          <c:marker>
            <c:symbol val="none"/>
          </c:marker>
          <c:cat>
            <c:numRef>
              <c:f>'Původní model (M 1)'!$A$3:$A$153</c:f>
              <c:numCache>
                <c:formatCode>m/d/yyyy</c:formatCode>
                <c:ptCount val="151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</c:numCache>
            </c:numRef>
          </c:cat>
          <c:val>
            <c:numRef>
              <c:f>'Model s trhem práce (M 2a)'!$C$3:$C$153</c:f>
              <c:numCache>
                <c:formatCode>General</c:formatCode>
                <c:ptCount val="151"/>
                <c:pt idx="145" formatCode="0.00">
                  <c:v>8.9731501578844011</c:v>
                </c:pt>
                <c:pt idx="146" formatCode="0.00">
                  <c:v>6.7961695897605097</c:v>
                </c:pt>
                <c:pt idx="147" formatCode="0.00">
                  <c:v>6.77571146131642</c:v>
                </c:pt>
                <c:pt idx="148" formatCode="0.00">
                  <c:v>6.5599680416281503</c:v>
                </c:pt>
                <c:pt idx="149" formatCode="0.00">
                  <c:v>4.9947429459276398</c:v>
                </c:pt>
                <c:pt idx="150" formatCode="0.00">
                  <c:v>8.8892017439824595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5BE-40C3-BACF-EDB9C6C53F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252480"/>
        <c:axId val="55254400"/>
        <c:extLst>
          <c:ext xmlns:c15="http://schemas.microsoft.com/office/drawing/2012/chart" uri="{02D57815-91ED-43cb-92C2-25804820EDAC}">
            <c15:filteredLineSeries>
              <c15:ser>
                <c:idx val="2"/>
                <c:order val="3"/>
                <c:tx>
                  <c:v>IFO</c:v>
                </c:tx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'Původní model (M 1)'!$A$3:$A$153</c15:sqref>
                        </c15:formulaRef>
                      </c:ext>
                    </c:extLst>
                    <c:numCache>
                      <c:formatCode>m/d/yyyy</c:formatCode>
                      <c:ptCount val="151"/>
                      <c:pt idx="0">
                        <c:v>38961</c:v>
                      </c:pt>
                      <c:pt idx="1">
                        <c:v>38991</c:v>
                      </c:pt>
                      <c:pt idx="2">
                        <c:v>39022</c:v>
                      </c:pt>
                      <c:pt idx="3">
                        <c:v>39052</c:v>
                      </c:pt>
                      <c:pt idx="4">
                        <c:v>39083</c:v>
                      </c:pt>
                      <c:pt idx="5">
                        <c:v>39114</c:v>
                      </c:pt>
                      <c:pt idx="6">
                        <c:v>39142</c:v>
                      </c:pt>
                      <c:pt idx="7">
                        <c:v>39173</c:v>
                      </c:pt>
                      <c:pt idx="8">
                        <c:v>39203</c:v>
                      </c:pt>
                      <c:pt idx="9">
                        <c:v>39234</c:v>
                      </c:pt>
                      <c:pt idx="10">
                        <c:v>39264</c:v>
                      </c:pt>
                      <c:pt idx="11">
                        <c:v>39295</c:v>
                      </c:pt>
                      <c:pt idx="12">
                        <c:v>39326</c:v>
                      </c:pt>
                      <c:pt idx="13">
                        <c:v>39356</c:v>
                      </c:pt>
                      <c:pt idx="14">
                        <c:v>39387</c:v>
                      </c:pt>
                      <c:pt idx="15">
                        <c:v>39417</c:v>
                      </c:pt>
                      <c:pt idx="16">
                        <c:v>39448</c:v>
                      </c:pt>
                      <c:pt idx="17">
                        <c:v>39479</c:v>
                      </c:pt>
                      <c:pt idx="18">
                        <c:v>39508</c:v>
                      </c:pt>
                      <c:pt idx="19">
                        <c:v>39539</c:v>
                      </c:pt>
                      <c:pt idx="20">
                        <c:v>39569</c:v>
                      </c:pt>
                      <c:pt idx="21">
                        <c:v>39600</c:v>
                      </c:pt>
                      <c:pt idx="22">
                        <c:v>39630</c:v>
                      </c:pt>
                      <c:pt idx="23">
                        <c:v>39661</c:v>
                      </c:pt>
                      <c:pt idx="24">
                        <c:v>39692</c:v>
                      </c:pt>
                      <c:pt idx="25">
                        <c:v>39722</c:v>
                      </c:pt>
                      <c:pt idx="26">
                        <c:v>39753</c:v>
                      </c:pt>
                      <c:pt idx="27">
                        <c:v>39783</c:v>
                      </c:pt>
                      <c:pt idx="28">
                        <c:v>39814</c:v>
                      </c:pt>
                      <c:pt idx="29">
                        <c:v>39845</c:v>
                      </c:pt>
                      <c:pt idx="30">
                        <c:v>39873</c:v>
                      </c:pt>
                      <c:pt idx="31">
                        <c:v>39904</c:v>
                      </c:pt>
                      <c:pt idx="32">
                        <c:v>39934</c:v>
                      </c:pt>
                      <c:pt idx="33">
                        <c:v>39965</c:v>
                      </c:pt>
                      <c:pt idx="34">
                        <c:v>39995</c:v>
                      </c:pt>
                      <c:pt idx="35">
                        <c:v>40026</c:v>
                      </c:pt>
                      <c:pt idx="36">
                        <c:v>40057</c:v>
                      </c:pt>
                      <c:pt idx="37">
                        <c:v>40087</c:v>
                      </c:pt>
                      <c:pt idx="38">
                        <c:v>40118</c:v>
                      </c:pt>
                      <c:pt idx="39">
                        <c:v>40148</c:v>
                      </c:pt>
                      <c:pt idx="40">
                        <c:v>40179</c:v>
                      </c:pt>
                      <c:pt idx="41">
                        <c:v>40210</c:v>
                      </c:pt>
                      <c:pt idx="42">
                        <c:v>40238</c:v>
                      </c:pt>
                      <c:pt idx="43">
                        <c:v>40269</c:v>
                      </c:pt>
                      <c:pt idx="44">
                        <c:v>40299</c:v>
                      </c:pt>
                      <c:pt idx="45">
                        <c:v>40330</c:v>
                      </c:pt>
                      <c:pt idx="46">
                        <c:v>40360</c:v>
                      </c:pt>
                      <c:pt idx="47">
                        <c:v>40391</c:v>
                      </c:pt>
                      <c:pt idx="48">
                        <c:v>40422</c:v>
                      </c:pt>
                      <c:pt idx="49">
                        <c:v>40452</c:v>
                      </c:pt>
                      <c:pt idx="50">
                        <c:v>40483</c:v>
                      </c:pt>
                      <c:pt idx="51">
                        <c:v>40513</c:v>
                      </c:pt>
                      <c:pt idx="52">
                        <c:v>40544</c:v>
                      </c:pt>
                      <c:pt idx="53">
                        <c:v>40575</c:v>
                      </c:pt>
                      <c:pt idx="54">
                        <c:v>40603</c:v>
                      </c:pt>
                      <c:pt idx="55">
                        <c:v>40634</c:v>
                      </c:pt>
                      <c:pt idx="56">
                        <c:v>40664</c:v>
                      </c:pt>
                      <c:pt idx="57">
                        <c:v>40695</c:v>
                      </c:pt>
                      <c:pt idx="58">
                        <c:v>40725</c:v>
                      </c:pt>
                      <c:pt idx="59">
                        <c:v>40756</c:v>
                      </c:pt>
                      <c:pt idx="60">
                        <c:v>40787</c:v>
                      </c:pt>
                      <c:pt idx="61">
                        <c:v>40817</c:v>
                      </c:pt>
                      <c:pt idx="62">
                        <c:v>40848</c:v>
                      </c:pt>
                      <c:pt idx="63">
                        <c:v>40878</c:v>
                      </c:pt>
                      <c:pt idx="64">
                        <c:v>40909</c:v>
                      </c:pt>
                      <c:pt idx="65">
                        <c:v>40940</c:v>
                      </c:pt>
                      <c:pt idx="66">
                        <c:v>40969</c:v>
                      </c:pt>
                      <c:pt idx="67">
                        <c:v>41000</c:v>
                      </c:pt>
                      <c:pt idx="68">
                        <c:v>41030</c:v>
                      </c:pt>
                      <c:pt idx="69">
                        <c:v>41061</c:v>
                      </c:pt>
                      <c:pt idx="70">
                        <c:v>41091</c:v>
                      </c:pt>
                      <c:pt idx="71">
                        <c:v>41122</c:v>
                      </c:pt>
                      <c:pt idx="72">
                        <c:v>41153</c:v>
                      </c:pt>
                      <c:pt idx="73">
                        <c:v>41183</c:v>
                      </c:pt>
                      <c:pt idx="74">
                        <c:v>41214</c:v>
                      </c:pt>
                      <c:pt idx="75">
                        <c:v>41244</c:v>
                      </c:pt>
                      <c:pt idx="76">
                        <c:v>41275</c:v>
                      </c:pt>
                      <c:pt idx="77">
                        <c:v>41306</c:v>
                      </c:pt>
                      <c:pt idx="78">
                        <c:v>41334</c:v>
                      </c:pt>
                      <c:pt idx="79">
                        <c:v>41365</c:v>
                      </c:pt>
                      <c:pt idx="80">
                        <c:v>41395</c:v>
                      </c:pt>
                      <c:pt idx="81">
                        <c:v>41426</c:v>
                      </c:pt>
                      <c:pt idx="82">
                        <c:v>41456</c:v>
                      </c:pt>
                      <c:pt idx="83">
                        <c:v>41487</c:v>
                      </c:pt>
                      <c:pt idx="84">
                        <c:v>41518</c:v>
                      </c:pt>
                      <c:pt idx="85">
                        <c:v>41548</c:v>
                      </c:pt>
                      <c:pt idx="86">
                        <c:v>41579</c:v>
                      </c:pt>
                      <c:pt idx="87">
                        <c:v>41609</c:v>
                      </c:pt>
                      <c:pt idx="88">
                        <c:v>41640</c:v>
                      </c:pt>
                      <c:pt idx="89">
                        <c:v>41671</c:v>
                      </c:pt>
                      <c:pt idx="90">
                        <c:v>41699</c:v>
                      </c:pt>
                      <c:pt idx="91">
                        <c:v>41730</c:v>
                      </c:pt>
                      <c:pt idx="92">
                        <c:v>41760</c:v>
                      </c:pt>
                      <c:pt idx="93">
                        <c:v>41791</c:v>
                      </c:pt>
                      <c:pt idx="94">
                        <c:v>41821</c:v>
                      </c:pt>
                      <c:pt idx="95">
                        <c:v>41852</c:v>
                      </c:pt>
                      <c:pt idx="96">
                        <c:v>41883</c:v>
                      </c:pt>
                      <c:pt idx="97">
                        <c:v>41913</c:v>
                      </c:pt>
                      <c:pt idx="98">
                        <c:v>41944</c:v>
                      </c:pt>
                      <c:pt idx="99">
                        <c:v>41974</c:v>
                      </c:pt>
                      <c:pt idx="100">
                        <c:v>42005</c:v>
                      </c:pt>
                      <c:pt idx="101">
                        <c:v>42036</c:v>
                      </c:pt>
                      <c:pt idx="102">
                        <c:v>42064</c:v>
                      </c:pt>
                      <c:pt idx="103">
                        <c:v>42095</c:v>
                      </c:pt>
                      <c:pt idx="104">
                        <c:v>42125</c:v>
                      </c:pt>
                      <c:pt idx="105">
                        <c:v>42156</c:v>
                      </c:pt>
                      <c:pt idx="106">
                        <c:v>42186</c:v>
                      </c:pt>
                      <c:pt idx="107">
                        <c:v>42217</c:v>
                      </c:pt>
                      <c:pt idx="108">
                        <c:v>42248</c:v>
                      </c:pt>
                      <c:pt idx="109">
                        <c:v>42278</c:v>
                      </c:pt>
                      <c:pt idx="110">
                        <c:v>42309</c:v>
                      </c:pt>
                      <c:pt idx="111">
                        <c:v>42339</c:v>
                      </c:pt>
                      <c:pt idx="112">
                        <c:v>42370</c:v>
                      </c:pt>
                      <c:pt idx="113">
                        <c:v>42401</c:v>
                      </c:pt>
                      <c:pt idx="114">
                        <c:v>42430</c:v>
                      </c:pt>
                      <c:pt idx="115">
                        <c:v>42461</c:v>
                      </c:pt>
                      <c:pt idx="116">
                        <c:v>42491</c:v>
                      </c:pt>
                      <c:pt idx="117">
                        <c:v>42522</c:v>
                      </c:pt>
                      <c:pt idx="118">
                        <c:v>42552</c:v>
                      </c:pt>
                      <c:pt idx="119">
                        <c:v>42583</c:v>
                      </c:pt>
                      <c:pt idx="120">
                        <c:v>42614</c:v>
                      </c:pt>
                      <c:pt idx="121">
                        <c:v>42644</c:v>
                      </c:pt>
                      <c:pt idx="122">
                        <c:v>42675</c:v>
                      </c:pt>
                      <c:pt idx="123">
                        <c:v>42705</c:v>
                      </c:pt>
                      <c:pt idx="124">
                        <c:v>42736</c:v>
                      </c:pt>
                      <c:pt idx="125">
                        <c:v>42767</c:v>
                      </c:pt>
                      <c:pt idx="126">
                        <c:v>42795</c:v>
                      </c:pt>
                      <c:pt idx="127">
                        <c:v>42826</c:v>
                      </c:pt>
                      <c:pt idx="128">
                        <c:v>42856</c:v>
                      </c:pt>
                      <c:pt idx="129">
                        <c:v>42887</c:v>
                      </c:pt>
                      <c:pt idx="130">
                        <c:v>42917</c:v>
                      </c:pt>
                      <c:pt idx="131">
                        <c:v>42948</c:v>
                      </c:pt>
                      <c:pt idx="132">
                        <c:v>42979</c:v>
                      </c:pt>
                      <c:pt idx="133">
                        <c:v>43009</c:v>
                      </c:pt>
                      <c:pt idx="134">
                        <c:v>43040</c:v>
                      </c:pt>
                      <c:pt idx="135">
                        <c:v>43070</c:v>
                      </c:pt>
                      <c:pt idx="136">
                        <c:v>43101</c:v>
                      </c:pt>
                      <c:pt idx="137">
                        <c:v>43132</c:v>
                      </c:pt>
                      <c:pt idx="138">
                        <c:v>43160</c:v>
                      </c:pt>
                      <c:pt idx="139">
                        <c:v>43191</c:v>
                      </c:pt>
                      <c:pt idx="140">
                        <c:v>43221</c:v>
                      </c:pt>
                      <c:pt idx="141">
                        <c:v>43252</c:v>
                      </c:pt>
                      <c:pt idx="142">
                        <c:v>43282</c:v>
                      </c:pt>
                      <c:pt idx="143">
                        <c:v>43313</c:v>
                      </c:pt>
                      <c:pt idx="144">
                        <c:v>43344</c:v>
                      </c:pt>
                      <c:pt idx="145">
                        <c:v>43374</c:v>
                      </c:pt>
                      <c:pt idx="146">
                        <c:v>43405</c:v>
                      </c:pt>
                      <c:pt idx="147">
                        <c:v>43435</c:v>
                      </c:pt>
                      <c:pt idx="148">
                        <c:v>43466</c:v>
                      </c:pt>
                      <c:pt idx="149">
                        <c:v>43497</c:v>
                      </c:pt>
                      <c:pt idx="150">
                        <c:v>43525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'Model s neoč. nez. a IFO (M 3b)'!$C$3:$C$150</c15:sqref>
                        </c15:formulaRef>
                      </c:ext>
                    </c:extLst>
                    <c:numCache>
                      <c:formatCode>General</c:formatCode>
                      <c:ptCount val="148"/>
                      <c:pt idx="145" formatCode="0.00">
                        <c:v>8.9731501578844011</c:v>
                      </c:pt>
                      <c:pt idx="146" formatCode="0.00">
                        <c:v>7.4376615992347599</c:v>
                      </c:pt>
                      <c:pt idx="147" formatCode="0.00">
                        <c:v>7.6209860175410604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95BE-40C3-BACF-EDB9C6C53FE2}"/>
                  </c:ext>
                </c:extLst>
              </c15:ser>
            </c15:filteredLineSeries>
          </c:ext>
        </c:extLst>
      </c:lineChart>
      <c:dateAx>
        <c:axId val="55252480"/>
        <c:scaling>
          <c:orientation val="minMax"/>
          <c:min val="42430"/>
        </c:scaling>
        <c:delete val="0"/>
        <c:axPos val="b"/>
        <c:majorGridlines/>
        <c:numFmt formatCode="mm\/yy" sourceLinked="0"/>
        <c:majorTickMark val="none"/>
        <c:minorTickMark val="none"/>
        <c:tickLblPos val="low"/>
        <c:crossAx val="55254400"/>
        <c:crosses val="autoZero"/>
        <c:auto val="1"/>
        <c:lblOffset val="100"/>
        <c:baseTimeUnit val="months"/>
        <c:majorUnit val="3"/>
        <c:majorTimeUnit val="months"/>
      </c:dateAx>
      <c:valAx>
        <c:axId val="5525440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 rtl="0">
                  <a:defRPr/>
                </a:pPr>
                <a:r>
                  <a:rPr lang="en-US"/>
                  <a:t>meziroční změna v %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1.7150633948534214E-3"/>
              <c:y val="0.27728221251495505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crossAx val="55252480"/>
        <c:crossesAt val="42095"/>
        <c:crossBetween val="between"/>
      </c:valAx>
    </c:plotArea>
    <c:legend>
      <c:legendPos val="b"/>
      <c:layout>
        <c:manualLayout>
          <c:xMode val="edge"/>
          <c:yMode val="edge"/>
          <c:x val="3.5213074335331981E-2"/>
          <c:y val="0.83732809579335832"/>
          <c:w val="0.92801062016030256"/>
          <c:h val="0.13795927630324356"/>
        </c:manualLayout>
      </c:layout>
      <c:overlay val="0"/>
    </c:legend>
    <c:plotVisOnly val="0"/>
    <c:dispBlanksAs val="gap"/>
    <c:showDLblsOverMax val="0"/>
  </c:chart>
  <c:spPr>
    <a:ln>
      <a:noFill/>
    </a:ln>
  </c:spPr>
  <c:txPr>
    <a:bodyPr/>
    <a:lstStyle/>
    <a:p>
      <a:pPr>
        <a:defRPr sz="1100"/>
      </a:pPr>
      <a:endParaRPr lang="cs-CZ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8888888888889E-2"/>
          <c:y val="8.1345928656650884E-2"/>
          <c:w val="0.93888888888888888"/>
          <c:h val="0.6554145280382267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medián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headEnd type="none"/>
              <a:tailEnd type="triangle"/>
            </a:ln>
          </c:spPr>
          <c:marker>
            <c:symbol val="none"/>
          </c:marker>
          <c:dPt>
            <c:idx val="1"/>
            <c:bubble3D val="0"/>
            <c:spPr>
              <a:ln cap="rnd">
                <a:solidFill>
                  <a:schemeClr val="bg1">
                    <a:lumMod val="65000"/>
                  </a:schemeClr>
                </a:solidFill>
                <a:round/>
                <a:headEnd type="none"/>
                <a:tailEnd type="triangle" w="lg" len="sm"/>
              </a:ln>
            </c:spPr>
            <c:extLst>
              <c:ext xmlns:c16="http://schemas.microsoft.com/office/drawing/2014/chart" uri="{C3380CC4-5D6E-409C-BE32-E72D297353CC}">
                <c16:uniqueId val="{00000001-079B-4066-91CA-DD1B0A08422B}"/>
              </c:ext>
            </c:extLst>
          </c:dPt>
          <c:dLbls>
            <c:spPr>
              <a:solidFill>
                <a:schemeClr val="bg1"/>
              </a:solidFill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Sheet1!$A$4:$A$14</c:f>
              <c:strCache>
                <c:ptCount val="11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</c:strCache>
            </c:strRef>
          </c:cat>
          <c:val>
            <c:numRef>
              <c:f>Sheet1!$B$4:$B$14</c:f>
              <c:numCache>
                <c:formatCode>0.0</c:formatCode>
                <c:ptCount val="11"/>
                <c:pt idx="0">
                  <c:v>51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51.5</c:v>
                </c:pt>
                <c:pt idx="7">
                  <c:v>52.5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079B-4066-91CA-DD1B0A08422B}"/>
            </c:ext>
          </c:extLst>
        </c:ser>
        <c:ser>
          <c:idx val="1"/>
          <c:order val="1"/>
          <c:tx>
            <c:strRef>
              <c:f>Sheet1!$I$1</c:f>
              <c:strCache>
                <c:ptCount val="1"/>
                <c:pt idx="0">
                  <c:v>průměr</c:v>
                </c:pt>
              </c:strCache>
            </c:strRef>
          </c:tx>
          <c:spPr>
            <a:ln>
              <a:solidFill>
                <a:srgbClr val="FFC000"/>
              </a:solidFill>
              <a:headEnd type="none"/>
              <a:tailEnd type="triangle"/>
            </a:ln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Sheet1!$A$4:$A$14</c:f>
              <c:strCache>
                <c:ptCount val="11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</c:strCache>
            </c:strRef>
          </c:cat>
          <c:val>
            <c:numRef>
              <c:f>Sheet1!$I$4:$I$14</c:f>
              <c:numCache>
                <c:formatCode>0.00</c:formatCode>
                <c:ptCount val="11"/>
                <c:pt idx="0">
                  <c:v>56.13</c:v>
                </c:pt>
                <c:pt idx="1">
                  <c:v>53.23</c:v>
                </c:pt>
                <c:pt idx="2">
                  <c:v>52.756756756756758</c:v>
                </c:pt>
                <c:pt idx="3">
                  <c:v>52.13</c:v>
                </c:pt>
                <c:pt idx="4">
                  <c:v>54.9</c:v>
                </c:pt>
                <c:pt idx="5">
                  <c:v>54.68</c:v>
                </c:pt>
                <c:pt idx="6">
                  <c:v>56.94</c:v>
                </c:pt>
                <c:pt idx="7">
                  <c:v>53.863636363636367</c:v>
                </c:pt>
                <c:pt idx="8">
                  <c:v>52.45</c:v>
                </c:pt>
                <c:pt idx="9">
                  <c:v>50.877551020408163</c:v>
                </c:pt>
                <c:pt idx="10">
                  <c:v>54.75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079B-4066-91CA-DD1B0A0842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171840"/>
        <c:axId val="173173376"/>
      </c:lineChart>
      <c:catAx>
        <c:axId val="173171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/>
          <a:lstStyle/>
          <a:p>
            <a:pPr>
              <a:defRPr/>
            </a:pPr>
            <a:endParaRPr lang="cs-CZ"/>
          </a:p>
        </c:txPr>
        <c:crossAx val="173173376"/>
        <c:crosses val="autoZero"/>
        <c:auto val="1"/>
        <c:lblAlgn val="ctr"/>
        <c:lblOffset val="100"/>
        <c:noMultiLvlLbl val="0"/>
      </c:catAx>
      <c:valAx>
        <c:axId val="173173376"/>
        <c:scaling>
          <c:orientation val="minMax"/>
        </c:scaling>
        <c:delete val="1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#,##0.00" sourceLinked="0"/>
        <c:majorTickMark val="out"/>
        <c:minorTickMark val="none"/>
        <c:tickLblPos val="nextTo"/>
        <c:crossAx val="173171840"/>
        <c:crosses val="autoZero"/>
        <c:crossBetween val="between"/>
        <c:majorUnit val="4"/>
      </c:valAx>
    </c:plotArea>
    <c:legend>
      <c:legendPos val="b"/>
      <c:layout>
        <c:manualLayout>
          <c:xMode val="edge"/>
          <c:yMode val="edge"/>
          <c:x val="7.6657699037620319E-2"/>
          <c:y val="0.79275795598128018"/>
          <c:w val="0.89875546806649165"/>
          <c:h val="0.19242020863713316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88888888888889E-2"/>
          <c:y val="8.1345928656650884E-2"/>
          <c:w val="0.93888888888888888"/>
          <c:h val="0.67900286940814514"/>
        </c:manualLayout>
      </c:layout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Výhled +3M (medián)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headEnd type="none"/>
              <a:tailEnd type="triangle"/>
            </a:ln>
          </c:spPr>
          <c:marker>
            <c:symbol val="none"/>
          </c:marker>
          <c:dPt>
            <c:idx val="1"/>
            <c:bubble3D val="0"/>
            <c:spPr>
              <a:ln cap="rnd">
                <a:solidFill>
                  <a:schemeClr val="bg1">
                    <a:lumMod val="65000"/>
                  </a:schemeClr>
                </a:solidFill>
                <a:round/>
                <a:headEnd type="none"/>
                <a:tailEnd type="triangle" w="lg" len="sm"/>
              </a:ln>
            </c:spPr>
            <c:extLst>
              <c:ext xmlns:c16="http://schemas.microsoft.com/office/drawing/2014/chart" uri="{C3380CC4-5D6E-409C-BE32-E72D297353CC}">
                <c16:uniqueId val="{00000001-5770-467A-BCDE-B79BD31AEC0D}"/>
              </c:ext>
            </c:extLst>
          </c:dPt>
          <c:dLbls>
            <c:dLbl>
              <c:idx val="0"/>
              <c:layout>
                <c:manualLayout>
                  <c:x val="-5.9111111111111114E-2"/>
                  <c:y val="0.1283373533654514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770-467A-BCDE-B79BD31AEC0D}"/>
                </c:ext>
              </c:extLst>
            </c:dLbl>
            <c:dLbl>
              <c:idx val="2"/>
              <c:layout>
                <c:manualLayout>
                  <c:x val="-5.3555555555555558E-2"/>
                  <c:y val="0.1173578499356645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770-467A-BCDE-B79BD31AEC0D}"/>
                </c:ext>
              </c:extLst>
            </c:dLbl>
            <c:dLbl>
              <c:idx val="3"/>
              <c:layout>
                <c:manualLayout>
                  <c:x val="-5.6333333333333332E-2"/>
                  <c:y val="0.1391423990437898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770-467A-BCDE-B79BD31AEC0D}"/>
                </c:ext>
              </c:extLst>
            </c:dLbl>
            <c:dLbl>
              <c:idx val="6"/>
              <c:layout>
                <c:manualLayout>
                  <c:x val="-5.3555555555555558E-2"/>
                  <c:y val="9.95245867340180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770-467A-BCDE-B79BD31AEC0D}"/>
                </c:ext>
              </c:extLst>
            </c:dLbl>
            <c:dLbl>
              <c:idx val="7"/>
              <c:layout>
                <c:manualLayout>
                  <c:x val="-4.8180446194225721E-2"/>
                  <c:y val="0.1380965442191433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770-467A-BCDE-B79BD31AEC0D}"/>
                </c:ext>
              </c:extLst>
            </c:dLbl>
            <c:dLbl>
              <c:idx val="9"/>
              <c:layout>
                <c:manualLayout>
                  <c:x val="-5.3555555555555655E-2"/>
                  <c:y val="8.35033683661249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770-467A-BCDE-B79BD31AEC0D}"/>
                </c:ext>
              </c:extLst>
            </c:dLbl>
            <c:spPr>
              <a:solidFill>
                <a:schemeClr val="bg1"/>
              </a:solidFill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Sheet1!$A$4:$A$14</c:f>
              <c:strCache>
                <c:ptCount val="11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</c:strCache>
            </c:strRef>
          </c:cat>
          <c:val>
            <c:numRef>
              <c:f>Sheet1!$C$4:$C$14</c:f>
              <c:numCache>
                <c:formatCode>0.0</c:formatCode>
                <c:ptCount val="11"/>
                <c:pt idx="0">
                  <c:v>54</c:v>
                </c:pt>
                <c:pt idx="1">
                  <c:v>50</c:v>
                </c:pt>
                <c:pt idx="2">
                  <c:v>50</c:v>
                </c:pt>
                <c:pt idx="3">
                  <c:v>54.5</c:v>
                </c:pt>
                <c:pt idx="4">
                  <c:v>50</c:v>
                </c:pt>
                <c:pt idx="5">
                  <c:v>51.5</c:v>
                </c:pt>
                <c:pt idx="6">
                  <c:v>50.5</c:v>
                </c:pt>
                <c:pt idx="7">
                  <c:v>54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8-5770-467A-BCDE-B79BD31AEC0D}"/>
            </c:ext>
          </c:extLst>
        </c:ser>
        <c:ser>
          <c:idx val="1"/>
          <c:order val="1"/>
          <c:tx>
            <c:strRef>
              <c:f>Sheet1!$J$1</c:f>
              <c:strCache>
                <c:ptCount val="1"/>
                <c:pt idx="0">
                  <c:v>Výhled +3M (průměr)</c:v>
                </c:pt>
              </c:strCache>
            </c:strRef>
          </c:tx>
          <c:spPr>
            <a:ln>
              <a:solidFill>
                <a:srgbClr val="FFC000"/>
              </a:solidFill>
              <a:headEnd type="none"/>
              <a:tailEnd type="triangle"/>
            </a:ln>
          </c:spPr>
          <c:marker>
            <c:symbol val="none"/>
          </c:marker>
          <c:dLbls>
            <c:dLbl>
              <c:idx val="10"/>
              <c:layout>
                <c:manualLayout>
                  <c:x val="-1.5510061242344707E-2"/>
                  <c:y val="-0.1118239574343776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770-467A-BCDE-B79BD31AEC0D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Sheet1!$A$4:$A$14</c:f>
              <c:strCache>
                <c:ptCount val="11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</c:strCache>
            </c:strRef>
          </c:cat>
          <c:val>
            <c:numRef>
              <c:f>Sheet1!$J$4:$J$14</c:f>
              <c:numCache>
                <c:formatCode>0.00</c:formatCode>
                <c:ptCount val="11"/>
                <c:pt idx="0">
                  <c:v>58.47</c:v>
                </c:pt>
                <c:pt idx="1">
                  <c:v>53.77</c:v>
                </c:pt>
                <c:pt idx="2">
                  <c:v>53.513513513513516</c:v>
                </c:pt>
                <c:pt idx="3">
                  <c:v>55.42</c:v>
                </c:pt>
                <c:pt idx="4">
                  <c:v>54.83</c:v>
                </c:pt>
                <c:pt idx="5">
                  <c:v>57.22</c:v>
                </c:pt>
                <c:pt idx="6">
                  <c:v>54.02</c:v>
                </c:pt>
                <c:pt idx="7">
                  <c:v>55.727272727272727</c:v>
                </c:pt>
                <c:pt idx="8">
                  <c:v>54.03</c:v>
                </c:pt>
                <c:pt idx="9">
                  <c:v>54</c:v>
                </c:pt>
                <c:pt idx="10">
                  <c:v>49.777777777777779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A-5770-467A-BCDE-B79BD31AEC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190144"/>
        <c:axId val="173347584"/>
      </c:lineChart>
      <c:catAx>
        <c:axId val="173190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3347584"/>
        <c:crosses val="autoZero"/>
        <c:auto val="1"/>
        <c:lblAlgn val="ctr"/>
        <c:lblOffset val="100"/>
        <c:noMultiLvlLbl val="0"/>
      </c:catAx>
      <c:valAx>
        <c:axId val="173347584"/>
        <c:scaling>
          <c:orientation val="minMax"/>
        </c:scaling>
        <c:delete val="1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#,##0.00" sourceLinked="0"/>
        <c:majorTickMark val="out"/>
        <c:minorTickMark val="none"/>
        <c:tickLblPos val="nextTo"/>
        <c:crossAx val="173190144"/>
        <c:crosses val="autoZero"/>
        <c:crossBetween val="between"/>
        <c:majorUnit val="4"/>
      </c:valAx>
    </c:plotArea>
    <c:legend>
      <c:legendPos val="b"/>
      <c:layout>
        <c:manualLayout>
          <c:xMode val="edge"/>
          <c:yMode val="edge"/>
          <c:x val="6.8324386128811851E-2"/>
          <c:y val="0.85409676506829946"/>
          <c:w val="0.90501771653543306"/>
          <c:h val="0.1208549249383103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100"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r">
              <a:defRPr sz="1200"/>
            </a:lvl1pPr>
          </a:lstStyle>
          <a:p>
            <a:fld id="{01C43E83-CE4B-4660-8631-0654C7339C26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r">
              <a:defRPr sz="1200"/>
            </a:lvl1pPr>
          </a:lstStyle>
          <a:p>
            <a:fld id="{52823D16-DBED-445A-AD8F-3AF01E63F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20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r">
              <a:defRPr sz="1200"/>
            </a:lvl1pPr>
          </a:lstStyle>
          <a:p>
            <a:fld id="{F3E8078F-9A6C-4213-B0AF-7C4FD611FCD4}" type="datetimeFigureOut">
              <a:rPr lang="de-DE" smtClean="0"/>
              <a:t>08.07.2019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65175" y="744538"/>
            <a:ext cx="526732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70" tIns="46136" rIns="92270" bIns="4613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2270" tIns="46136" rIns="92270" bIns="46136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r">
              <a:defRPr sz="1200"/>
            </a:lvl1pPr>
          </a:lstStyle>
          <a:p>
            <a:fld id="{4F21D172-57C7-4E47-972B-9A6AD89F10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77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65175" y="744538"/>
            <a:ext cx="5267325" cy="37242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8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9252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9224855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6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95"/>
          <a:stretch/>
        </p:blipFill>
        <p:spPr>
          <a:xfrm>
            <a:off x="-5309" y="0"/>
            <a:ext cx="10698709" cy="7561264"/>
          </a:xfrm>
          <a:prstGeom prst="rect">
            <a:avLst/>
          </a:prstGeom>
        </p:spPr>
      </p:pic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764425" y="4603443"/>
            <a:ext cx="9159240" cy="692497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 r:embed="rId7">
                    <a:extLst>
                      <a:ext uri="{28A0092B-C50C-407E-A947-70E740481C1C}">
                        <a14:useLocalDpi val="0"/>
                      </a:ext>
                    </a:extLst>
                  </a:blip>
                  <a:srcRect/>
                  <a:stretch>
                    <a:fillRect/>
                  </a:stretch>
                </a:blipFill>
              </a14:hiddenFill>
            </a:ext>
          </a:extLst>
        </p:spPr>
        <p:txBody>
          <a:bodyPr wrap="square" lIns="0" tIns="0" rIns="0" bIns="0" anchor="b" anchorCtr="0">
            <a:spAutoFit/>
          </a:bodyPr>
          <a:lstStyle>
            <a:lvl1pPr>
              <a:spcBef>
                <a:spcPts val="0"/>
              </a:spcBef>
              <a:defRPr sz="4500" b="1"/>
            </a:lvl1pPr>
            <a:lvl2pPr>
              <a:spcBef>
                <a:spcPts val="0"/>
              </a:spcBef>
              <a:defRPr sz="3000" b="1"/>
            </a:lvl2pPr>
            <a:lvl3pPr marL="0" indent="0" algn="l">
              <a:spcBef>
                <a:spcPts val="0"/>
              </a:spcBef>
              <a:buNone/>
              <a:defRPr sz="3000" b="1"/>
            </a:lvl3pPr>
            <a:lvl4pPr marL="0" indent="0">
              <a:spcBef>
                <a:spcPts val="0"/>
              </a:spcBef>
              <a:buNone/>
              <a:defRPr sz="3000" b="1"/>
            </a:lvl4pPr>
            <a:lvl5pPr marL="0" indent="0">
              <a:spcBef>
                <a:spcPts val="0"/>
              </a:spcBef>
              <a:buNone/>
              <a:defRPr sz="3000" b="1"/>
            </a:lvl5pPr>
            <a:lvl6pPr marL="0" indent="0">
              <a:spcBef>
                <a:spcPts val="0"/>
              </a:spcBef>
              <a:buNone/>
              <a:defRPr sz="3000" b="1">
                <a:latin typeface="Century Gothic" pitchFamily="34" charset="0"/>
              </a:defRPr>
            </a:lvl6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umsplatzhalter 3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CD607-6B7C-49A6-87F4-0A7E813A5AB3}" type="datetime1">
              <a:rPr lang="en-GB" noProof="0" smtClean="0"/>
              <a:t>08/07/2019</a:t>
            </a:fld>
            <a:endParaRPr lang="en-US" noProof="0"/>
          </a:p>
        </p:txBody>
      </p:sp>
      <p:sp>
        <p:nvSpPr>
          <p:cNvPr id="5" name="Fußzeilenplatzhalter 4" hidden="1"/>
          <p:cNvSpPr>
            <a:spLocks noGrp="1"/>
          </p:cNvSpPr>
          <p:nvPr>
            <p:ph type="ftr" sz="quarter" idx="11"/>
          </p:nvPr>
        </p:nvSpPr>
        <p:spPr>
          <a:xfrm>
            <a:off x="899160" y="7176199"/>
            <a:ext cx="3609334" cy="385064"/>
          </a:xfrm>
        </p:spPr>
        <p:txBody>
          <a:bodyPr/>
          <a:lstStyle/>
          <a:p>
            <a:r>
              <a:rPr lang="en-US" noProof="0" dirty="0"/>
              <a:t>chapter</a:t>
            </a:r>
          </a:p>
        </p:txBody>
      </p:sp>
      <p:sp>
        <p:nvSpPr>
          <p:cNvPr id="6" name="Foliennummernplatzhalter 5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64425" y="5511484"/>
            <a:ext cx="5522075" cy="615553"/>
          </a:xfrm>
          <a:noFill/>
        </p:spPr>
        <p:txBody>
          <a:bodyPr wrap="square" lIns="0" tIns="0" rIns="0" bIns="0" anchor="t" anchorCtr="0">
            <a:spAutoFit/>
          </a:bodyPr>
          <a:lstStyle>
            <a:lvl1pPr marL="0" indent="0" algn="l">
              <a:spcBef>
                <a:spcPts val="0"/>
              </a:spcBef>
              <a:buNone/>
              <a:defRPr sz="2000" b="0" baseline="0">
                <a:solidFill>
                  <a:schemeClr val="tx1"/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Click here to add your subtitle and the name of speaker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10" y="321360"/>
            <a:ext cx="3568578" cy="252173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3058" y="687458"/>
            <a:ext cx="3590544" cy="137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795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928757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01406" y="169459"/>
            <a:ext cx="7766198" cy="76018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noProof="0" dirty="0"/>
              <a:t>Click here to add your title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B126-652A-4818-8A8F-CE66FE08CD68}" type="datetime1">
              <a:rPr lang="en-GB" noProof="0" smtClean="0"/>
              <a:t>08/07/2019</a:t>
            </a:fld>
            <a:endParaRPr lang="en-US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52484" y="7176199"/>
            <a:ext cx="4256010" cy="385064"/>
          </a:xfrm>
        </p:spPr>
        <p:txBody>
          <a:bodyPr/>
          <a:lstStyle/>
          <a:p>
            <a:r>
              <a:rPr lang="en-US" noProof="0" dirty="0"/>
              <a:t>chapter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184906" y="7176199"/>
            <a:ext cx="4257868" cy="385064"/>
          </a:xfrm>
        </p:spPr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773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4092749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5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52483" y="259190"/>
            <a:ext cx="7130671" cy="74496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 dirty="0"/>
              <a:t>Click here to add your title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2483" y="1520796"/>
            <a:ext cx="10188200" cy="138499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noProof="0" dirty="0"/>
              <a:t>The first level</a:t>
            </a:r>
          </a:p>
          <a:p>
            <a:pPr lvl="1"/>
            <a:r>
              <a:rPr lang="en-US" noProof="0" dirty="0"/>
              <a:t>The second level</a:t>
            </a:r>
          </a:p>
          <a:p>
            <a:pPr lvl="2"/>
            <a:r>
              <a:rPr lang="en-US" noProof="0" dirty="0"/>
              <a:t>The third level</a:t>
            </a:r>
          </a:p>
          <a:p>
            <a:pPr lvl="3"/>
            <a:r>
              <a:rPr lang="en-US" noProof="0" dirty="0"/>
              <a:t>The fourth level</a:t>
            </a:r>
          </a:p>
          <a:p>
            <a:pPr lvl="4"/>
            <a:r>
              <a:rPr lang="en-US" noProof="0" dirty="0"/>
              <a:t>The fifth level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07408" y="7176199"/>
            <a:ext cx="1676509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FFCB4416-7B04-42E2-A694-ECB895EF5005}" type="datetime1">
              <a:rPr lang="en-GB" noProof="0" smtClean="0"/>
              <a:t>08/07/2019</a:t>
            </a:fld>
            <a:endParaRPr lang="en-US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2483" y="7176199"/>
            <a:ext cx="4256011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noProof="0" dirty="0"/>
              <a:t>chapter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184906" y="7176199"/>
            <a:ext cx="4257868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2EFE9AD8-4CF8-4A0A-8D8A-B8E100449A7A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1" name="Gerade Verbindung 8"/>
          <p:cNvCxnSpPr/>
          <p:nvPr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51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hf hdr="0" ftr="0" dt="0"/>
  <p:txStyles>
    <p:titleStyle>
      <a:lvl1pPr algn="l" defTabSz="1043056" rtl="0" eaLnBrk="1" latinLnBrk="0" hangingPunct="1">
        <a:spcBef>
          <a:spcPct val="0"/>
        </a:spcBef>
        <a:buNone/>
        <a:defRPr sz="2700" b="1" kern="1200">
          <a:solidFill>
            <a:schemeClr val="tx1"/>
          </a:solidFill>
          <a:latin typeface="Century Gothic" pitchFamily="34" charset="0"/>
          <a:ea typeface="+mj-ea"/>
          <a:cs typeface="Arial" pitchFamily="34" charset="0"/>
        </a:defRPr>
      </a:lvl1pPr>
    </p:titleStyle>
    <p:bodyStyle>
      <a:lvl1pPr marL="0" indent="0" algn="l" defTabSz="1043056" rtl="0" eaLnBrk="1" latinLnBrk="0" hangingPunct="1">
        <a:spcBef>
          <a:spcPts val="0"/>
        </a:spcBef>
        <a:buFont typeface="Arial" pitchFamily="34" charset="0"/>
        <a:buNone/>
        <a:defRPr sz="1800" b="0" kern="1200" baseline="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198438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4111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609600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808038" indent="-18256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10207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6pPr>
      <a:lvl7pPr marL="1235075" indent="-21431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7pPr>
      <a:lvl8pPr marL="1227764" indent="-206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8pPr>
      <a:lvl9pPr marL="1227764" indent="0" algn="l" defTabSz="1043056" rtl="0" eaLnBrk="1" latinLnBrk="0" hangingPunct="1">
        <a:spcBef>
          <a:spcPts val="0"/>
        </a:spcBef>
        <a:buFont typeface="Wingdings" pitchFamily="2" charset="2"/>
        <a:buNone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tags" Target="../tags/tag6.xml"/><Relationship Id="rId7" Type="http://schemas.openxmlformats.org/officeDocument/2006/relationships/image" Target="../media/image7.emf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 bwMode="gray">
          <a:xfrm>
            <a:off x="764424" y="4865055"/>
            <a:ext cx="9928976" cy="430887"/>
          </a:xfrm>
        </p:spPr>
        <p:txBody>
          <a:bodyPr/>
          <a:lstStyle/>
          <a:p>
            <a:r>
              <a:rPr lang="cs-CZ" sz="2800" dirty="0"/>
              <a:t>Index Exportu: export se brání zpomalení, ale neubrání </a:t>
            </a:r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 bwMode="gray">
          <a:xfrm>
            <a:off x="764425" y="5511484"/>
            <a:ext cx="7598525" cy="923330"/>
          </a:xfrm>
        </p:spPr>
        <p:txBody>
          <a:bodyPr/>
          <a:lstStyle/>
          <a:p>
            <a:r>
              <a:rPr lang="cs-CZ" dirty="0"/>
              <a:t>Helena Horská, hlavní ekonomka Raiffeisenbank a.s.</a:t>
            </a:r>
          </a:p>
          <a:p>
            <a:r>
              <a:rPr lang="en-US" dirty="0"/>
              <a:t>h</a:t>
            </a:r>
            <a:r>
              <a:rPr lang="cs-CZ" dirty="0" err="1"/>
              <a:t>elena.horska</a:t>
            </a:r>
            <a:r>
              <a:rPr lang="en-US" dirty="0"/>
              <a:t>@rb.cz</a:t>
            </a:r>
          </a:p>
        </p:txBody>
      </p:sp>
    </p:spTree>
    <p:extLst>
      <p:ext uri="{BB962C8B-B14F-4D97-AF65-F5344CB8AC3E}">
        <p14:creationId xmlns:p14="http://schemas.microsoft.com/office/powerpoint/2010/main" val="6845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99757" y="2501016"/>
            <a:ext cx="4867911" cy="100753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500"/>
              </a:spcBef>
            </a:pPr>
            <a:r>
              <a:rPr lang="cs-CZ" sz="1100" dirty="0">
                <a:sym typeface="Wingdings" panose="05000000000000000000" pitchFamily="2" charset="2"/>
              </a:rPr>
              <a:t>  </a:t>
            </a:r>
            <a:r>
              <a:rPr lang="cs-CZ" sz="1100" dirty="0"/>
              <a:t>výpadek ve vývozu osobních automobilů</a:t>
            </a:r>
          </a:p>
          <a:p>
            <a:pPr marL="171450" indent="-171450">
              <a:spcBef>
                <a:spcPts val="500"/>
              </a:spcBef>
              <a:buFont typeface="Wingdings" panose="05000000000000000000" pitchFamily="2" charset="2"/>
              <a:buChar char="L"/>
            </a:pPr>
            <a:r>
              <a:rPr lang="cs-CZ" sz="1100" dirty="0"/>
              <a:t> nedostatek lidí na českém trhu práce</a:t>
            </a:r>
            <a:endParaRPr lang="en-US" sz="1100" dirty="0"/>
          </a:p>
          <a:p>
            <a:pPr marL="171450" indent="-171450">
              <a:spcBef>
                <a:spcPts val="500"/>
              </a:spcBef>
              <a:buFont typeface="Wingdings" panose="05000000000000000000" pitchFamily="2" charset="2"/>
              <a:buChar char="L"/>
            </a:pPr>
            <a:r>
              <a:rPr lang="cs-CZ" sz="1100" dirty="0"/>
              <a:t> prohlubující se nejistota v souvislosti s </a:t>
            </a:r>
            <a:r>
              <a:rPr lang="cs-CZ" sz="1100" dirty="0" err="1"/>
              <a:t>brexitem</a:t>
            </a:r>
            <a:endParaRPr lang="cs-CZ" sz="1100" dirty="0"/>
          </a:p>
          <a:p>
            <a:pPr marL="171450" indent="-171450">
              <a:spcBef>
                <a:spcPts val="500"/>
              </a:spcBef>
              <a:buFont typeface="Wingdings" panose="05000000000000000000" pitchFamily="2" charset="2"/>
              <a:buChar char="L"/>
            </a:pPr>
            <a:r>
              <a:rPr lang="cs-CZ" sz="1100" dirty="0"/>
              <a:t> zpomalující německá ekonomika</a:t>
            </a:r>
          </a:p>
        </p:txBody>
      </p:sp>
      <p:graphicFrame>
        <p:nvGraphicFramePr>
          <p:cNvPr id="25" name="Object 2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19672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3" name="think-cell Slide" r:id="rId6" imgW="338" imgH="338" progId="TCLayout.ActiveDocument.1">
                  <p:embed/>
                </p:oleObj>
              </mc:Choice>
              <mc:Fallback>
                <p:oleObj name="think-cell Slide" r:id="rId6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rgbClr r="0" g="0" b="0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Century Gothic" panose="020B0502020202020204" pitchFamily="34" charset="0"/>
              <a:sym typeface="Century Gothic" panose="020B05020202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30092"/>
            <a:ext cx="9784030" cy="760181"/>
          </a:xfrm>
        </p:spPr>
        <p:txBody>
          <a:bodyPr/>
          <a:lstStyle/>
          <a:p>
            <a:pPr algn="ctr"/>
            <a:r>
              <a:rPr lang="cs-CZ" sz="2400" dirty="0"/>
              <a:t>IE: export se brání zpomalení, ale neubrání </a:t>
            </a: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328681" y="6967537"/>
            <a:ext cx="9912549" cy="4476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sz="1000" i="1" dirty="0"/>
              <a:t>Zdroj: Výpočet </a:t>
            </a:r>
            <a:r>
              <a:rPr lang="cs-CZ" sz="1000" i="1" dirty="0" err="1"/>
              <a:t>Raiffeisenbank</a:t>
            </a:r>
            <a:r>
              <a:rPr lang="cs-CZ" sz="1000" i="1" dirty="0"/>
              <a:t> ve spolupráci s Asociací Exportérů, data k 27. 12. 2018. </a:t>
            </a:r>
            <a:br>
              <a:rPr lang="cs-CZ" sz="1000" i="1" dirty="0"/>
            </a:br>
            <a:r>
              <a:rPr lang="cs-CZ" sz="1000" i="1" dirty="0"/>
              <a:t>Pozn.: Údaje do října 2018 odpovídají zveřejněné statistice národního vývozu ČSÚ, od listopadu 2018 prognóza IE.</a:t>
            </a:r>
            <a:endParaRPr lang="cs-CZ" sz="1000" dirty="0"/>
          </a:p>
        </p:txBody>
      </p:sp>
      <p:sp>
        <p:nvSpPr>
          <p:cNvPr id="2" name="Rectangle 1"/>
          <p:cNvSpPr/>
          <p:nvPr/>
        </p:nvSpPr>
        <p:spPr>
          <a:xfrm>
            <a:off x="206264" y="680162"/>
            <a:ext cx="10366485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b="1" dirty="0"/>
              <a:t>Tempo růstu exportu </a:t>
            </a:r>
            <a:r>
              <a:rPr lang="cs-CZ" sz="1200" dirty="0"/>
              <a:t>bude dle Indexu Exportu </a:t>
            </a:r>
            <a:r>
              <a:rPr lang="cs-CZ" sz="1200" b="1" dirty="0"/>
              <a:t>zpomalovat.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b="1" dirty="0"/>
              <a:t>Říjnový rekord v </a:t>
            </a:r>
            <a:r>
              <a:rPr lang="cs-CZ" sz="1200" dirty="0"/>
              <a:t>(měsíční) </a:t>
            </a:r>
            <a:r>
              <a:rPr lang="cs-CZ" sz="1200" b="1" dirty="0"/>
              <a:t>hodnotě vyvezeného zboží </a:t>
            </a:r>
            <a:r>
              <a:rPr lang="cs-CZ" sz="1200" dirty="0"/>
              <a:t>(344,4 miliardy Kč dle národní metodiky) </a:t>
            </a:r>
            <a:r>
              <a:rPr lang="cs-CZ" sz="1200" b="1" dirty="0"/>
              <a:t>nebude</a:t>
            </a:r>
            <a:r>
              <a:rPr lang="cs-CZ" sz="1200" dirty="0"/>
              <a:t>, kam až Index Exportu dohlédne, </a:t>
            </a:r>
            <a:r>
              <a:rPr lang="cs-CZ" sz="1200" b="1" dirty="0"/>
              <a:t>překonán.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b="1" dirty="0"/>
              <a:t>Celoroční hodnota vývozu za rok 2018 </a:t>
            </a:r>
            <a:r>
              <a:rPr lang="cs-CZ" sz="1200" dirty="0"/>
              <a:t>dosáhne </a:t>
            </a:r>
            <a:r>
              <a:rPr lang="cs-CZ" sz="1200" b="1" dirty="0"/>
              <a:t>nového historického rekordu ve výši zhruba 3,6 biliónů korun i přes řadu nepříznivých faktorů.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b="1" dirty="0"/>
              <a:t>Přebytek obchodní bilance </a:t>
            </a:r>
            <a:r>
              <a:rPr lang="cs-CZ" sz="1200" dirty="0"/>
              <a:t>v národním pojetí poklesne ze 163,5 miliardy korun k hranici 120 miliard a v roce 2020 dokonce pod hranici 100 miliard =</a:t>
            </a:r>
            <a:r>
              <a:rPr lang="en-US" sz="1200" dirty="0"/>
              <a:t>&gt;</a:t>
            </a:r>
            <a:r>
              <a:rPr lang="cs-CZ" sz="1200" dirty="0"/>
              <a:t> postupné </a:t>
            </a:r>
            <a:r>
              <a:rPr lang="cs-CZ" sz="1200" b="1" dirty="0"/>
              <a:t>zpomalování české ekonomiky </a:t>
            </a:r>
            <a:r>
              <a:rPr lang="cs-CZ" sz="1200" dirty="0"/>
              <a:t>ke 2,7 %, respektive 2,5 % v roce 2020.</a:t>
            </a:r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r>
              <a:rPr lang="cs-CZ" sz="1200" dirty="0"/>
              <a:t> </a:t>
            </a:r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b="1" dirty="0"/>
              <a:t>Mírné oživení růstu exportu v březnu 2019</a:t>
            </a:r>
            <a:r>
              <a:rPr lang="cs-CZ" sz="1200" dirty="0"/>
              <a:t> vlivem nízké srovnávací základny, než oživení poptávky a nového trendu. Naopak předstihové ukazatele doma a v klíčových ekonomikách světa a nové odhady růstu světové ekonomiky i zahraničního obchodu hovoří jedním hlasem o zpomalení. Do tohoto scénáře zapadá i stále pravděpodobnější varianta tzv. </a:t>
            </a:r>
            <a:r>
              <a:rPr lang="cs-CZ" sz="1200" b="1" dirty="0"/>
              <a:t>odloženého </a:t>
            </a:r>
            <a:r>
              <a:rPr lang="cs-CZ" sz="1200" b="1" dirty="0" err="1"/>
              <a:t>brexitu</a:t>
            </a:r>
            <a:r>
              <a:rPr lang="cs-CZ" sz="1200" dirty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9757" y="2146188"/>
            <a:ext cx="9641473" cy="377310"/>
          </a:xfrm>
          <a:prstGeom prst="rect">
            <a:avLst/>
          </a:prstGeom>
          <a:solidFill>
            <a:schemeClr val="bg1">
              <a:lumMod val="85000"/>
              <a:alpha val="44000"/>
            </a:schemeClr>
          </a:solidFill>
          <a:ln w="9525">
            <a:noFill/>
          </a:ln>
        </p:spPr>
        <p:txBody>
          <a:bodyPr wrap="non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200" b="1" dirty="0">
                <a:latin typeface="Century Gothic" pitchFamily="34" charset="0"/>
              </a:rPr>
              <a:t>Nepříznivé faktory                                                                                                           Příznivé faktory</a:t>
            </a: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352866957"/>
              </p:ext>
            </p:extLst>
          </p:nvPr>
        </p:nvGraphicFramePr>
        <p:xfrm>
          <a:off x="599757" y="4183523"/>
          <a:ext cx="9498915" cy="2864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95429" y="2480655"/>
            <a:ext cx="3836822" cy="1027893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marL="171450" indent="-171450">
              <a:spcBef>
                <a:spcPts val="500"/>
              </a:spcBef>
              <a:buFont typeface="Wingdings" panose="05000000000000000000" pitchFamily="2" charset="2"/>
              <a:buChar char="J"/>
            </a:pPr>
            <a:r>
              <a:rPr lang="cs-CZ" sz="1100" dirty="0"/>
              <a:t>setrvačnost ekonomiky i samotného exportu </a:t>
            </a:r>
          </a:p>
          <a:p>
            <a:pPr marL="171450" indent="-171450">
              <a:spcBef>
                <a:spcPts val="500"/>
              </a:spcBef>
              <a:buFont typeface="Wingdings" panose="05000000000000000000" pitchFamily="2" charset="2"/>
              <a:buChar char="J"/>
            </a:pPr>
            <a:r>
              <a:rPr lang="cs-CZ" sz="1100" dirty="0"/>
              <a:t>předchozí investice do nových produktů, trhů,…</a:t>
            </a:r>
          </a:p>
          <a:p>
            <a:pPr marL="171450" indent="-171450">
              <a:spcBef>
                <a:spcPts val="500"/>
              </a:spcBef>
              <a:buFont typeface="Wingdings" panose="05000000000000000000" pitchFamily="2" charset="2"/>
              <a:buChar char="J"/>
            </a:pPr>
            <a:r>
              <a:rPr lang="cs-CZ" sz="1100" dirty="0"/>
              <a:t>neposilující kurz české koruny</a:t>
            </a:r>
          </a:p>
        </p:txBody>
      </p:sp>
    </p:spTree>
    <p:extLst>
      <p:ext uri="{BB962C8B-B14F-4D97-AF65-F5344CB8AC3E}">
        <p14:creationId xmlns:p14="http://schemas.microsoft.com/office/powerpoint/2010/main" val="3426611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33" y="160494"/>
            <a:ext cx="9313802" cy="760181"/>
          </a:xfrm>
        </p:spPr>
        <p:txBody>
          <a:bodyPr/>
          <a:lstStyle/>
          <a:p>
            <a:pPr algn="ctr"/>
            <a:r>
              <a:rPr lang="cs-CZ" dirty="0"/>
              <a:t>Čtvrtletní průzkum mezi exportéry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630858" y="1902143"/>
            <a:ext cx="9813928" cy="457200"/>
          </a:xfrm>
          <a:prstGeom prst="rect">
            <a:avLst/>
          </a:prstGeom>
          <a:noFill/>
          <a:ln w="9525">
            <a:noFill/>
          </a:ln>
        </p:spPr>
        <p:txBody>
          <a:bodyPr wrap="non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>
                <a:latin typeface="Century Gothic" pitchFamily="34" charset="0"/>
              </a:rPr>
              <a:t>0                                                                           50                                                                         100</a:t>
            </a:r>
          </a:p>
        </p:txBody>
      </p:sp>
      <p:sp>
        <p:nvSpPr>
          <p:cNvPr id="6" name="Rectangle 5"/>
          <p:cNvSpPr/>
          <p:nvPr/>
        </p:nvSpPr>
        <p:spPr>
          <a:xfrm>
            <a:off x="708712" y="1718094"/>
            <a:ext cx="9090026" cy="266700"/>
          </a:xfrm>
          <a:prstGeom prst="rect">
            <a:avLst/>
          </a:prstGeom>
          <a:gradFill flip="none" rotWithShape="1">
            <a:gsLst>
              <a:gs pos="30000">
                <a:schemeClr val="accent6">
                  <a:lumMod val="75000"/>
                </a:schemeClr>
              </a:gs>
              <a:gs pos="57000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0" scaled="0"/>
            <a:tileRect/>
          </a:gra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 err="1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3233" y="2359343"/>
            <a:ext cx="990917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</a:pPr>
            <a:r>
              <a:rPr lang="cs-CZ" sz="1200" i="1" dirty="0"/>
              <a:t>Pozn.: hodnota pod 50 značí zhoršení, hodnota nad 50 zlepšení, úroveň 50 bodů signalizuje stabilitu</a:t>
            </a:r>
            <a:endParaRPr lang="cs-CZ" sz="1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83233" y="2802835"/>
            <a:ext cx="2250954" cy="3060010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>
                <a:latin typeface="Century Gothic" pitchFamily="34" charset="0"/>
              </a:rPr>
              <a:t>Aktuální situace</a:t>
            </a: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1600" b="1" dirty="0">
                <a:latin typeface="Century Gothic" pitchFamily="34" charset="0"/>
              </a:rPr>
              <a:t>Výhled na tři měsíce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4" y="832269"/>
            <a:ext cx="9934575" cy="134302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400" b="1" dirty="0">
                <a:latin typeface="Century Gothic" pitchFamily="34" charset="0"/>
              </a:rPr>
              <a:t>Jak hodnotíte současnou úroveň exportu Vaší společnosti ve srovnání s obdobím před 3 měsíci? (škála 0-100)</a:t>
            </a:r>
          </a:p>
          <a:p>
            <a:pPr>
              <a:spcBef>
                <a:spcPts val="1000"/>
              </a:spcBef>
            </a:pPr>
            <a:r>
              <a:rPr lang="cs-CZ" sz="1400" b="1" dirty="0">
                <a:latin typeface="Century Gothic" pitchFamily="34" charset="0"/>
              </a:rPr>
              <a:t>Jaký očekáváte vývoj exportu Vaší společnosti za následující 3 měsíce ve srovnání s dneškem? (škála 0-100)</a:t>
            </a: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1573" y="7165353"/>
            <a:ext cx="90900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i="1" dirty="0"/>
              <a:t>Zdroj: Šetření mezi exportéry v termínu 30. 8. – 19. 9. 2018. </a:t>
            </a:r>
            <a:r>
              <a:rPr lang="cs-CZ" sz="1100" i="1" dirty="0" err="1"/>
              <a:t>Raiffeisenbank</a:t>
            </a:r>
            <a:r>
              <a:rPr lang="cs-CZ" sz="1100" i="1" dirty="0"/>
              <a:t> a.s. a  Asociace exportérů. </a:t>
            </a:r>
            <a:endParaRPr lang="cs-CZ" sz="1100" dirty="0"/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478645734"/>
              </p:ext>
            </p:extLst>
          </p:nvPr>
        </p:nvGraphicFramePr>
        <p:xfrm>
          <a:off x="2585324" y="2847069"/>
          <a:ext cx="7451722" cy="2243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2888412239"/>
              </p:ext>
            </p:extLst>
          </p:nvPr>
        </p:nvGraphicFramePr>
        <p:xfrm>
          <a:off x="2725335" y="4945383"/>
          <a:ext cx="7171700" cy="2219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8596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33" y="160494"/>
            <a:ext cx="9313802" cy="760181"/>
          </a:xfrm>
        </p:spPr>
        <p:txBody>
          <a:bodyPr/>
          <a:lstStyle/>
          <a:p>
            <a:pPr algn="ctr"/>
            <a:r>
              <a:rPr lang="cs-CZ" dirty="0"/>
              <a:t>Anketa mezi exportéry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4</a:t>
            </a:fld>
            <a:endParaRPr lang="en-US" noProof="0" dirty="0"/>
          </a:p>
        </p:txBody>
      </p:sp>
      <p:sp>
        <p:nvSpPr>
          <p:cNvPr id="10" name="TextBox 9"/>
          <p:cNvSpPr txBox="1"/>
          <p:nvPr/>
        </p:nvSpPr>
        <p:spPr>
          <a:xfrm>
            <a:off x="1" y="891304"/>
            <a:ext cx="10693400" cy="5975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b="1" dirty="0"/>
              <a:t>Jste na rok 2019 zajištěni proti kurzovému riziku (proměnlivosti měnových kurzů)?</a:t>
            </a:r>
          </a:p>
        </p:txBody>
      </p:sp>
      <p:sp>
        <p:nvSpPr>
          <p:cNvPr id="4" name="Rectangle 3"/>
          <p:cNvSpPr/>
          <p:nvPr/>
        </p:nvSpPr>
        <p:spPr>
          <a:xfrm>
            <a:off x="241573" y="7165353"/>
            <a:ext cx="90900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i="1" dirty="0"/>
              <a:t>Zdroj: Šetření mezi exportéry v termínu 29. 11. – 12. 12. 2018. </a:t>
            </a:r>
            <a:r>
              <a:rPr lang="cs-CZ" sz="1100" i="1" dirty="0" err="1"/>
              <a:t>Raiffeisenbank</a:t>
            </a:r>
            <a:r>
              <a:rPr lang="cs-CZ" sz="1100" i="1" dirty="0"/>
              <a:t> a.s. a  Asociace exportérů. </a:t>
            </a:r>
            <a:endParaRPr lang="cs-CZ" sz="11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0" y="1932780"/>
            <a:ext cx="10683791" cy="455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320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129" y="169459"/>
            <a:ext cx="9792475" cy="760181"/>
          </a:xfrm>
        </p:spPr>
        <p:txBody>
          <a:bodyPr/>
          <a:lstStyle/>
          <a:p>
            <a:pPr algn="ctr"/>
            <a:r>
              <a:rPr lang="cs-CZ" dirty="0"/>
              <a:t>Důležité upozornění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5</a:t>
            </a:fld>
            <a:endParaRPr lang="en-US" noProof="0"/>
          </a:p>
        </p:txBody>
      </p:sp>
      <p:sp>
        <p:nvSpPr>
          <p:cNvPr id="6" name="TextBox 5"/>
          <p:cNvSpPr txBox="1"/>
          <p:nvPr/>
        </p:nvSpPr>
        <p:spPr>
          <a:xfrm>
            <a:off x="295275" y="1190624"/>
            <a:ext cx="10048875" cy="58578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algn="just">
              <a:spcBef>
                <a:spcPts val="1000"/>
              </a:spcBef>
            </a:pPr>
            <a:r>
              <a:rPr lang="cs-CZ" sz="1400" b="1" dirty="0"/>
              <a:t>Upozornění</a:t>
            </a:r>
          </a:p>
          <a:p>
            <a:pPr algn="just"/>
            <a:r>
              <a:rPr lang="cs-CZ" sz="1400" dirty="0"/>
              <a:t>Všechny názory, prognózy a informace, včetně investičních doporučení a obchodní idejí, a jakékoliv ostatní údaje obsažené v tomto dokumentu jsou pouze informativní, nezávazné a představují názor </a:t>
            </a:r>
            <a:r>
              <a:rPr lang="cs-CZ" sz="1400" dirty="0" err="1"/>
              <a:t>Raiffeisenbank</a:t>
            </a:r>
            <a:r>
              <a:rPr lang="cs-CZ" sz="1400" dirty="0"/>
              <a:t> a.s. („RB“). Tento dokument nepředstavuje nabídku nákupu nebo prodeje jakéhokoli finančního aktiva nebo jiného finančního instrumentu. Dokument je určen výhradně pro potřeby adresáta a nesmí být kopírován a rozšiřován třetím osobám. RB doporučuje před učiněním jakéhokoli investičního rozhodnutí získání podrobných informací o zamýšlené investici nebo obchodu. RB vypracovala tento dokument s nejvyšší odbornou péčí a v dobré víře, avšak neručí za správnost jeho obsahu ani za jeho úplnost nebo přesnost. RB a RBI obecně zakazuje svým analytikům a osobám </a:t>
            </a:r>
            <a:r>
              <a:rPr lang="cs-CZ" sz="1400" dirty="0" err="1"/>
              <a:t>reportujícím</a:t>
            </a:r>
            <a:r>
              <a:rPr lang="cs-CZ" sz="1400" dirty="0"/>
              <a:t> analytikům být angažován v cenných papírech či jiných finančních instrumentech jakékoliv společnosti, kterou analytik pokrývá, pokud nabytí těchto finančních nástrojů nebylo předem projednáno s oddělením </a:t>
            </a:r>
            <a:r>
              <a:rPr lang="cs-CZ" sz="1400" dirty="0" err="1"/>
              <a:t>Compliance</a:t>
            </a:r>
            <a:r>
              <a:rPr lang="cs-CZ" sz="1400" dirty="0"/>
              <a:t> RB nebo RBI. RB nenese žádnou odpovědnost za jakékoliv škody nebo ušlý zisk způsobené jakýmkoliv třetím osobám použitím informací a údajů obsažených v tomto dokumentu. Investiční doporučení vytvářená týmem Ekonomický výzkum a jeho pracovníky, jakož i modelová portfolia, obchodní ideje, názory a prognózy jsou pouze obecné a určené pro veřejnost a nikoli individualizované ani určené pro konkrétní osoby v konkrétní finanční situaci a nejsou tedy službou investičního poradenství ve smyslu zákona č. 256/2004 Sb., o podnikání na kapitálovém trhu, ve znění pozdějších předpisů. Tento dokument není určen pro retailové investory podle pravidel dohledových orgánů Spojeného království a neměl by jim být rozšiřován. Dokument nesmí být rozšiřován nebo distribuován do USA nebo Kanady nebo jejich teritorií; rovněž nesmí být distribuován občanům USA a Kanady. Úplnou informaci podle Nařízení (EU) 596/2014 o zneužívání trhu a Prováděcího nařízení (EU) 2016/958 dle vyhlášky č. 114/2006 Sb., o poctivé prezentaci investičních doporučení, naleznete na webové stránce </a:t>
            </a:r>
            <a:r>
              <a:rPr lang="cs-CZ" sz="1400" dirty="0" err="1"/>
              <a:t>Raiffeisenbank</a:t>
            </a:r>
            <a:r>
              <a:rPr lang="cs-CZ" sz="1400" dirty="0"/>
              <a:t> a.s. v sekci Analýzy – </a:t>
            </a:r>
            <a:r>
              <a:rPr lang="cs-CZ" sz="1400" dirty="0" err="1"/>
              <a:t>Disclaimer</a:t>
            </a:r>
            <a:r>
              <a:rPr lang="cs-CZ" sz="1400" dirty="0"/>
              <a:t>, viz https://investice.rb.cz/</a:t>
            </a:r>
            <a:r>
              <a:rPr lang="cs-CZ" sz="1400" dirty="0" err="1"/>
              <a:t>fileadmin</a:t>
            </a:r>
            <a:r>
              <a:rPr lang="cs-CZ" sz="1400" dirty="0"/>
              <a:t>/</a:t>
            </a:r>
            <a:r>
              <a:rPr lang="cs-CZ" sz="1400" dirty="0" err="1"/>
              <a:t>files</a:t>
            </a:r>
            <a:r>
              <a:rPr lang="cs-CZ" sz="1400" dirty="0"/>
              <a:t>/disclaimer_RBroker.pdf. Dohledovým orgánem pro </a:t>
            </a:r>
            <a:r>
              <a:rPr lang="cs-CZ" sz="1400" dirty="0" err="1"/>
              <a:t>Raiffeisenbank</a:t>
            </a:r>
            <a:r>
              <a:rPr lang="cs-CZ" sz="1400" dirty="0"/>
              <a:t> a.s. je Česká národní banka, Na Příkopě 28, Praha 1.</a:t>
            </a:r>
          </a:p>
          <a:p>
            <a:pPr>
              <a:spcBef>
                <a:spcPts val="1000"/>
              </a:spcBef>
            </a:pPr>
            <a:r>
              <a:rPr lang="cs-CZ" sz="1400" dirty="0">
                <a:latin typeface="Century Gothic" pitchFamily="34" charset="0"/>
              </a:rPr>
              <a:t>Data k </a:t>
            </a:r>
            <a:r>
              <a:rPr lang="cs-CZ" sz="1400" dirty="0"/>
              <a:t>8. </a:t>
            </a:r>
            <a:r>
              <a:rPr lang="cs-CZ" sz="1400" dirty="0" smtClean="0"/>
              <a:t>lednu </a:t>
            </a:r>
            <a:r>
              <a:rPr lang="cs-CZ" sz="1400" dirty="0"/>
              <a:t>2019</a:t>
            </a:r>
            <a:r>
              <a:rPr lang="cs-CZ" sz="1400" dirty="0">
                <a:latin typeface="Century Gothic" pitchFamily="34" charset="0"/>
              </a:rPr>
              <a:t> </a:t>
            </a:r>
          </a:p>
          <a:p>
            <a:pPr>
              <a:spcBef>
                <a:spcPts val="1000"/>
              </a:spcBef>
            </a:pPr>
            <a:r>
              <a:rPr lang="cs-CZ" sz="1400" dirty="0">
                <a:latin typeface="Century Gothic" pitchFamily="34" charset="0"/>
              </a:rPr>
              <a:t>Autor: Helena Horská, hlavní ekonom Raiffeisenbank a.s., </a:t>
            </a:r>
            <a:r>
              <a:rPr lang="cs-CZ" sz="1400" dirty="0" err="1">
                <a:latin typeface="Century Gothic" pitchFamily="34" charset="0"/>
              </a:rPr>
              <a:t>helena.horska</a:t>
            </a:r>
            <a:r>
              <a:rPr lang="en-US" sz="1400" dirty="0">
                <a:latin typeface="Century Gothic" pitchFamily="34" charset="0"/>
              </a:rPr>
              <a:t>@rb.cz</a:t>
            </a:r>
            <a:endParaRPr lang="cs-CZ" sz="1400" dirty="0">
              <a:latin typeface="Century Gothic" pitchFamily="34" charset="0"/>
            </a:endParaRPr>
          </a:p>
          <a:p>
            <a:pPr algn="just">
              <a:spcBef>
                <a:spcPts val="1000"/>
              </a:spcBef>
            </a:pPr>
            <a:endParaRPr lang="cs-CZ" sz="1400" dirty="0"/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4184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045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-%1-%Y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  <p:tag name="ISNEWSLIDENUMBER" val="False"/>
  <p:tag name="PREVIOUSNAME" val="P:\$Production\7. New hires and client training\7.3_External\RBCZ\RBCZ_new_v1.pot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x.2mDvXqEShg4t.k13PLQ"/>
</p:tagLst>
</file>

<file path=ppt/theme/theme1.xml><?xml version="1.0" encoding="utf-8"?>
<a:theme xmlns:a="http://schemas.openxmlformats.org/drawingml/2006/main" name="Presentace IE žlutá">
  <a:themeElements>
    <a:clrScheme name="RBI lea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00"/>
      </a:accent1>
      <a:accent2>
        <a:srgbClr val="5F5F5F"/>
      </a:accent2>
      <a:accent3>
        <a:srgbClr val="969696"/>
      </a:accent3>
      <a:accent4>
        <a:srgbClr val="CDCDCD"/>
      </a:accent4>
      <a:accent5>
        <a:srgbClr val="333399"/>
      </a:accent5>
      <a:accent6>
        <a:srgbClr val="3366FF"/>
      </a:accent6>
      <a:hlink>
        <a:srgbClr val="969696"/>
      </a:hlink>
      <a:folHlink>
        <a:srgbClr val="CDCDCD"/>
      </a:folHlink>
    </a:clrScheme>
    <a:fontScheme name="Raiffeisen Bank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3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>
          <a:noFill/>
        </a:ln>
      </a:spPr>
      <a:bodyPr wrap="square" lIns="108000" tIns="144000" rIns="108000" bIns="0" rtlCol="0">
        <a:noAutofit/>
      </a:bodyPr>
      <a:lstStyle>
        <a:defPPr>
          <a:spcBef>
            <a:spcPts val="1000"/>
          </a:spcBef>
          <a:defRPr sz="1600" b="1" dirty="0" err="1" smtClean="0">
            <a:latin typeface="Century Gothic" pitchFamily="34" charset="0"/>
          </a:defRPr>
        </a:defPPr>
      </a:lstStyle>
    </a:txDef>
  </a:objectDefaults>
  <a:extraClrSchemeLst>
    <a:extraClrScheme>
      <a:clrScheme name="RBI lean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00"/>
        </a:accent1>
        <a:accent2>
          <a:srgbClr val="5F5F5F"/>
        </a:accent2>
        <a:accent3>
          <a:srgbClr val="969696"/>
        </a:accent3>
        <a:accent4>
          <a:srgbClr val="CDCDCD"/>
        </a:accent4>
        <a:accent5>
          <a:srgbClr val="333399"/>
        </a:accent5>
        <a:accent6>
          <a:srgbClr val="3366FF"/>
        </a:accent6>
        <a:hlink>
          <a:srgbClr val="969696"/>
        </a:hlink>
        <a:folHlink>
          <a:srgbClr val="CDCDC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8" id="{A4708895-ED5A-8345-9A86-BD16C8290C24}" vid="{125831F6-0F39-5C44-8820-2A8AD724234C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8a242853-43d6-460e-83d1-ae32e22d03ab">Präsentationsvorlage</Category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101CB7CB8F843808CCDCECBE00998" ma:contentTypeVersion="2" ma:contentTypeDescription="Create a new document." ma:contentTypeScope="" ma:versionID="7e6e83b449c4ec2197adc5634ac77497">
  <xsd:schema xmlns:xsd="http://www.w3.org/2001/XMLSchema" xmlns:xs="http://www.w3.org/2001/XMLSchema" xmlns:p="http://schemas.microsoft.com/office/2006/metadata/properties" xmlns:ns1="http://schemas.microsoft.com/sharepoint/v3" xmlns:ns2="8a242853-43d6-460e-83d1-ae32e22d03ab" targetNamespace="http://schemas.microsoft.com/office/2006/metadata/properties" ma:root="true" ma:fieldsID="3d763472e3167a2d7b934c169128929f" ns1:_="" ns2:_="">
    <xsd:import namespace="http://schemas.microsoft.com/sharepoint/v3"/>
    <xsd:import namespace="8a242853-43d6-460e-83d1-ae32e22d03a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242853-43d6-460e-83d1-ae32e22d03ab" elementFormDefault="qualified">
    <xsd:import namespace="http://schemas.microsoft.com/office/2006/documentManagement/types"/>
    <xsd:import namespace="http://schemas.microsoft.com/office/infopath/2007/PartnerControls"/>
    <xsd:element name="Category" ma:index="10" ma:displayName="Category" ma:format="Dropdown" ma:internalName="Category">
      <xsd:simpleType>
        <xsd:union memberTypes="dms:Text">
          <xsd:simpleType>
            <xsd:restriction base="dms:Choice">
              <xsd:enumeration value="Corporate Design Manual"/>
              <xsd:enumeration value="Musterbrief"/>
              <xsd:enumeration value="Namensschilder und Plexiaufsteller#"/>
              <xsd:enumeration value="Landkarte/Map"/>
              <xsd:enumeration value="Präsentationsvorlage"/>
              <xsd:enumeration value="Produktblätter ( Vorlagen)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B48FC0-F3B4-484B-B4D6-D68D6CBC8C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623022-32C5-45FE-9C38-B3E16CC9AD8A}">
  <ds:schemaRefs>
    <ds:schemaRef ds:uri="http://schemas.microsoft.com/sharepoint/v3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2006/documentManagement/types"/>
    <ds:schemaRef ds:uri="8a242853-43d6-460e-83d1-ae32e22d03ab"/>
    <ds:schemaRef ds:uri="http://purl.org/dc/terms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D37896F2-FC02-4F64-8CCB-8539C74D78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a242853-43d6-460e-83d1-ae32e22d03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Presentace IE žlutá</Template>
  <TotalTime>8042</TotalTime>
  <Words>286</Words>
  <Application>Microsoft Office PowerPoint</Application>
  <PresentationFormat>Custom</PresentationFormat>
  <Paragraphs>56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Wingdings</vt:lpstr>
      <vt:lpstr>Presentace IE žlutá</vt:lpstr>
      <vt:lpstr>think-cell Slide</vt:lpstr>
      <vt:lpstr>PowerPoint Presentation</vt:lpstr>
      <vt:lpstr>IE: export se brání zpomalení, ale neubrání </vt:lpstr>
      <vt:lpstr>Čtvrtletní průzkum mezi exportéry</vt:lpstr>
      <vt:lpstr>Anketa mezi exportéry</vt:lpstr>
      <vt:lpstr>Důležité upozornění</vt:lpstr>
    </vt:vector>
  </TitlesOfParts>
  <Company>Raiffeisenbank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HORSKA2</dc:creator>
  <cp:lastModifiedBy>Anna Streckova</cp:lastModifiedBy>
  <cp:revision>209</cp:revision>
  <cp:lastPrinted>2018-07-09T10:23:09Z</cp:lastPrinted>
  <dcterms:created xsi:type="dcterms:W3CDTF">2016-04-01T12:44:41Z</dcterms:created>
  <dcterms:modified xsi:type="dcterms:W3CDTF">2019-07-08T12:40:12Z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0x0101003C1101CB7CB8F843808CCDCECBE00998</vt:lpwstr>
  </property>
  <property fmtid="{D5CDD505-2E9C-101B-9397-08002B2CF9AE}" pid="3" name="Office2010EditCount">
    <vt:lpwstr>1</vt:lpwstr>
  </property>
  <property fmtid="{D5CDD505-2E9C-101B-9397-08002B2CF9AE}" pid="4" name="Office2003EditCount">
    <vt:lpwstr>0</vt:lpwstr>
  </property>
  <property fmtid="{D5CDD505-2E9C-101B-9397-08002B2CF9AE}" pid="5" name="LastEditedOfficeVersion">
    <vt:lpwstr>Office2010</vt:lpwstr>
  </property>
  <property fmtid="{D5CDD505-2E9C-101B-9397-08002B2CF9AE}" pid="6" name="Office2010WasSaved">
    <vt:lpwstr>1</vt:lpwstr>
  </property>
</Properties>
</file>