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329" r:id="rId4"/>
    <p:sldId id="336" r:id="rId5"/>
    <p:sldId id="335" r:id="rId6"/>
    <p:sldId id="334" r:id="rId7"/>
    <p:sldId id="333" r:id="rId8"/>
    <p:sldId id="332" r:id="rId9"/>
    <p:sldId id="331" r:id="rId10"/>
    <p:sldId id="330" r:id="rId11"/>
    <p:sldId id="337" r:id="rId12"/>
    <p:sldId id="342" r:id="rId13"/>
    <p:sldId id="340" r:id="rId14"/>
    <p:sldId id="341" r:id="rId15"/>
    <p:sldId id="338" r:id="rId16"/>
    <p:sldId id="339" r:id="rId17"/>
    <p:sldId id="317" r:id="rId18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90" d="100"/>
          <a:sy n="90" d="100"/>
        </p:scale>
        <p:origin x="-1380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F:\danek\Data\Atas\Asociace%20export&#233;r&#367;\Zahrani&#269;n&#237;%20obchod%20&#268;R\Export%20&#268;R\ZO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SRN za 1. pol. (tis.Kč)</a:t>
            </a:r>
          </a:p>
        </c:rich>
      </c:tx>
      <c:layout>
        <c:manualLayout>
          <c:xMode val="edge"/>
          <c:yMode val="edge"/>
          <c:x val="0.17146522309711287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6.9444444444444337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C7-49CE-B885-AAE0EAF34AB7}"/>
                </c:ext>
              </c:extLst>
            </c:dLbl>
            <c:dLbl>
              <c:idx val="4"/>
              <c:layout>
                <c:manualLayout>
                  <c:x val="-1.3888888888888788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C7-49CE-B885-AAE0EAF34A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probl'!$B$3:$F$3</c:f>
              <c:numCache>
                <c:formatCode>#,##0</c:formatCode>
                <c:ptCount val="5"/>
                <c:pt idx="0">
                  <c:v>573769863</c:v>
                </c:pt>
                <c:pt idx="1">
                  <c:v>610348637</c:v>
                </c:pt>
                <c:pt idx="2">
                  <c:v>651714010</c:v>
                </c:pt>
                <c:pt idx="3">
                  <c:v>700071108</c:v>
                </c:pt>
                <c:pt idx="4">
                  <c:v>700164421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CD-4E9F-9142-D87DB6074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572928"/>
        <c:axId val="96574464"/>
      </c:lineChart>
      <c:catAx>
        <c:axId val="9657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574464"/>
        <c:crosses val="autoZero"/>
        <c:auto val="1"/>
        <c:lblAlgn val="ctr"/>
        <c:lblOffset val="100"/>
        <c:noMultiLvlLbl val="0"/>
      </c:catAx>
      <c:valAx>
        <c:axId val="96574464"/>
        <c:scaling>
          <c:orientation val="minMax"/>
          <c:min val="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57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</a:t>
            </a:r>
            <a:r>
              <a:rPr lang="cs-CZ" b="1"/>
              <a:t>Ruské federace Y/Y</a:t>
            </a:r>
            <a:r>
              <a:rPr lang="en-US" b="1"/>
              <a:t> 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'Země probl'!$C$10:$F$10</c:f>
              <c:strCache>
                <c:ptCount val="4"/>
                <c:pt idx="0">
                  <c:v>15x14</c:v>
                </c:pt>
                <c:pt idx="1">
                  <c:v>16x15</c:v>
                </c:pt>
                <c:pt idx="2">
                  <c:v>17x16</c:v>
                </c:pt>
                <c:pt idx="3">
                  <c:v>18x17</c:v>
                </c:pt>
              </c:strCache>
            </c:strRef>
          </c:cat>
          <c:val>
            <c:numRef>
              <c:f>'Země probl'!$C$13:$F$13</c:f>
              <c:numCache>
                <c:formatCode>0.00</c:formatCode>
                <c:ptCount val="4"/>
                <c:pt idx="0">
                  <c:v>-30.50756322589811</c:v>
                </c:pt>
                <c:pt idx="1">
                  <c:v>-12.401509171899775</c:v>
                </c:pt>
                <c:pt idx="2">
                  <c:v>18.550722696299545</c:v>
                </c:pt>
                <c:pt idx="3">
                  <c:v>3.4333751239588253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5F4-4372-BD54-6806BD2ED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95808"/>
        <c:axId val="98297344"/>
      </c:lineChart>
      <c:catAx>
        <c:axId val="9829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97344"/>
        <c:crossesAt val="0"/>
        <c:auto val="1"/>
        <c:lblAlgn val="ctr"/>
        <c:lblOffset val="100"/>
        <c:noMultiLvlLbl val="0"/>
      </c:catAx>
      <c:valAx>
        <c:axId val="98297344"/>
        <c:scaling>
          <c:orientation val="minMax"/>
          <c:max val="20"/>
          <c:min val="-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958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</a:t>
            </a:r>
            <a:r>
              <a:rPr lang="ru-RU" b="1" baseline="0"/>
              <a:t> </a:t>
            </a:r>
            <a:r>
              <a:rPr lang="cs-CZ" b="1" baseline="0"/>
              <a:t>os.aut. </a:t>
            </a:r>
            <a:r>
              <a:rPr lang="en-US" b="1"/>
              <a:t>ČR do </a:t>
            </a:r>
            <a:r>
              <a:rPr lang="cs-CZ" b="1"/>
              <a:t>Rus.fed.</a:t>
            </a:r>
            <a:r>
              <a:rPr lang="en-US" b="1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2.5000000000000001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EC-4BFC-A95B-6A280F9DB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probl'!$B$20:$F$20</c:f>
              <c:numCache>
                <c:formatCode>#,##0</c:formatCode>
                <c:ptCount val="5"/>
                <c:pt idx="0">
                  <c:v>9075208</c:v>
                </c:pt>
                <c:pt idx="1">
                  <c:v>4492431</c:v>
                </c:pt>
                <c:pt idx="2">
                  <c:v>2133598</c:v>
                </c:pt>
                <c:pt idx="3">
                  <c:v>538755</c:v>
                </c:pt>
                <c:pt idx="4">
                  <c:v>644869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F0B-41D4-9286-70B0E2B2A7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343552"/>
        <c:axId val="98353536"/>
      </c:lineChart>
      <c:catAx>
        <c:axId val="9834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53536"/>
        <c:crosses val="autoZero"/>
        <c:auto val="1"/>
        <c:lblAlgn val="ctr"/>
        <c:lblOffset val="100"/>
        <c:noMultiLvlLbl val="0"/>
      </c:catAx>
      <c:valAx>
        <c:axId val="983535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43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Podíl exportu osobních aut do Rus.fed. </a:t>
            </a:r>
            <a:r>
              <a:rPr lang="en-US" b="1"/>
              <a:t>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>
        <c:manualLayout>
          <c:xMode val="edge"/>
          <c:yMode val="edge"/>
          <c:x val="0.1125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1.388888888888888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33-4D83-B61D-8FC6E5BF8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probl'!$B$35:$F$35</c:f>
              <c:numCache>
                <c:formatCode>0.0</c:formatCode>
                <c:ptCount val="5"/>
                <c:pt idx="0">
                  <c:v>16.087661796066588</c:v>
                </c:pt>
                <c:pt idx="1">
                  <c:v>11.459883821395406</c:v>
                </c:pt>
                <c:pt idx="2">
                  <c:v>6.2131919502746156</c:v>
                </c:pt>
                <c:pt idx="3">
                  <c:v>1.3233943715227137</c:v>
                </c:pt>
                <c:pt idx="4">
                  <c:v>1.5314709855417106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08F-4E55-93B1-581B37AB8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391552"/>
        <c:axId val="98393088"/>
      </c:lineChart>
      <c:catAx>
        <c:axId val="9839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93088"/>
        <c:crosses val="autoZero"/>
        <c:auto val="1"/>
        <c:lblAlgn val="ctr"/>
        <c:lblOffset val="100"/>
        <c:noMultiLvlLbl val="0"/>
      </c:catAx>
      <c:valAx>
        <c:axId val="983930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9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</a:t>
            </a:r>
            <a:r>
              <a:rPr lang="cs-CZ" b="1"/>
              <a:t>Turecka</a:t>
            </a:r>
            <a:r>
              <a:rPr lang="en-US" b="1"/>
              <a:t> za 1. pol. (tis.Kč)</a:t>
            </a:r>
          </a:p>
        </c:rich>
      </c:tx>
      <c:layout>
        <c:manualLayout>
          <c:xMode val="edge"/>
          <c:yMode val="edge"/>
          <c:x val="0.13404855643044619"/>
          <c:y val="3.70370370370370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0925337632079971E-17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1D-4CF5-B422-AD1B7875906F}"/>
                </c:ext>
              </c:extLst>
            </c:dLbl>
            <c:dLbl>
              <c:idx val="2"/>
              <c:layout>
                <c:manualLayout>
                  <c:x val="-1.0185067526415994E-16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1D-4CF5-B422-AD1B7875906F}"/>
                </c:ext>
              </c:extLst>
            </c:dLbl>
            <c:dLbl>
              <c:idx val="4"/>
              <c:layout>
                <c:manualLayout>
                  <c:x val="-2.2222222222222424E-2"/>
                  <c:y val="-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1D-4CF5-B422-AD1B787590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probl'!$B$6:$F$6</c:f>
              <c:numCache>
                <c:formatCode>#,##0</c:formatCode>
                <c:ptCount val="5"/>
                <c:pt idx="0">
                  <c:v>22611866</c:v>
                </c:pt>
                <c:pt idx="1">
                  <c:v>23506493</c:v>
                </c:pt>
                <c:pt idx="2">
                  <c:v>27807684</c:v>
                </c:pt>
                <c:pt idx="3">
                  <c:v>26550314</c:v>
                </c:pt>
                <c:pt idx="4">
                  <c:v>28105385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18F-4F30-AD49-65DE2D9F76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41472"/>
        <c:axId val="98447360"/>
      </c:lineChart>
      <c:catAx>
        <c:axId val="9844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447360"/>
        <c:crosses val="autoZero"/>
        <c:auto val="1"/>
        <c:lblAlgn val="ctr"/>
        <c:lblOffset val="100"/>
        <c:noMultiLvlLbl val="0"/>
      </c:catAx>
      <c:valAx>
        <c:axId val="98447360"/>
        <c:scaling>
          <c:orientation val="minMax"/>
          <c:min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44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</a:t>
            </a:r>
            <a:r>
              <a:rPr lang="cs-CZ" b="1" baseline="0"/>
              <a:t> Turecka</a:t>
            </a:r>
            <a:r>
              <a:rPr lang="cs-CZ" b="1"/>
              <a:t> Y/Y</a:t>
            </a:r>
            <a:r>
              <a:rPr lang="en-US" b="1"/>
              <a:t> 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'Země probl'!$C$10:$F$10</c:f>
              <c:strCache>
                <c:ptCount val="4"/>
                <c:pt idx="0">
                  <c:v>15x14</c:v>
                </c:pt>
                <c:pt idx="1">
                  <c:v>16x15</c:v>
                </c:pt>
                <c:pt idx="2">
                  <c:v>17x16</c:v>
                </c:pt>
                <c:pt idx="3">
                  <c:v>18x17</c:v>
                </c:pt>
              </c:strCache>
            </c:strRef>
          </c:cat>
          <c:val>
            <c:numRef>
              <c:f>'Země probl'!$C$14:$F$14</c:f>
              <c:numCache>
                <c:formatCode>0.00</c:formatCode>
                <c:ptCount val="4"/>
                <c:pt idx="0">
                  <c:v>3.9564492377586191</c:v>
                </c:pt>
                <c:pt idx="1">
                  <c:v>18.297884758904701</c:v>
                </c:pt>
                <c:pt idx="2">
                  <c:v>-4.5216638681596066</c:v>
                </c:pt>
                <c:pt idx="3">
                  <c:v>5.8570719728587903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5F9-446F-AA5D-5E3152071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97280"/>
        <c:axId val="98498816"/>
      </c:lineChart>
      <c:catAx>
        <c:axId val="9849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498816"/>
        <c:crosses val="autoZero"/>
        <c:auto val="1"/>
        <c:lblAlgn val="ctr"/>
        <c:lblOffset val="100"/>
        <c:noMultiLvlLbl val="0"/>
      </c:catAx>
      <c:valAx>
        <c:axId val="98498816"/>
        <c:scaling>
          <c:orientation val="minMax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4972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</a:t>
            </a:r>
            <a:r>
              <a:rPr lang="ru-RU" b="1" baseline="0"/>
              <a:t> </a:t>
            </a:r>
            <a:r>
              <a:rPr lang="cs-CZ" b="1" baseline="0"/>
              <a:t>os.aut. </a:t>
            </a:r>
            <a:r>
              <a:rPr lang="en-US" b="1"/>
              <a:t>ČR do </a:t>
            </a:r>
            <a:r>
              <a:rPr lang="cs-CZ" b="1"/>
              <a:t>Turecka</a:t>
            </a:r>
            <a:r>
              <a:rPr lang="en-US" b="1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2.5000000000000102E-2"/>
                  <c:y val="3.7037037037036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F3-4D45-BD5B-790968AAA41E}"/>
                </c:ext>
              </c:extLst>
            </c:dLbl>
            <c:dLbl>
              <c:idx val="4"/>
              <c:layout>
                <c:manualLayout>
                  <c:x val="-5.00000000000001E-2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3-4D45-BD5B-790968AAA4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probl'!$B$21:$F$21</c:f>
              <c:numCache>
                <c:formatCode>#,##0</c:formatCode>
                <c:ptCount val="5"/>
                <c:pt idx="0">
                  <c:v>4200624</c:v>
                </c:pt>
                <c:pt idx="1">
                  <c:v>6709085</c:v>
                </c:pt>
                <c:pt idx="2">
                  <c:v>8536263</c:v>
                </c:pt>
                <c:pt idx="3">
                  <c:v>6404134</c:v>
                </c:pt>
                <c:pt idx="4">
                  <c:v>6984225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C58-49C6-B3FF-B973F8778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39456"/>
        <c:axId val="97940992"/>
      </c:lineChart>
      <c:catAx>
        <c:axId val="9793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940992"/>
        <c:crosses val="autoZero"/>
        <c:auto val="1"/>
        <c:lblAlgn val="ctr"/>
        <c:lblOffset val="100"/>
        <c:noMultiLvlLbl val="0"/>
      </c:catAx>
      <c:valAx>
        <c:axId val="97940992"/>
        <c:scaling>
          <c:orientation val="minMax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939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Podíl exportu osobních aut do Turecka </a:t>
            </a:r>
            <a:r>
              <a:rPr lang="en-US" b="1"/>
              <a:t>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>
        <c:manualLayout>
          <c:xMode val="edge"/>
          <c:yMode val="edge"/>
          <c:x val="0.1125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8.3333333333333332E-3"/>
                  <c:y val="4.629629629629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E3-4761-A142-B4366B7CB73E}"/>
                </c:ext>
              </c:extLst>
            </c:dLbl>
            <c:dLbl>
              <c:idx val="3"/>
              <c:layout>
                <c:manualLayout>
                  <c:x val="-4.1666666666666664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E3-4761-A142-B4366B7CB7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probl'!$B$36:$F$36</c:f>
              <c:numCache>
                <c:formatCode>0.0</c:formatCode>
                <c:ptCount val="5"/>
                <c:pt idx="0">
                  <c:v>18.5770780704255</c:v>
                </c:pt>
                <c:pt idx="1">
                  <c:v>28.541411940947548</c:v>
                </c:pt>
                <c:pt idx="2">
                  <c:v>30.697497137841466</c:v>
                </c:pt>
                <c:pt idx="3">
                  <c:v>24.120746745217399</c:v>
                </c:pt>
                <c:pt idx="4">
                  <c:v>24.850131033607973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C02-4710-B3B0-47E30FB88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71200"/>
        <c:axId val="97985280"/>
      </c:lineChart>
      <c:catAx>
        <c:axId val="9797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985280"/>
        <c:crosses val="autoZero"/>
        <c:auto val="1"/>
        <c:lblAlgn val="ctr"/>
        <c:lblOffset val="100"/>
        <c:noMultiLvlLbl val="0"/>
      </c:catAx>
      <c:valAx>
        <c:axId val="97985280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97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 ČR do </a:t>
            </a:r>
            <a:r>
              <a:rPr lang="cs-CZ"/>
              <a:t>USA</a:t>
            </a:r>
            <a:r>
              <a:rPr lang="en-US"/>
              <a:t> za 1. pol. (tis.Kč)</a:t>
            </a:r>
          </a:p>
        </c:rich>
      </c:tx>
      <c:layout>
        <c:manualLayout>
          <c:xMode val="edge"/>
          <c:yMode val="edge"/>
          <c:x val="0.13404855643044619"/>
          <c:y val="3.70370370370370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5.5555555555555552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9A-483F-8D79-67DED788419D}"/>
                </c:ext>
              </c:extLst>
            </c:dLbl>
            <c:dLbl>
              <c:idx val="3"/>
              <c:layout>
                <c:manualLayout>
                  <c:x val="-4.166666666666676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9A-483F-8D79-67DED788419D}"/>
                </c:ext>
              </c:extLst>
            </c:dLbl>
            <c:dLbl>
              <c:idx val="4"/>
              <c:layout>
                <c:manualLayout>
                  <c:x val="-3.0555555555555659E-2"/>
                  <c:y val="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9A-483F-8D79-67DED78841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probl'!$B$7:$F$7</c:f>
              <c:numCache>
                <c:formatCode>#,##0</c:formatCode>
                <c:ptCount val="5"/>
                <c:pt idx="0">
                  <c:v>38394373</c:v>
                </c:pt>
                <c:pt idx="1">
                  <c:v>46887055</c:v>
                </c:pt>
                <c:pt idx="2">
                  <c:v>44191466</c:v>
                </c:pt>
                <c:pt idx="3">
                  <c:v>45331617</c:v>
                </c:pt>
                <c:pt idx="4">
                  <c:v>43927714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493-4E8D-99DE-1D293B12F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54144"/>
        <c:axId val="98055680"/>
      </c:lineChart>
      <c:catAx>
        <c:axId val="9805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055680"/>
        <c:crosses val="autoZero"/>
        <c:auto val="1"/>
        <c:lblAlgn val="ctr"/>
        <c:lblOffset val="100"/>
        <c:noMultiLvlLbl val="0"/>
      </c:catAx>
      <c:valAx>
        <c:axId val="98055680"/>
        <c:scaling>
          <c:orientation val="minMax"/>
          <c:min val="36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05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 ČR do</a:t>
            </a:r>
            <a:r>
              <a:rPr lang="cs-CZ" baseline="0"/>
              <a:t> USA</a:t>
            </a:r>
            <a:r>
              <a:rPr lang="cs-CZ"/>
              <a:t> Y/Y</a:t>
            </a:r>
            <a:r>
              <a:rPr lang="en-US"/>
              <a:t> za 1. pol. (</a:t>
            </a:r>
            <a:r>
              <a:rPr lang="cs-CZ"/>
              <a:t>%</a:t>
            </a:r>
            <a:r>
              <a:rPr lang="en-US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3.888888888888889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3E-4994-B279-E98465447C03}"/>
                </c:ext>
              </c:extLst>
            </c:dLbl>
            <c:dLbl>
              <c:idx val="3"/>
              <c:layout>
                <c:manualLayout>
                  <c:x val="-3.0555555555555555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3E-4994-B279-E98465447C0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'Země probl'!$C$10:$F$10</c:f>
              <c:strCache>
                <c:ptCount val="4"/>
                <c:pt idx="0">
                  <c:v>15x14</c:v>
                </c:pt>
                <c:pt idx="1">
                  <c:v>16x15</c:v>
                </c:pt>
                <c:pt idx="2">
                  <c:v>17x16</c:v>
                </c:pt>
                <c:pt idx="3">
                  <c:v>18x17</c:v>
                </c:pt>
              </c:strCache>
            </c:strRef>
          </c:cat>
          <c:val>
            <c:numRef>
              <c:f>'Země probl'!$C$15:$F$15</c:f>
              <c:numCache>
                <c:formatCode>0.00</c:formatCode>
                <c:ptCount val="4"/>
                <c:pt idx="0">
                  <c:v>22.119600702946769</c:v>
                </c:pt>
                <c:pt idx="1">
                  <c:v>-5.7491113485374683</c:v>
                </c:pt>
                <c:pt idx="2">
                  <c:v>2.5800252926662353</c:v>
                </c:pt>
                <c:pt idx="3">
                  <c:v>-3.0969621048373455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A2A-4632-BAAE-7E061357A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77696"/>
        <c:axId val="98091776"/>
      </c:lineChart>
      <c:catAx>
        <c:axId val="9807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091776"/>
        <c:crosses val="autoZero"/>
        <c:auto val="1"/>
        <c:lblAlgn val="ctr"/>
        <c:lblOffset val="100"/>
        <c:noMultiLvlLbl val="0"/>
      </c:catAx>
      <c:valAx>
        <c:axId val="98091776"/>
        <c:scaling>
          <c:orientation val="minMax"/>
          <c:min val="-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0776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 exportu osobních aut do USA </a:t>
            </a:r>
            <a:r>
              <a:rPr lang="en-US"/>
              <a:t>za 1. pol. (</a:t>
            </a:r>
            <a:r>
              <a:rPr lang="cs-CZ"/>
              <a:t>%</a:t>
            </a:r>
            <a:r>
              <a:rPr lang="en-US"/>
              <a:t>)</a:t>
            </a:r>
          </a:p>
        </c:rich>
      </c:tx>
      <c:layout>
        <c:manualLayout>
          <c:xMode val="edge"/>
          <c:yMode val="edge"/>
          <c:x val="0.1125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0000000000000024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48-4CDE-AB32-DB7E154127D8}"/>
                </c:ext>
              </c:extLst>
            </c:dLbl>
            <c:dLbl>
              <c:idx val="1"/>
              <c:layout>
                <c:manualLayout>
                  <c:x val="-4.166666666666672E-2"/>
                  <c:y val="4.629629629629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8-4CDE-AB32-DB7E154127D8}"/>
                </c:ext>
              </c:extLst>
            </c:dLbl>
            <c:dLbl>
              <c:idx val="2"/>
              <c:layout>
                <c:manualLayout>
                  <c:x val="-1.9444444444444545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48-4CDE-AB32-DB7E154127D8}"/>
                </c:ext>
              </c:extLst>
            </c:dLbl>
            <c:dLbl>
              <c:idx val="3"/>
              <c:layout>
                <c:manualLayout>
                  <c:x val="-2.7777777777778798E-3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8-4CDE-AB32-DB7E154127D8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probl'!$B$37:$F$37</c:f>
              <c:numCache>
                <c:formatCode>0.0</c:formatCode>
                <c:ptCount val="5"/>
                <c:pt idx="0">
                  <c:v>5.6297312108730103E-2</c:v>
                </c:pt>
                <c:pt idx="1">
                  <c:v>3.7844134164536462E-2</c:v>
                </c:pt>
                <c:pt idx="2">
                  <c:v>3.7287742388994294E-2</c:v>
                </c:pt>
                <c:pt idx="3">
                  <c:v>5.2643169556470928E-2</c:v>
                </c:pt>
                <c:pt idx="4">
                  <c:v>7.2259621795935022E-2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682-4E02-BC04-C3FE65B99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82208"/>
        <c:axId val="98796288"/>
      </c:lineChart>
      <c:catAx>
        <c:axId val="9878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796288"/>
        <c:crosses val="autoZero"/>
        <c:auto val="1"/>
        <c:lblAlgn val="ctr"/>
        <c:lblOffset val="100"/>
        <c:noMultiLvlLbl val="0"/>
      </c:catAx>
      <c:valAx>
        <c:axId val="98796288"/>
        <c:scaling>
          <c:orientation val="minMax"/>
          <c:max val="0.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7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SRN</a:t>
            </a:r>
            <a:r>
              <a:rPr lang="cs-CZ" b="1"/>
              <a:t> Y/Y</a:t>
            </a:r>
            <a:r>
              <a:rPr lang="en-US" b="1"/>
              <a:t> 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786964129483817E-2"/>
          <c:y val="0.19057888597258676"/>
          <c:w val="0.91454636920384957"/>
          <c:h val="0.7212423447069116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>
                  <a:alpha val="97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666666666666691E-2"/>
                  <c:y val="6.481481481481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F3-46BF-998C-C3D7B2AA9826}"/>
                </c:ext>
              </c:extLst>
            </c:dLbl>
            <c:dLbl>
              <c:idx val="1"/>
              <c:layout>
                <c:manualLayout>
                  <c:x val="-1.6666666666666666E-2"/>
                  <c:y val="5.092592592592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F3-46BF-998C-C3D7B2AA9826}"/>
                </c:ext>
              </c:extLst>
            </c:dLbl>
            <c:dLbl>
              <c:idx val="3"/>
              <c:layout>
                <c:manualLayout>
                  <c:x val="-1.666666666666676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F3-46BF-998C-C3D7B2AA9826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'Země probl'!$C$10:$F$10</c:f>
              <c:strCache>
                <c:ptCount val="4"/>
                <c:pt idx="0">
                  <c:v>15x14</c:v>
                </c:pt>
                <c:pt idx="1">
                  <c:v>16x15</c:v>
                </c:pt>
                <c:pt idx="2">
                  <c:v>17x16</c:v>
                </c:pt>
                <c:pt idx="3">
                  <c:v>18x17</c:v>
                </c:pt>
              </c:strCache>
            </c:strRef>
          </c:cat>
          <c:val>
            <c:numRef>
              <c:f>'Země probl'!$C$11:$F$11</c:f>
              <c:numCache>
                <c:formatCode>0.00</c:formatCode>
                <c:ptCount val="4"/>
                <c:pt idx="0">
                  <c:v>6.3751647409198426</c:v>
                </c:pt>
                <c:pt idx="1">
                  <c:v>6.7773351970310074</c:v>
                </c:pt>
                <c:pt idx="2">
                  <c:v>7.419987488070106</c:v>
                </c:pt>
                <c:pt idx="3">
                  <c:v>1.332907456594512E-2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E84-41CA-859D-9D39AC03E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20288"/>
        <c:axId val="96221824"/>
      </c:lineChart>
      <c:catAx>
        <c:axId val="9622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221824"/>
        <c:crosses val="autoZero"/>
        <c:auto val="1"/>
        <c:lblAlgn val="ctr"/>
        <c:lblOffset val="100"/>
        <c:noMultiLvlLbl val="0"/>
      </c:catAx>
      <c:valAx>
        <c:axId val="962218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22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</a:t>
            </a:r>
            <a:r>
              <a:rPr lang="ru-RU" baseline="0"/>
              <a:t> </a:t>
            </a:r>
            <a:r>
              <a:rPr lang="cs-CZ" baseline="0"/>
              <a:t>os.aut. </a:t>
            </a:r>
            <a:r>
              <a:rPr lang="en-US"/>
              <a:t>ČR do</a:t>
            </a:r>
            <a:r>
              <a:rPr lang="cs-CZ" baseline="0"/>
              <a:t> USA</a:t>
            </a:r>
            <a:r>
              <a:rPr lang="cs-CZ"/>
              <a:t>.</a:t>
            </a:r>
            <a:r>
              <a:rPr lang="en-US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393421912419053E-2"/>
                  <c:y val="-6.2896220474300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C3-459A-AB86-D91DD510473C}"/>
                </c:ext>
              </c:extLst>
            </c:dLbl>
            <c:dLbl>
              <c:idx val="1"/>
              <c:layout>
                <c:manualLayout>
                  <c:x val="-1.8696710956209527E-2"/>
                  <c:y val="-5.3219878862869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C3-459A-AB86-D91DD5104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probl'!$B$22:$F$22</c:f>
              <c:numCache>
                <c:formatCode>#,##0</c:formatCode>
                <c:ptCount val="5"/>
                <c:pt idx="0">
                  <c:v>21615</c:v>
                </c:pt>
                <c:pt idx="1">
                  <c:v>17744</c:v>
                </c:pt>
                <c:pt idx="2">
                  <c:v>16478</c:v>
                </c:pt>
                <c:pt idx="3">
                  <c:v>23864</c:v>
                </c:pt>
                <c:pt idx="4">
                  <c:v>31742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3C3-459A-AB86-D91DD5104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22400"/>
        <c:axId val="98824192"/>
      </c:lineChart>
      <c:catAx>
        <c:axId val="9882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824192"/>
        <c:crosses val="autoZero"/>
        <c:auto val="1"/>
        <c:lblAlgn val="ctr"/>
        <c:lblOffset val="100"/>
        <c:noMultiLvlLbl val="0"/>
      </c:catAx>
      <c:valAx>
        <c:axId val="98824192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82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</a:t>
            </a:r>
            <a:r>
              <a:rPr lang="ru-RU" b="1" baseline="0"/>
              <a:t> </a:t>
            </a:r>
            <a:r>
              <a:rPr lang="cs-CZ" b="1" baseline="0"/>
              <a:t>os.aut. </a:t>
            </a:r>
            <a:r>
              <a:rPr lang="en-US" b="1"/>
              <a:t>ČR do SRN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5.2777777777777778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2C-40D3-8AC0-F9975E592463}"/>
                </c:ext>
              </c:extLst>
            </c:dLbl>
            <c:dLbl>
              <c:idx val="4"/>
              <c:layout>
                <c:manualLayout>
                  <c:x val="-3.8888888888888994E-2"/>
                  <c:y val="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2C-40D3-8AC0-F9975E5924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probl'!$B$18:$F$18</c:f>
              <c:numCache>
                <c:formatCode>#,##0</c:formatCode>
                <c:ptCount val="5"/>
                <c:pt idx="0">
                  <c:v>45248139</c:v>
                </c:pt>
                <c:pt idx="1">
                  <c:v>53465487</c:v>
                </c:pt>
                <c:pt idx="2">
                  <c:v>58632831</c:v>
                </c:pt>
                <c:pt idx="3">
                  <c:v>70655959</c:v>
                </c:pt>
                <c:pt idx="4">
                  <c:v>67415487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164-4F09-B56D-C422591AD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64576"/>
        <c:axId val="96266112"/>
      </c:lineChart>
      <c:catAx>
        <c:axId val="9626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266112"/>
        <c:crosses val="autoZero"/>
        <c:auto val="1"/>
        <c:lblAlgn val="ctr"/>
        <c:lblOffset val="100"/>
        <c:noMultiLvlLbl val="0"/>
      </c:catAx>
      <c:valAx>
        <c:axId val="96266112"/>
        <c:scaling>
          <c:orientation val="minMax"/>
          <c:min val="4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26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Podíl exportu osobních aut do SRN </a:t>
            </a:r>
            <a:r>
              <a:rPr lang="en-US" b="1"/>
              <a:t>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3333333333333332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DC-4A84-89D2-5995E50D15E7}"/>
                </c:ext>
              </c:extLst>
            </c:dLbl>
            <c:dLbl>
              <c:idx val="1"/>
              <c:layout>
                <c:manualLayout>
                  <c:x val="-1.388888888888894E-2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DC-4A84-89D2-5995E50D15E7}"/>
                </c:ext>
              </c:extLst>
            </c:dLbl>
            <c:dLbl>
              <c:idx val="3"/>
              <c:layout>
                <c:manualLayout>
                  <c:x val="-2.5000000000000001E-2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DC-4A84-89D2-5995E50D1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probl'!$B$33:$F$33</c:f>
              <c:numCache>
                <c:formatCode>0.0</c:formatCode>
                <c:ptCount val="5"/>
                <c:pt idx="0">
                  <c:v>7.8861128682180368</c:v>
                </c:pt>
                <c:pt idx="1">
                  <c:v>8.7598273771519874</c:v>
                </c:pt>
                <c:pt idx="2">
                  <c:v>8.996711763185818</c:v>
                </c:pt>
                <c:pt idx="3">
                  <c:v>10.092683184977261</c:v>
                </c:pt>
                <c:pt idx="4">
                  <c:v>9.6285222410637168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2ED-4DEA-8335-57A6DEE15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02464"/>
        <c:axId val="96704000"/>
      </c:lineChart>
      <c:catAx>
        <c:axId val="9670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704000"/>
        <c:crosses val="autoZero"/>
        <c:auto val="1"/>
        <c:lblAlgn val="ctr"/>
        <c:lblOffset val="100"/>
        <c:noMultiLvlLbl val="0"/>
      </c:catAx>
      <c:valAx>
        <c:axId val="96704000"/>
        <c:scaling>
          <c:orientation val="minMax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7024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</a:t>
            </a:r>
            <a:r>
              <a:rPr lang="cs-CZ" b="1"/>
              <a:t>Velké</a:t>
            </a:r>
            <a:r>
              <a:rPr lang="cs-CZ" b="1" baseline="0"/>
              <a:t> Británie</a:t>
            </a:r>
            <a:r>
              <a:rPr lang="en-US" b="1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8.888888888888889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8F-4303-B73F-B8C909911F8C}"/>
                </c:ext>
              </c:extLst>
            </c:dLbl>
            <c:dLbl>
              <c:idx val="4"/>
              <c:layout>
                <c:manualLayout>
                  <c:x val="-2.5000000000000001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8F-4303-B73F-B8C909911F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probl'!$B$4:$F$4</c:f>
              <c:numCache>
                <c:formatCode>#,##0</c:formatCode>
                <c:ptCount val="5"/>
                <c:pt idx="0">
                  <c:v>91935311</c:v>
                </c:pt>
                <c:pt idx="1">
                  <c:v>102532014</c:v>
                </c:pt>
                <c:pt idx="2">
                  <c:v>111127721</c:v>
                </c:pt>
                <c:pt idx="3">
                  <c:v>108952239</c:v>
                </c:pt>
                <c:pt idx="4">
                  <c:v>105237548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AFD-4106-9039-2599E6AAB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64288"/>
        <c:axId val="96765824"/>
      </c:lineChart>
      <c:catAx>
        <c:axId val="9676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765824"/>
        <c:crosses val="autoZero"/>
        <c:auto val="1"/>
        <c:lblAlgn val="ctr"/>
        <c:lblOffset val="100"/>
        <c:noMultiLvlLbl val="0"/>
      </c:catAx>
      <c:valAx>
        <c:axId val="96765824"/>
        <c:scaling>
          <c:orientation val="minMax"/>
          <c:min val="9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676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</a:t>
            </a:r>
            <a:r>
              <a:rPr lang="cs-CZ" b="1"/>
              <a:t>Velké</a:t>
            </a:r>
            <a:r>
              <a:rPr lang="cs-CZ" b="1" baseline="0"/>
              <a:t> Británie</a:t>
            </a:r>
            <a:r>
              <a:rPr lang="cs-CZ" b="1"/>
              <a:t> Y/Y</a:t>
            </a:r>
            <a:r>
              <a:rPr lang="en-US" b="1"/>
              <a:t> za 1. pol. (</a:t>
            </a:r>
            <a:r>
              <a:rPr lang="cs-CZ" b="1"/>
              <a:t>%</a:t>
            </a:r>
            <a:r>
              <a:rPr lang="en-US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2222222222222223E-2"/>
                  <c:y val="-7.870370370370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D3-43A4-986D-53892A997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'Země probl'!$C$10:$F$10</c:f>
              <c:strCache>
                <c:ptCount val="4"/>
                <c:pt idx="0">
                  <c:v>15x14</c:v>
                </c:pt>
                <c:pt idx="1">
                  <c:v>16x15</c:v>
                </c:pt>
                <c:pt idx="2">
                  <c:v>17x16</c:v>
                </c:pt>
                <c:pt idx="3">
                  <c:v>18x17</c:v>
                </c:pt>
              </c:strCache>
            </c:strRef>
          </c:cat>
          <c:val>
            <c:numRef>
              <c:f>'Země probl'!$C$12:$F$12</c:f>
              <c:numCache>
                <c:formatCode>0.00</c:formatCode>
                <c:ptCount val="4"/>
                <c:pt idx="0">
                  <c:v>11.526260024290337</c:v>
                </c:pt>
                <c:pt idx="1">
                  <c:v>8.3834371965033228</c:v>
                </c:pt>
                <c:pt idx="2">
                  <c:v>-1.957641154181502</c:v>
                </c:pt>
                <c:pt idx="3">
                  <c:v>-3.4094673354991869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E2B-4FF3-B5E3-C0BD345FF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180096"/>
        <c:axId val="98185984"/>
      </c:lineChart>
      <c:catAx>
        <c:axId val="9818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185984"/>
        <c:crosses val="autoZero"/>
        <c:auto val="1"/>
        <c:lblAlgn val="ctr"/>
        <c:lblOffset val="100"/>
        <c:noMultiLvlLbl val="0"/>
      </c:catAx>
      <c:valAx>
        <c:axId val="98185984"/>
        <c:scaling>
          <c:orientation val="minMax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180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Podíl exportu osobních aut do GB </a:t>
            </a:r>
            <a:r>
              <a:rPr lang="en-US" b="1" dirty="0" err="1"/>
              <a:t>za</a:t>
            </a:r>
            <a:r>
              <a:rPr lang="en-US" b="1" dirty="0"/>
              <a:t> 1. pol. (</a:t>
            </a:r>
            <a:r>
              <a:rPr lang="cs-CZ" b="1" dirty="0"/>
              <a:t>%</a:t>
            </a:r>
            <a:r>
              <a:rPr lang="en-US" b="1" dirty="0"/>
              <a:t>)</a:t>
            </a:r>
          </a:p>
        </c:rich>
      </c:tx>
      <c:layout>
        <c:manualLayout>
          <c:xMode val="edge"/>
          <c:yMode val="edge"/>
          <c:x val="0.1125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0425853018372715E-2"/>
          <c:y val="0.25152777777777779"/>
          <c:w val="0.90068525809273836"/>
          <c:h val="0.641774934383202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3888888888888888E-2"/>
                  <c:y val="1.8518518518518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63-4B22-9167-AE7A69604C34}"/>
                </c:ext>
              </c:extLst>
            </c:dLbl>
            <c:dLbl>
              <c:idx val="2"/>
              <c:layout>
                <c:manualLayout>
                  <c:x val="-2.5000000000000001E-2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63-4B22-9167-AE7A69604C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probl'!$B$34:$F$34</c:f>
              <c:numCache>
                <c:formatCode>0.0</c:formatCode>
                <c:ptCount val="5"/>
                <c:pt idx="0">
                  <c:v>23.526671922608713</c:v>
                </c:pt>
                <c:pt idx="1">
                  <c:v>26.279745173053946</c:v>
                </c:pt>
                <c:pt idx="2">
                  <c:v>27.898660857087137</c:v>
                </c:pt>
                <c:pt idx="3">
                  <c:v>27.738432250116496</c:v>
                </c:pt>
                <c:pt idx="4">
                  <c:v>23.097797755607154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79E-4E35-8834-C0DCF3E3F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36288"/>
        <c:axId val="98237824"/>
      </c:lineChart>
      <c:catAx>
        <c:axId val="9823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37824"/>
        <c:crosses val="autoZero"/>
        <c:auto val="1"/>
        <c:lblAlgn val="ctr"/>
        <c:lblOffset val="100"/>
        <c:noMultiLvlLbl val="0"/>
      </c:catAx>
      <c:valAx>
        <c:axId val="98237824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3628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</a:t>
            </a:r>
            <a:r>
              <a:rPr lang="ru-RU" b="1" baseline="0"/>
              <a:t> </a:t>
            </a:r>
            <a:r>
              <a:rPr lang="cs-CZ" b="1" baseline="0"/>
              <a:t>os.aut. </a:t>
            </a:r>
            <a:r>
              <a:rPr lang="en-US" b="1"/>
              <a:t>ČR do </a:t>
            </a:r>
            <a:r>
              <a:rPr lang="cs-CZ" b="1"/>
              <a:t>GB</a:t>
            </a:r>
            <a:r>
              <a:rPr lang="en-US" b="1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1.1111111111111212E-2"/>
                  <c:y val="-4.1666666666666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0E-4C4F-A4D2-904C97648C19}"/>
                </c:ext>
              </c:extLst>
            </c:dLbl>
            <c:dLbl>
              <c:idx val="4"/>
              <c:layout>
                <c:manualLayout>
                  <c:x val="-1.0185067526415994E-16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0E-4C4F-A4D2-904C97648C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probl'!$B$32:$F$32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probl'!$B$19:$F$19</c:f>
              <c:numCache>
                <c:formatCode>#,##0</c:formatCode>
                <c:ptCount val="5"/>
                <c:pt idx="0">
                  <c:v>21629319</c:v>
                </c:pt>
                <c:pt idx="1">
                  <c:v>26945152</c:v>
                </c:pt>
                <c:pt idx="2">
                  <c:v>31003146</c:v>
                </c:pt>
                <c:pt idx="3">
                  <c:v>30221643</c:v>
                </c:pt>
                <c:pt idx="4">
                  <c:v>24307556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38-4164-A900-EBF390CE8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153600"/>
        <c:axId val="98155136"/>
      </c:lineChart>
      <c:catAx>
        <c:axId val="9815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155136"/>
        <c:crosses val="autoZero"/>
        <c:auto val="1"/>
        <c:lblAlgn val="ctr"/>
        <c:lblOffset val="100"/>
        <c:noMultiLvlLbl val="0"/>
      </c:catAx>
      <c:valAx>
        <c:axId val="98155136"/>
        <c:scaling>
          <c:orientation val="minMax"/>
          <c:min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15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 ČR do </a:t>
            </a:r>
            <a:r>
              <a:rPr lang="cs-CZ" b="1"/>
              <a:t>Ruské federace</a:t>
            </a:r>
            <a:r>
              <a:rPr lang="en-US" b="1"/>
              <a:t> za 1. pol. (tis.Kč)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5.8333333333333334E-2"/>
                  <c:y val="-7.870370370370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0B-4284-9D1C-E76C2F4FB326}"/>
                </c:ext>
              </c:extLst>
            </c:dLbl>
            <c:dLbl>
              <c:idx val="4"/>
              <c:layout>
                <c:manualLayout>
                  <c:x val="-1.0185067526415994E-16"/>
                  <c:y val="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0B-4284-9D1C-E76C2F4FB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'Země probl'!$B$2:$F$2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'Země probl'!$B$5:$F$5</c:f>
              <c:numCache>
                <c:formatCode>#,##0</c:formatCode>
                <c:ptCount val="5"/>
                <c:pt idx="0">
                  <c:v>56410982</c:v>
                </c:pt>
                <c:pt idx="1">
                  <c:v>39201366</c:v>
                </c:pt>
                <c:pt idx="2">
                  <c:v>34339805</c:v>
                </c:pt>
                <c:pt idx="3">
                  <c:v>40710087</c:v>
                </c:pt>
                <c:pt idx="4">
                  <c:v>42107817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F9-4FAB-8C1B-6B914C072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64576"/>
        <c:axId val="98266112"/>
      </c:lineChart>
      <c:catAx>
        <c:axId val="9826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66112"/>
        <c:crosses val="autoZero"/>
        <c:auto val="1"/>
        <c:lblAlgn val="ctr"/>
        <c:lblOffset val="100"/>
        <c:noMultiLvlLbl val="0"/>
      </c:catAx>
      <c:valAx>
        <c:axId val="98266112"/>
        <c:scaling>
          <c:orientation val="minMax"/>
          <c:min val="3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26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D50D-6E5D-4DE0-A57C-3CA23C52F66C}" type="datetimeFigureOut">
              <a:rPr lang="cs-CZ" smtClean="0"/>
              <a:t>3.10.2018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7137"/>
            <a:ext cx="5436235" cy="44693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025E7-873A-4014-A850-79D4883679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2368-6E53-4BF5-B95F-745E3C0D3ED2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0999-C411-4CC2-9E4B-DBF523CBEEBB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FA88-3B3D-4D33-BDBC-BA7091E1064D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0189-85AF-4403-833A-CB16175F475F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5F63-E933-4544-87C5-29FE94FA9D16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5A52-8404-4C54-8FCD-2304C4F27866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83BC-21FD-4B97-82C3-AE96C25FD048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1479-5008-4DCD-B73C-40EABBAAD1DE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892E-C93A-40DA-A974-D442A5819A01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425E-5554-4018-98E9-88D66DE7C8B1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5571-56DC-480F-B373-338C38909ABF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52C11-7519-49C5-8596-C6663E94282D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69B67-16DD-45DC-AC34-5E289114E903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9EA7-E8F6-45B4-977D-9C5EA0DC164F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D99B-D78D-423F-BA15-0F1835EE70A5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A01-25FB-4AE5-9084-3AB849D88C95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D777-E8E9-44CB-B431-28076530330A}" type="datetime1">
              <a:rPr lang="en-US" smtClean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danek@at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1048" y="3429000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/>
              <a:t> </a:t>
            </a:r>
            <a:r>
              <a:rPr lang="cs-CZ" sz="6000" b="1" i="1" dirty="0"/>
              <a:t>Index exportu 2018-10</a:t>
            </a:r>
            <a:br>
              <a:rPr lang="cs-CZ" sz="6000" b="1" i="1" dirty="0"/>
            </a:br>
            <a:r>
              <a:rPr lang="cs-CZ" sz="3200" b="1" i="1" dirty="0"/>
              <a:t>(</a:t>
            </a:r>
            <a:r>
              <a:rPr lang="cs-CZ" sz="3200" b="1" i="1" dirty="0" smtClean="0"/>
              <a:t>potenciální </a:t>
            </a:r>
            <a:r>
              <a:rPr lang="cs-CZ" sz="3200" b="1" i="1" dirty="0" err="1"/>
              <a:t>troublemakers</a:t>
            </a:r>
            <a:r>
              <a:rPr lang="cs-CZ" sz="3200" b="1" i="1" dirty="0"/>
              <a:t> českého exportu)</a:t>
            </a:r>
            <a:r>
              <a:rPr lang="cs-CZ" sz="6000" b="1" i="1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254" y="553350"/>
            <a:ext cx="2539657" cy="285711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28" y="183017"/>
            <a:ext cx="3990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E6968C84-4803-43EE-9B1D-8959ED7C0E64}"/>
              </a:ext>
            </a:extLst>
          </p:cNvPr>
          <p:cNvSpPr txBox="1"/>
          <p:nvPr/>
        </p:nvSpPr>
        <p:spPr>
          <a:xfrm>
            <a:off x="2081048" y="6274676"/>
            <a:ext cx="924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Ing. Otto Daněk – místopředseda AE                                                        </a:t>
            </a:r>
            <a:r>
              <a:rPr lang="cs-CZ" dirty="0" smtClean="0"/>
              <a:t>04.10.2018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C44CEBB-B32A-49C2-ABD7-7CCED25F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18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D5BB6CE-E048-4A65-A76B-C4E02D6EC933}"/>
              </a:ext>
            </a:extLst>
          </p:cNvPr>
          <p:cNvSpPr txBox="1"/>
          <p:nvPr/>
        </p:nvSpPr>
        <p:spPr>
          <a:xfrm>
            <a:off x="1745755" y="220371"/>
            <a:ext cx="10036722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RF je pro ČR opakovaně 13. největší exportní teritorium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Loňský export činil 82,2 mld. Kč, tj. 2,0 % z </a:t>
            </a:r>
            <a:r>
              <a:rPr lang="cs-CZ" dirty="0" err="1"/>
              <a:t>celk</a:t>
            </a:r>
            <a:r>
              <a:rPr lang="cs-CZ" dirty="0"/>
              <a:t>. exportu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osobních aut. z </a:t>
            </a:r>
            <a:r>
              <a:rPr lang="cs-CZ" dirty="0" err="1"/>
              <a:t>celk</a:t>
            </a:r>
            <a:r>
              <a:rPr lang="cs-CZ" dirty="0"/>
              <a:t>. exportu se pohybuje kolem 1,5 %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Do r. 2016 se export ČR propadal, od té doby mírně roste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dle komodit: Stroje a </a:t>
            </a:r>
            <a:r>
              <a:rPr lang="cs-CZ" dirty="0" err="1"/>
              <a:t>dopr</a:t>
            </a:r>
            <a:r>
              <a:rPr lang="cs-CZ" dirty="0"/>
              <a:t>. </a:t>
            </a:r>
            <a:r>
              <a:rPr lang="cs-CZ" dirty="0" err="1"/>
              <a:t>prostř</a:t>
            </a:r>
            <a:r>
              <a:rPr lang="cs-CZ" dirty="0"/>
              <a:t>. </a:t>
            </a:r>
            <a:r>
              <a:rPr lang="cs-CZ" dirty="0" smtClean="0"/>
              <a:t>65,1 %, </a:t>
            </a:r>
            <a:r>
              <a:rPr lang="cs-CZ" dirty="0"/>
              <a:t>tržní výr. </a:t>
            </a:r>
            <a:r>
              <a:rPr lang="cs-CZ" dirty="0" smtClean="0"/>
              <a:t>11,2 %, </a:t>
            </a:r>
            <a:r>
              <a:rPr lang="cs-CZ" dirty="0" err="1"/>
              <a:t>spotř</a:t>
            </a:r>
            <a:r>
              <a:rPr lang="cs-CZ" dirty="0"/>
              <a:t>. </a:t>
            </a:r>
            <a:r>
              <a:rPr lang="cs-CZ" dirty="0" smtClean="0"/>
              <a:t>zb.11,1 %</a:t>
            </a: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export ČR do RF činil 577 Kč/obyvatele RF (52. místo)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RF je pro SRN 14. největším exportním teritoriem 25,9 mld. € (tj. </a:t>
            </a:r>
            <a:r>
              <a:rPr lang="cs-CZ" dirty="0" smtClean="0"/>
              <a:t>2,0 % </a:t>
            </a:r>
            <a:r>
              <a:rPr lang="cs-CZ" dirty="0" err="1"/>
              <a:t>němec</a:t>
            </a:r>
            <a:r>
              <a:rPr lang="cs-CZ" dirty="0"/>
              <a:t>. exportu)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Riziko spočívá v sankcích mezi EU a RF, kolísavé ceně ropy, devalvaci rublu</a:t>
            </a:r>
          </a:p>
          <a:p>
            <a:pPr>
              <a:lnSpc>
                <a:spcPct val="250000"/>
              </a:lnSpc>
            </a:pPr>
            <a:endParaRPr lang="cs-CZ" dirty="0"/>
          </a:p>
          <a:p>
            <a:pPr>
              <a:lnSpc>
                <a:spcPct val="250000"/>
              </a:lnSpc>
            </a:pP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Pro export ČR menší riziko napřímo, velké přes Německo</a:t>
            </a:r>
          </a:p>
        </p:txBody>
      </p:sp>
    </p:spTree>
    <p:extLst>
      <p:ext uri="{BB962C8B-B14F-4D97-AF65-F5344CB8AC3E}">
        <p14:creationId xmlns:p14="http://schemas.microsoft.com/office/powerpoint/2010/main" val="314244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5362" name="Picture 2" descr="vlajka Turecka">
            <a:extLst>
              <a:ext uri="{FF2B5EF4-FFF2-40B4-BE49-F238E27FC236}">
                <a16:creationId xmlns:a16="http://schemas.microsoft.com/office/drawing/2014/main" xmlns="" id="{7DB1854F-7FA1-4B34-AD6E-E331C2B54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042" y="533894"/>
            <a:ext cx="8502950" cy="564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znak Turecka">
            <a:extLst>
              <a:ext uri="{FF2B5EF4-FFF2-40B4-BE49-F238E27FC236}">
                <a16:creationId xmlns:a16="http://schemas.microsoft.com/office/drawing/2014/main" xmlns="" id="{DB3EABA7-C9FB-4BAF-BA49-C462A0FA8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02" y="533894"/>
            <a:ext cx="1297519" cy="93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199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C4E97EF4-3EEE-46E9-A5B6-CB6D1D997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141221"/>
              </p:ext>
            </p:extLst>
          </p:nvPr>
        </p:nvGraphicFramePr>
        <p:xfrm>
          <a:off x="2138856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BF6A7D8D-FE92-4741-B46B-6503620B1A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733375"/>
              </p:ext>
            </p:extLst>
          </p:nvPr>
        </p:nvGraphicFramePr>
        <p:xfrm>
          <a:off x="7152289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37CE9668-0533-44B2-981D-394A2D4F91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46442"/>
              </p:ext>
            </p:extLst>
          </p:nvPr>
        </p:nvGraphicFramePr>
        <p:xfrm>
          <a:off x="2138856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F1F21D08-A84E-43BA-8A1E-94037D4F93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32549"/>
              </p:ext>
            </p:extLst>
          </p:nvPr>
        </p:nvGraphicFramePr>
        <p:xfrm>
          <a:off x="7152289" y="35934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92460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30239184-8771-464D-9890-C5CBEC604EFA}"/>
              </a:ext>
            </a:extLst>
          </p:cNvPr>
          <p:cNvSpPr txBox="1"/>
          <p:nvPr/>
        </p:nvSpPr>
        <p:spPr>
          <a:xfrm>
            <a:off x="1635905" y="0"/>
            <a:ext cx="10556095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Turecko je pro ČR 18. největší exportní teritorium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Loňský export činil 53,1 mld. Kč, tj. </a:t>
            </a:r>
            <a:r>
              <a:rPr lang="cs-CZ" dirty="0" smtClean="0"/>
              <a:t>1,3 % </a:t>
            </a:r>
            <a:r>
              <a:rPr lang="cs-CZ" dirty="0"/>
              <a:t>z </a:t>
            </a:r>
            <a:r>
              <a:rPr lang="cs-CZ" dirty="0" err="1"/>
              <a:t>celk</a:t>
            </a:r>
            <a:r>
              <a:rPr lang="cs-CZ" dirty="0"/>
              <a:t>. exportu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osobních aut. z </a:t>
            </a:r>
            <a:r>
              <a:rPr lang="cs-CZ" dirty="0" err="1"/>
              <a:t>celk</a:t>
            </a:r>
            <a:r>
              <a:rPr lang="cs-CZ" dirty="0"/>
              <a:t>. exportu se pohybuje mezi 25 – 30 % (jeden z nejvyšších)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Trendy vývoje exportu jsou nestabilní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dle komodit: Stroje a </a:t>
            </a:r>
            <a:r>
              <a:rPr lang="cs-CZ" dirty="0" err="1"/>
              <a:t>dopr</a:t>
            </a:r>
            <a:r>
              <a:rPr lang="cs-CZ" dirty="0"/>
              <a:t>. </a:t>
            </a:r>
            <a:r>
              <a:rPr lang="cs-CZ" dirty="0" err="1"/>
              <a:t>prostř</a:t>
            </a:r>
            <a:r>
              <a:rPr lang="cs-CZ" dirty="0"/>
              <a:t>. </a:t>
            </a:r>
            <a:r>
              <a:rPr lang="cs-CZ" dirty="0" smtClean="0"/>
              <a:t>75,1 %, </a:t>
            </a:r>
            <a:r>
              <a:rPr lang="cs-CZ" dirty="0"/>
              <a:t>tržní výr. </a:t>
            </a:r>
            <a:r>
              <a:rPr lang="cs-CZ" dirty="0" smtClean="0"/>
              <a:t>11,5 %, </a:t>
            </a:r>
            <a:r>
              <a:rPr lang="cs-CZ" dirty="0" err="1"/>
              <a:t>spotř</a:t>
            </a:r>
            <a:r>
              <a:rPr lang="cs-CZ" dirty="0"/>
              <a:t>. </a:t>
            </a:r>
            <a:r>
              <a:rPr lang="cs-CZ" dirty="0" smtClean="0"/>
              <a:t>zb.5,6 %</a:t>
            </a: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export ČR do TUR činil 684 Kč/obyvatele TUR (48. místo)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TUR je pro SRN 16. největším exportním teritoriem 21,5 mld. € (tj. </a:t>
            </a:r>
            <a:r>
              <a:rPr lang="cs-CZ" dirty="0" smtClean="0"/>
              <a:t>1,7 % </a:t>
            </a:r>
            <a:r>
              <a:rPr lang="cs-CZ" dirty="0" err="1"/>
              <a:t>němec</a:t>
            </a:r>
            <a:r>
              <a:rPr lang="cs-CZ" dirty="0"/>
              <a:t>. exportu)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Riziko spočívá v těžko </a:t>
            </a:r>
            <a:r>
              <a:rPr lang="cs-CZ" dirty="0" err="1"/>
              <a:t>predikovatelné</a:t>
            </a:r>
            <a:r>
              <a:rPr lang="cs-CZ" dirty="0"/>
              <a:t> polit. situaci, šíření „nákazy“ do bank zejména v </a:t>
            </a:r>
          </a:p>
          <a:p>
            <a:pPr>
              <a:lnSpc>
                <a:spcPct val="200000"/>
              </a:lnSpc>
            </a:pPr>
            <a:r>
              <a:rPr lang="cs-CZ" dirty="0"/>
              <a:t>    ES, IT, FR (velcí věřitelé), zavedení cel pro USA, nedořešená </a:t>
            </a:r>
            <a:r>
              <a:rPr lang="cs-CZ" dirty="0" err="1"/>
              <a:t>Adularya</a:t>
            </a: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Devalvace liry/$ o </a:t>
            </a:r>
            <a:r>
              <a:rPr lang="cs-CZ" dirty="0" smtClean="0"/>
              <a:t>40 %, </a:t>
            </a:r>
            <a:r>
              <a:rPr lang="cs-CZ" dirty="0"/>
              <a:t>inflace </a:t>
            </a:r>
            <a:r>
              <a:rPr lang="cs-CZ" dirty="0" smtClean="0"/>
              <a:t>16 %, </a:t>
            </a:r>
            <a:r>
              <a:rPr lang="cs-CZ" dirty="0"/>
              <a:t>úroková sazba </a:t>
            </a:r>
            <a:r>
              <a:rPr lang="cs-CZ" dirty="0" smtClean="0"/>
              <a:t>17,7 %, </a:t>
            </a:r>
            <a:r>
              <a:rPr lang="cs-CZ" dirty="0"/>
              <a:t>deficit bilance </a:t>
            </a:r>
            <a:r>
              <a:rPr lang="cs-CZ" dirty="0" smtClean="0"/>
              <a:t>b.ú.6,3 %</a:t>
            </a: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Pro export ČR riziko napřímo i přes Německo a pro automobilový </a:t>
            </a:r>
            <a:r>
              <a:rPr lang="cs-CZ" dirty="0" err="1"/>
              <a:t>prům</a:t>
            </a:r>
            <a:r>
              <a:rPr lang="cs-CZ" dirty="0"/>
              <a:t>.</a:t>
            </a:r>
          </a:p>
          <a:p>
            <a:pPr>
              <a:lnSpc>
                <a:spcPct val="2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24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1266" name="Picture 2" descr="vlajka SpojenÃ½ch stÃ¡tÅ¯ americkÃ½ch">
            <a:extLst>
              <a:ext uri="{FF2B5EF4-FFF2-40B4-BE49-F238E27FC236}">
                <a16:creationId xmlns:a16="http://schemas.microsoft.com/office/drawing/2014/main" xmlns="" id="{22733364-DCA5-41A2-948B-8ED710CAF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686" y="1020267"/>
            <a:ext cx="9136575" cy="481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znak SpojenÃ½ch stÃ¡tÅ¯ americkÃ½ch">
            <a:extLst>
              <a:ext uri="{FF2B5EF4-FFF2-40B4-BE49-F238E27FC236}">
                <a16:creationId xmlns:a16="http://schemas.microsoft.com/office/drawing/2014/main" xmlns="" id="{FB5ADEA5-707B-4EBC-89B3-A630BB706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39" y="257175"/>
            <a:ext cx="1611382" cy="161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507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998E124C-EF62-4C20-B948-0D98427C11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521138"/>
              </p:ext>
            </p:extLst>
          </p:nvPr>
        </p:nvGraphicFramePr>
        <p:xfrm>
          <a:off x="1881808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6186B9E8-D479-49CC-837C-9655D26C57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81391"/>
              </p:ext>
            </p:extLst>
          </p:nvPr>
        </p:nvGraphicFramePr>
        <p:xfrm>
          <a:off x="6871252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0ED9A443-F0F1-4C77-A068-3B745FDE8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436386"/>
              </p:ext>
            </p:extLst>
          </p:nvPr>
        </p:nvGraphicFramePr>
        <p:xfrm>
          <a:off x="7024037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xmlns="" id="{742132F4-ABBA-440F-B0F3-C09718B27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679190"/>
              </p:ext>
            </p:extLst>
          </p:nvPr>
        </p:nvGraphicFramePr>
        <p:xfrm>
          <a:off x="2003305" y="3680895"/>
          <a:ext cx="4754847" cy="2624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27061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351BCEC-ECFA-496B-BFA2-F08D4D7E008D}"/>
              </a:ext>
            </a:extLst>
          </p:cNvPr>
          <p:cNvSpPr/>
          <p:nvPr/>
        </p:nvSpPr>
        <p:spPr>
          <a:xfrm>
            <a:off x="1620079" y="135834"/>
            <a:ext cx="103366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USA je pro ČR 12. největší exportní teritorium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Loňský export činil 87,7 mld. Kč, tj. </a:t>
            </a:r>
            <a:r>
              <a:rPr lang="cs-CZ" dirty="0" smtClean="0"/>
              <a:t>2,1 % </a:t>
            </a:r>
            <a:r>
              <a:rPr lang="cs-CZ" dirty="0"/>
              <a:t>z </a:t>
            </a:r>
            <a:r>
              <a:rPr lang="cs-CZ" dirty="0" err="1"/>
              <a:t>celk</a:t>
            </a:r>
            <a:r>
              <a:rPr lang="cs-CZ" dirty="0"/>
              <a:t>. exportu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osobních aut. z </a:t>
            </a:r>
            <a:r>
              <a:rPr lang="cs-CZ" dirty="0" err="1"/>
              <a:t>celk</a:t>
            </a:r>
            <a:r>
              <a:rPr lang="cs-CZ" dirty="0"/>
              <a:t>. exportu se pohybuje pod 0,1 % (jeden z nejnižších)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Trend vývoje exportu v posledních 3 letech je klesající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dle komodit: Stroje a </a:t>
            </a:r>
            <a:r>
              <a:rPr lang="cs-CZ" dirty="0" err="1"/>
              <a:t>dopr</a:t>
            </a:r>
            <a:r>
              <a:rPr lang="cs-CZ" dirty="0"/>
              <a:t>. </a:t>
            </a:r>
            <a:r>
              <a:rPr lang="cs-CZ" dirty="0" err="1"/>
              <a:t>prostř</a:t>
            </a:r>
            <a:r>
              <a:rPr lang="cs-CZ" dirty="0"/>
              <a:t>. </a:t>
            </a:r>
            <a:r>
              <a:rPr lang="cs-CZ" dirty="0" smtClean="0"/>
              <a:t>55,2 %, </a:t>
            </a:r>
            <a:r>
              <a:rPr lang="cs-CZ" dirty="0"/>
              <a:t>tržní výr. </a:t>
            </a:r>
            <a:r>
              <a:rPr lang="cs-CZ" dirty="0" smtClean="0"/>
              <a:t>17,6 %, </a:t>
            </a:r>
            <a:r>
              <a:rPr lang="cs-CZ" dirty="0" err="1"/>
              <a:t>spotř</a:t>
            </a:r>
            <a:r>
              <a:rPr lang="cs-CZ" dirty="0"/>
              <a:t>. </a:t>
            </a:r>
            <a:r>
              <a:rPr lang="cs-CZ" dirty="0" err="1"/>
              <a:t>zb</a:t>
            </a:r>
            <a:r>
              <a:rPr lang="cs-CZ" dirty="0"/>
              <a:t>. </a:t>
            </a:r>
            <a:r>
              <a:rPr lang="cs-CZ" dirty="0" smtClean="0"/>
              <a:t>15,2 %</a:t>
            </a: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export ČR do USA činil 268 Kč/obyvatele USA (70. místo)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USA je pro SRN největším exportním teritoriem 111,5 mld. € (tj. </a:t>
            </a:r>
            <a:r>
              <a:rPr lang="cs-CZ" dirty="0" smtClean="0"/>
              <a:t>8,7 % </a:t>
            </a:r>
            <a:r>
              <a:rPr lang="cs-CZ" dirty="0" err="1"/>
              <a:t>němec</a:t>
            </a:r>
            <a:r>
              <a:rPr lang="cs-CZ" dirty="0"/>
              <a:t>. exportu) – skvělá teritoriální diverzifikace oproti ČR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Riziko spočívá v těžko </a:t>
            </a:r>
            <a:r>
              <a:rPr lang="cs-CZ" dirty="0" err="1"/>
              <a:t>predikovatelných</a:t>
            </a:r>
            <a:r>
              <a:rPr lang="cs-CZ" dirty="0"/>
              <a:t> nápadech </a:t>
            </a:r>
            <a:r>
              <a:rPr lang="cs-CZ" dirty="0" err="1"/>
              <a:t>amer</a:t>
            </a:r>
            <a:r>
              <a:rPr lang="cs-CZ" dirty="0"/>
              <a:t>. prezidenta, budování celních bariér, tvorbě obchodních sankcí </a:t>
            </a:r>
            <a:endParaRPr lang="cs-CZ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Pro </a:t>
            </a:r>
            <a:r>
              <a:rPr lang="cs-CZ" dirty="0"/>
              <a:t>export ČR riziko napřímo i přes Německo</a:t>
            </a:r>
          </a:p>
        </p:txBody>
      </p:sp>
    </p:spTree>
    <p:extLst>
      <p:ext uri="{BB962C8B-B14F-4D97-AF65-F5344CB8AC3E}">
        <p14:creationId xmlns:p14="http://schemas.microsoft.com/office/powerpoint/2010/main" val="178964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/>
          </a:p>
          <a:p>
            <a:endParaRPr lang="cs-CZ" sz="1100" b="1" u="sng" dirty="0"/>
          </a:p>
          <a:p>
            <a:endParaRPr lang="cs-CZ" sz="11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85582" y="1349829"/>
            <a:ext cx="990416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Děkuji za pozornost</a:t>
            </a:r>
          </a:p>
          <a:p>
            <a:pPr algn="ctr"/>
            <a:r>
              <a:rPr lang="cs-CZ" sz="5400" b="1" dirty="0"/>
              <a:t>Ing. Otto Daněk</a:t>
            </a:r>
          </a:p>
          <a:p>
            <a:pPr algn="ctr"/>
            <a:r>
              <a:rPr lang="cs-CZ" sz="5400" b="1" dirty="0"/>
              <a:t>Místopředs. Asociace exp. </a:t>
            </a:r>
            <a:r>
              <a:rPr lang="cs-CZ" sz="5400" b="1" dirty="0">
                <a:hlinkClick r:id="rId2"/>
              </a:rPr>
              <a:t>danek@atas.cz</a:t>
            </a:r>
            <a:endParaRPr lang="cs-CZ" sz="5400" b="1" dirty="0"/>
          </a:p>
          <a:p>
            <a:pPr algn="ctr"/>
            <a:endParaRPr lang="cs-CZ" sz="2400" b="1" dirty="0"/>
          </a:p>
          <a:p>
            <a:pPr algn="ctr"/>
            <a:r>
              <a:rPr lang="cs-CZ" sz="4000" b="1" dirty="0"/>
              <a:t>(statistická data čerpána z ČSÚ)</a:t>
            </a:r>
          </a:p>
          <a:p>
            <a:pPr algn="ctr"/>
            <a:endParaRPr lang="cs-CZ" sz="5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B99D3C8-870A-4BF7-9A33-FA276B4B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vlajka NÄmecka">
            <a:extLst>
              <a:ext uri="{FF2B5EF4-FFF2-40B4-BE49-F238E27FC236}">
                <a16:creationId xmlns:a16="http://schemas.microsoft.com/office/drawing/2014/main" xmlns="" id="{DE4BAF8D-9DDD-4A87-8661-D22FEE90B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276" y="1175439"/>
            <a:ext cx="8034131" cy="482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nak NÄmecka">
            <a:extLst>
              <a:ext uri="{FF2B5EF4-FFF2-40B4-BE49-F238E27FC236}">
                <a16:creationId xmlns:a16="http://schemas.microsoft.com/office/drawing/2014/main" xmlns="" id="{9C520DB1-E2B7-4411-A9C2-9663FD488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82" y="287615"/>
            <a:ext cx="1366065" cy="177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6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BD8C9536-9151-426F-A4B4-A1BE4835C5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883121"/>
              </p:ext>
            </p:extLst>
          </p:nvPr>
        </p:nvGraphicFramePr>
        <p:xfrm>
          <a:off x="1712844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67861B87-C48E-4B33-BD0F-EB7B75EAE2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440957"/>
              </p:ext>
            </p:extLst>
          </p:nvPr>
        </p:nvGraphicFramePr>
        <p:xfrm>
          <a:off x="6680564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C7035326-971B-45D4-B680-A609C19F2F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775910"/>
              </p:ext>
            </p:extLst>
          </p:nvPr>
        </p:nvGraphicFramePr>
        <p:xfrm>
          <a:off x="1712844" y="35230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xmlns="" id="{F690FA2E-AF63-44C5-A470-957825EAF4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274134"/>
              </p:ext>
            </p:extLst>
          </p:nvPr>
        </p:nvGraphicFramePr>
        <p:xfrm>
          <a:off x="6680564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0924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EB9B129-9766-42D3-B65E-358EC7ECF767}"/>
              </a:ext>
            </a:extLst>
          </p:cNvPr>
          <p:cNvSpPr txBox="1"/>
          <p:nvPr/>
        </p:nvSpPr>
        <p:spPr>
          <a:xfrm>
            <a:off x="1669774" y="135834"/>
            <a:ext cx="9972602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SRN je pro ČR dlouhodobě největší exportní teritorium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Loňský export činil 1,38 bil. Kč, tj. 32,8 % z </a:t>
            </a:r>
            <a:r>
              <a:rPr lang="cs-CZ" dirty="0" err="1"/>
              <a:t>celk</a:t>
            </a:r>
            <a:r>
              <a:rPr lang="cs-CZ" dirty="0"/>
              <a:t>. exportu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Snížením exportu o </a:t>
            </a:r>
            <a:r>
              <a:rPr lang="cs-CZ" dirty="0" smtClean="0"/>
              <a:t>10 % </a:t>
            </a:r>
            <a:r>
              <a:rPr lang="cs-CZ" dirty="0"/>
              <a:t>do SRN, klesne celkový export o 138 mld. Kč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Poprvé od r. 2013 došlo ke stagnaci exportu do SRN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Meziroční propad v exportu os. automobilů za 1</a:t>
            </a:r>
            <a:r>
              <a:rPr lang="cs-CZ" dirty="0" smtClean="0"/>
              <a:t>. pol</a:t>
            </a:r>
            <a:r>
              <a:rPr lang="cs-CZ" dirty="0"/>
              <a:t>. 2018 činí 3,2 mld. Kč (4,6 %)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osobních aut. ČR z </a:t>
            </a:r>
            <a:r>
              <a:rPr lang="cs-CZ" dirty="0" err="1"/>
              <a:t>celk</a:t>
            </a:r>
            <a:r>
              <a:rPr lang="cs-CZ" dirty="0"/>
              <a:t>. exportu je pod </a:t>
            </a:r>
            <a:r>
              <a:rPr lang="cs-CZ" dirty="0" smtClean="0"/>
              <a:t>10 %</a:t>
            </a: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dle komodit: Stroje a </a:t>
            </a:r>
            <a:r>
              <a:rPr lang="cs-CZ" dirty="0" err="1"/>
              <a:t>dopr</a:t>
            </a:r>
            <a:r>
              <a:rPr lang="cs-CZ" dirty="0"/>
              <a:t>. </a:t>
            </a:r>
            <a:r>
              <a:rPr lang="cs-CZ" dirty="0" err="1"/>
              <a:t>prostř</a:t>
            </a:r>
            <a:r>
              <a:rPr lang="cs-CZ" dirty="0"/>
              <a:t>. </a:t>
            </a:r>
            <a:r>
              <a:rPr lang="cs-CZ" dirty="0" smtClean="0"/>
              <a:t>59,7 %, </a:t>
            </a:r>
            <a:r>
              <a:rPr lang="cs-CZ" dirty="0"/>
              <a:t>tržní výr. </a:t>
            </a:r>
            <a:r>
              <a:rPr lang="cs-CZ" dirty="0" smtClean="0"/>
              <a:t>15,1 %, </a:t>
            </a:r>
            <a:r>
              <a:rPr lang="cs-CZ" dirty="0" err="1"/>
              <a:t>spotř</a:t>
            </a:r>
            <a:r>
              <a:rPr lang="cs-CZ" dirty="0"/>
              <a:t>. </a:t>
            </a:r>
            <a:r>
              <a:rPr lang="cs-CZ" dirty="0" smtClean="0"/>
              <a:t>zb.14,6 %</a:t>
            </a: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export ČR do SRN činil 16 834 Kč/obyvatele SRN (3. místo)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průměr exportu ČR v r. 2017 činil 583 Kč/obyv. exportního teritoria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lnSpc>
                <a:spcPct val="250000"/>
              </a:lnSpc>
            </a:pPr>
            <a:endParaRPr lang="cs-CZ" dirty="0"/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/>
              <a:t>Export SRN v roce 2017 činil 1,279 bil.€ (tj. cca 32 bil. Kč) = 7,6 více než ČR</a:t>
            </a:r>
          </a:p>
        </p:txBody>
      </p:sp>
    </p:spTree>
    <p:extLst>
      <p:ext uri="{BB962C8B-B14F-4D97-AF65-F5344CB8AC3E}">
        <p14:creationId xmlns:p14="http://schemas.microsoft.com/office/powerpoint/2010/main" val="389454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4" name="Picture 2" descr="vlajka SpojenÃ©ho krÃ¡lovstvÃ­ VelkÃ© BritÃ¡nie aÂ SevernÃ­ho Irska">
            <a:extLst>
              <a:ext uri="{FF2B5EF4-FFF2-40B4-BE49-F238E27FC236}">
                <a16:creationId xmlns:a16="http://schemas.microsoft.com/office/drawing/2014/main" xmlns="" id="{F25BBE3B-BEAD-43F0-AB5D-56CB1B796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859" y="1203557"/>
            <a:ext cx="8901771" cy="44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znak SpojenÃ©ho krÃ¡lovstvÃ­ VelkÃ© BritÃ¡nie aÂ SevernÃ­ho Irska">
            <a:extLst>
              <a:ext uri="{FF2B5EF4-FFF2-40B4-BE49-F238E27FC236}">
                <a16:creationId xmlns:a16="http://schemas.microsoft.com/office/drawing/2014/main" xmlns="" id="{114B709A-39AE-4321-8C25-7616F6884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83" y="90608"/>
            <a:ext cx="1479392" cy="143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89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5188DD8F-19F7-48D2-939D-6C968B6B5F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327625"/>
              </p:ext>
            </p:extLst>
          </p:nvPr>
        </p:nvGraphicFramePr>
        <p:xfrm>
          <a:off x="2001078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F41C62D8-3198-4358-A053-DBED0D3967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748418"/>
              </p:ext>
            </p:extLst>
          </p:nvPr>
        </p:nvGraphicFramePr>
        <p:xfrm>
          <a:off x="7169426" y="493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AAF97C15-ECEF-408A-9207-1F67B1BE6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0812"/>
              </p:ext>
            </p:extLst>
          </p:nvPr>
        </p:nvGraphicFramePr>
        <p:xfrm>
          <a:off x="7169426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D96AD1E3-1282-45EF-BCF0-93162DC261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461756"/>
              </p:ext>
            </p:extLst>
          </p:nvPr>
        </p:nvGraphicFramePr>
        <p:xfrm>
          <a:off x="2001078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5403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0CA2FCE9-3443-415B-9E01-F3F34C3C10A6}"/>
              </a:ext>
            </a:extLst>
          </p:cNvPr>
          <p:cNvSpPr txBox="1"/>
          <p:nvPr/>
        </p:nvSpPr>
        <p:spPr>
          <a:xfrm>
            <a:off x="1699591" y="525798"/>
            <a:ext cx="10180992" cy="6687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GB je pro ČR dlouhodobě 4.-5. největší exportní teritorium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Loňský export činil 209,4 mld. Kč, tj. 5,0 % z </a:t>
            </a:r>
            <a:r>
              <a:rPr lang="cs-CZ" dirty="0" err="1"/>
              <a:t>celk</a:t>
            </a:r>
            <a:r>
              <a:rPr lang="cs-CZ" dirty="0"/>
              <a:t>. exportu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osobních aut. z </a:t>
            </a:r>
            <a:r>
              <a:rPr lang="cs-CZ" dirty="0" err="1"/>
              <a:t>celk</a:t>
            </a:r>
            <a:r>
              <a:rPr lang="cs-CZ" dirty="0"/>
              <a:t>. exportu se pohybuje mezi 23 – 28 % (nejvyšší z TOP 5)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Od vyhlášení Brexitu se zde český export meziročně propadá (pol.18/17 o </a:t>
            </a:r>
            <a:r>
              <a:rPr lang="cs-CZ" dirty="0" smtClean="0"/>
              <a:t>3,4 %,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     automobilový průmysl dokonce o téměř </a:t>
            </a:r>
            <a:r>
              <a:rPr lang="cs-CZ" dirty="0" smtClean="0"/>
              <a:t>20 %)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Podíl exportu dle komodit: Stroje a </a:t>
            </a:r>
            <a:r>
              <a:rPr lang="cs-CZ" dirty="0" err="1"/>
              <a:t>dopr</a:t>
            </a:r>
            <a:r>
              <a:rPr lang="cs-CZ" dirty="0"/>
              <a:t>. </a:t>
            </a:r>
            <a:r>
              <a:rPr lang="cs-CZ" dirty="0" err="1"/>
              <a:t>prostř</a:t>
            </a:r>
            <a:r>
              <a:rPr lang="cs-CZ" dirty="0"/>
              <a:t>. </a:t>
            </a:r>
            <a:r>
              <a:rPr lang="cs-CZ" dirty="0" smtClean="0"/>
              <a:t>71,5 %, </a:t>
            </a:r>
            <a:r>
              <a:rPr lang="cs-CZ" dirty="0"/>
              <a:t>tržní výr. </a:t>
            </a:r>
            <a:r>
              <a:rPr lang="cs-CZ" dirty="0" smtClean="0"/>
              <a:t>11,0 %, </a:t>
            </a:r>
            <a:r>
              <a:rPr lang="cs-CZ" dirty="0" err="1"/>
              <a:t>spotř</a:t>
            </a:r>
            <a:r>
              <a:rPr lang="cs-CZ" dirty="0"/>
              <a:t>. </a:t>
            </a:r>
            <a:r>
              <a:rPr lang="cs-CZ" dirty="0" smtClean="0"/>
              <a:t>zb.11,6 %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Celkový export ČR do GB činil 3 314 Kč/obyvatele GB (20. místo)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GB je pro SRN 5. největším exportním teritoriem 84,4 mld. € (tj. </a:t>
            </a:r>
            <a:r>
              <a:rPr lang="cs-CZ" dirty="0" smtClean="0"/>
              <a:t>6,6 % </a:t>
            </a:r>
            <a:r>
              <a:rPr lang="cs-CZ" dirty="0" err="1"/>
              <a:t>němec</a:t>
            </a:r>
            <a:r>
              <a:rPr lang="cs-CZ" dirty="0"/>
              <a:t>. exportu)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Největší riziko je datum </a:t>
            </a:r>
            <a:r>
              <a:rPr lang="cs-CZ" b="1" dirty="0"/>
              <a:t>29</a:t>
            </a:r>
            <a:r>
              <a:rPr lang="cs-CZ" b="1" dirty="0" smtClean="0"/>
              <a:t>. 3. 2019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dirty="0"/>
              <a:t>BREXIT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Riziko spočívá ve vnitropolitické nedohodě mezi Konzervativci, Labouristy a Liberály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Dále hrozí další </a:t>
            </a:r>
            <a:r>
              <a:rPr lang="cs-CZ" dirty="0" err="1"/>
              <a:t>satelizace</a:t>
            </a:r>
            <a:r>
              <a:rPr lang="cs-CZ" dirty="0"/>
              <a:t> GB (Skotsko, aj.?)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Pro export ČR velké riziko napřímo, přes Německo a pro </a:t>
            </a:r>
            <a:r>
              <a:rPr lang="cs-CZ" dirty="0" err="1"/>
              <a:t>automob</a:t>
            </a:r>
            <a:r>
              <a:rPr lang="cs-CZ" dirty="0"/>
              <a:t>. </a:t>
            </a:r>
            <a:r>
              <a:rPr lang="cs-CZ" dirty="0" err="1"/>
              <a:t>prům</a:t>
            </a:r>
            <a:r>
              <a:rPr lang="cs-CZ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26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146" name="Picture 2" descr="vlajka Ruska">
            <a:extLst>
              <a:ext uri="{FF2B5EF4-FFF2-40B4-BE49-F238E27FC236}">
                <a16:creationId xmlns:a16="http://schemas.microsoft.com/office/drawing/2014/main" xmlns="" id="{3DEDD27A-318C-4B90-9F5F-2EA5E1279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817" y="1003852"/>
            <a:ext cx="8681376" cy="539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znak Ruska">
            <a:extLst>
              <a:ext uri="{FF2B5EF4-FFF2-40B4-BE49-F238E27FC236}">
                <a16:creationId xmlns:a16="http://schemas.microsoft.com/office/drawing/2014/main" xmlns="" id="{3916380D-26D4-40AB-AC9E-B4C5CCC58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248054"/>
            <a:ext cx="1272209" cy="151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55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AC14824C-1176-4A32-90A8-92B2FEC36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554675"/>
              </p:ext>
            </p:extLst>
          </p:nvPr>
        </p:nvGraphicFramePr>
        <p:xfrm>
          <a:off x="2329069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049B9BF5-9751-4C96-8006-F4D1509268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615397"/>
              </p:ext>
            </p:extLst>
          </p:nvPr>
        </p:nvGraphicFramePr>
        <p:xfrm>
          <a:off x="7089913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4D69CCCC-1673-4859-A1B2-9A84949AD1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847587"/>
              </p:ext>
            </p:extLst>
          </p:nvPr>
        </p:nvGraphicFramePr>
        <p:xfrm>
          <a:off x="2329069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946278FE-42EC-4496-B522-7AB47B73E9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377888"/>
              </p:ext>
            </p:extLst>
          </p:nvPr>
        </p:nvGraphicFramePr>
        <p:xfrm>
          <a:off x="7088188" y="36217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0424320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36637</TotalTime>
  <Words>1207</Words>
  <Application>Microsoft Office PowerPoint</Application>
  <PresentationFormat>Custom</PresentationFormat>
  <Paragraphs>160</Paragraphs>
  <Slides>17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Stébla</vt:lpstr>
      <vt:lpstr> Index exportu 2018-10 (potenciální troublemakers českého exportu)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závislosti ČR</dc:title>
  <dc:creator>Helena Daňková</dc:creator>
  <cp:lastModifiedBy>Petra Kopecka</cp:lastModifiedBy>
  <cp:revision>254</cp:revision>
  <cp:lastPrinted>2018-07-09T09:04:21Z</cp:lastPrinted>
  <dcterms:created xsi:type="dcterms:W3CDTF">2016-01-21T15:33:16Z</dcterms:created>
  <dcterms:modified xsi:type="dcterms:W3CDTF">2018-10-03T13:24:20Z</dcterms:modified>
</cp:coreProperties>
</file>