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128" y="-9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zari%20201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1600" dirty="0"/>
              <a:t>Index Exportu: závěr roku přinese oživení </a:t>
            </a:r>
            <a:r>
              <a:rPr lang="en-US" sz="1600" dirty="0"/>
              <a:t>   </a:t>
            </a:r>
            <a:endParaRPr lang="cs-CZ" sz="1600" dirty="0"/>
          </a:p>
        </c:rich>
      </c:tx>
      <c:layout>
        <c:manualLayout>
          <c:xMode val="edge"/>
          <c:yMode val="edge"/>
          <c:x val="0.3696513661528080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0021319778536215E-2"/>
          <c:y val="0.10056725247955453"/>
          <c:w val="0.87015674793700326"/>
          <c:h val="0.61090592720312575"/>
        </c:manualLayout>
      </c:layout>
      <c:lineChart>
        <c:grouping val="standard"/>
        <c:varyColors val="0"/>
        <c:ser>
          <c:idx val="0"/>
          <c:order val="0"/>
          <c:tx>
            <c:v>Růst expotu (národní metodika)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1)'!$A$3:$A$150</c:f>
              <c:numCache>
                <c:formatCode>m/d/yyyy</c:formatCode>
                <c:ptCount val="14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</c:numCache>
            </c:numRef>
          </c:cat>
          <c:val>
            <c:numRef>
              <c:f>'Původní model (M 1)'!$B$3:$B$145</c:f>
              <c:numCache>
                <c:formatCode>0.00</c:formatCode>
                <c:ptCount val="143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-4.0008899856388673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4.505846247847578</c:v>
                </c:pt>
                <c:pt idx="137">
                  <c:v>9.4762112001767207E-3</c:v>
                </c:pt>
                <c:pt idx="138">
                  <c:v>-6.9112240628811055</c:v>
                </c:pt>
                <c:pt idx="139">
                  <c:v>5.8016664744550805</c:v>
                </c:pt>
                <c:pt idx="140">
                  <c:v>-1.6301248084220954</c:v>
                </c:pt>
                <c:pt idx="141">
                  <c:v>1.793282610360758</c:v>
                </c:pt>
                <c:pt idx="142">
                  <c:v>11.112493313595472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4A4-48FF-BC44-BB7596F09D95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1)'!$A$3:$A$150</c:f>
              <c:numCache>
                <c:formatCode>m/d/yyyy</c:formatCode>
                <c:ptCount val="14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</c:numCache>
            </c:numRef>
          </c:cat>
          <c:val>
            <c:numRef>
              <c:f>'Původní model (M 1)'!$C$3:$C$150</c:f>
              <c:numCache>
                <c:formatCode>General</c:formatCode>
                <c:ptCount val="148"/>
                <c:pt idx="142" formatCode="0.00">
                  <c:v>11.112493313595472</c:v>
                </c:pt>
                <c:pt idx="143" formatCode="0.00">
                  <c:v>1.48946688478546</c:v>
                </c:pt>
                <c:pt idx="144" formatCode="0.00">
                  <c:v>4.9040101901966704</c:v>
                </c:pt>
                <c:pt idx="145" formatCode="0.00">
                  <c:v>9.0912533577810901</c:v>
                </c:pt>
                <c:pt idx="146" formatCode="0.00">
                  <c:v>6.7291358125663203</c:v>
                </c:pt>
                <c:pt idx="147" formatCode="0.00">
                  <c:v>7.3113459979091298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4A4-48FF-BC44-BB7596F09D95}"/>
            </c:ext>
          </c:extLst>
        </c:ser>
        <c:ser>
          <c:idx val="3"/>
          <c:order val="2"/>
          <c:tx>
            <c:v>Předpověď růstu exportu s trhem práce (neočištěno)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1)'!$A$3:$A$150</c:f>
              <c:numCache>
                <c:formatCode>m/d/yyyy</c:formatCode>
                <c:ptCount val="148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</c:numCache>
            </c:numRef>
          </c:cat>
          <c:val>
            <c:numRef>
              <c:f>'Model s neočišť. nez. (M 2b)'!$D$3:$D$150</c:f>
              <c:numCache>
                <c:formatCode>General</c:formatCode>
                <c:ptCount val="148"/>
                <c:pt idx="142" formatCode="0.00">
                  <c:v>11.112493313595472</c:v>
                </c:pt>
                <c:pt idx="143" formatCode="0.00">
                  <c:v>0.56527597773617699</c:v>
                </c:pt>
                <c:pt idx="144" formatCode="0.00">
                  <c:v>3.4989644697419</c:v>
                </c:pt>
                <c:pt idx="145" formatCode="0.00">
                  <c:v>7.2694276458978804</c:v>
                </c:pt>
                <c:pt idx="146" formatCode="0.00">
                  <c:v>5.3445685585019698</c:v>
                </c:pt>
                <c:pt idx="147" formatCode="0.00">
                  <c:v>7.0315701103737203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69B-4DAE-A7C6-58E0655E2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366528"/>
        <c:axId val="69368064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0.00</c:formatCode>
                      <c:ptCount val="148"/>
                      <c:pt idx="142">
                        <c:v>11.112493313595472</c:v>
                      </c:pt>
                      <c:pt idx="143">
                        <c:v>1.5443436563183099</c:v>
                      </c:pt>
                      <c:pt idx="144">
                        <c:v>4.1425039611471099</c:v>
                      </c:pt>
                      <c:pt idx="145">
                        <c:v>7.8882143053295799</c:v>
                      </c:pt>
                      <c:pt idx="146">
                        <c:v>6.6357982240206903</c:v>
                      </c:pt>
                      <c:pt idx="147">
                        <c:v>8.2150040468062802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FBCD-42E3-A2B9-7355FCCE8BC7}"/>
                  </c:ext>
                </c:extLst>
              </c15:ser>
            </c15:filteredLineSeries>
          </c:ext>
        </c:extLst>
      </c:lineChart>
      <c:dateAx>
        <c:axId val="69366528"/>
        <c:scaling>
          <c:orientation val="minMax"/>
          <c:max val="43435"/>
          <c:min val="42401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69368064"/>
        <c:crosses val="autoZero"/>
        <c:auto val="1"/>
        <c:lblOffset val="100"/>
        <c:baseTimeUnit val="months"/>
        <c:majorUnit val="2"/>
        <c:majorTimeUnit val="months"/>
      </c:dateAx>
      <c:valAx>
        <c:axId val="693680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4.1580241002746885E-4"/>
              <c:y val="0.1606967955225109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69366528"/>
        <c:crossesAt val="42095"/>
        <c:crossBetween val="midCat"/>
      </c:valAx>
    </c:plotArea>
    <c:legend>
      <c:legendPos val="b"/>
      <c:layout>
        <c:manualLayout>
          <c:xMode val="edge"/>
          <c:yMode val="edge"/>
          <c:x val="8.1249334017579108E-3"/>
          <c:y val="0.82126636635511086"/>
          <c:w val="0.96077903104692752"/>
          <c:h val="0.15626710567015512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Sheet1!$A$4:$A$13</c:f>
              <c:strCache>
                <c:ptCount val="10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</c:strCache>
            </c:strRef>
          </c:cat>
          <c:val>
            <c:numRef>
              <c:f>Sheet1!$B$4:$B$13</c:f>
              <c:numCache>
                <c:formatCode>0.0</c:formatCode>
                <c:ptCount val="10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txPr>
              <a:bodyPr/>
              <a:lstStyle/>
              <a:p>
                <a:pPr>
                  <a:defRPr sz="1100" b="1">
                    <a:solidFill>
                      <a:srgbClr val="FFC00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Sheet1!$A$4:$A$13</c:f>
              <c:strCache>
                <c:ptCount val="10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</c:strCache>
            </c:strRef>
          </c:cat>
          <c:val>
            <c:numRef>
              <c:f>Sheet1!$I$4:$I$13</c:f>
              <c:numCache>
                <c:formatCode>0.00</c:formatCode>
                <c:ptCount val="10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12576"/>
        <c:axId val="69114112"/>
      </c:lineChart>
      <c:catAx>
        <c:axId val="6911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050"/>
            </a:pPr>
            <a:endParaRPr lang="cs-CZ"/>
          </a:p>
        </c:txPr>
        <c:crossAx val="69114112"/>
        <c:crosses val="autoZero"/>
        <c:auto val="1"/>
        <c:lblAlgn val="ctr"/>
        <c:lblOffset val="100"/>
        <c:noMultiLvlLbl val="0"/>
      </c:catAx>
      <c:valAx>
        <c:axId val="69114112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69112576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.35292088815193173"/>
          <c:y val="0.79275795598128018"/>
          <c:w val="0.4139918337304283"/>
          <c:h val="0.1924202086371331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5329456833960553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999999999999952E-2"/>
                  <c:y val="0.1221501902187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9847112860892389E-2"/>
                  <c:y val="0.10977586392528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Sheet1!$A$5:$A$14</c:f>
              <c:strCache>
                <c:ptCount val="10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</c:strCache>
            </c:strRef>
          </c:cat>
          <c:val>
            <c:numRef>
              <c:f>Sheet1!$C$5:$C$14</c:f>
              <c:numCache>
                <c:formatCode>0.0</c:formatCode>
                <c:ptCount val="10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Sheet1!$J$2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rgbClr val="FFC00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Sheet1!$A$5:$A$14</c:f>
              <c:strCache>
                <c:ptCount val="10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</c:strCache>
            </c:strRef>
          </c:cat>
          <c:val>
            <c:numRef>
              <c:f>Sheet1!$J$5:$J$14</c:f>
              <c:numCache>
                <c:formatCode>0.00</c:formatCode>
                <c:ptCount val="10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54688"/>
        <c:axId val="69156224"/>
      </c:lineChart>
      <c:catAx>
        <c:axId val="6915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69156224"/>
        <c:crosses val="autoZero"/>
        <c:auto val="1"/>
        <c:lblAlgn val="ctr"/>
        <c:lblOffset val="100"/>
        <c:noMultiLvlLbl val="0"/>
      </c:catAx>
      <c:valAx>
        <c:axId val="6915622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69154688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.24471962134680622"/>
          <c:y val="0.87864975638654086"/>
          <c:w val="0.62422517030096325"/>
          <c:h val="0.12085492493831032"/>
        </c:manualLayout>
      </c:layout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41849044466738E-2"/>
          <c:y val="1.620537450173731E-2"/>
          <c:w val="0.86736899858121985"/>
          <c:h val="0.84775368120275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zkrácený_týden!$B$1</c:f>
              <c:strCache>
                <c:ptCount val="1"/>
                <c:pt idx="0">
                  <c:v>Vnímání zkrácení pracovního týdne o 0,5 hodiny na 37,5 hodin týdně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zkrácený_týden!$A$2:$A$4</c:f>
              <c:strCache>
                <c:ptCount val="3"/>
                <c:pt idx="0">
                  <c:v>POZITIVNĚ</c:v>
                </c:pt>
                <c:pt idx="1">
                  <c:v>NEUTRÁLNĚ</c:v>
                </c:pt>
                <c:pt idx="2">
                  <c:v>NEGATIVNĚ</c:v>
                </c:pt>
              </c:strCache>
            </c:strRef>
          </c:cat>
          <c:val>
            <c:numRef>
              <c:f>zkrácený_týden!$B$2:$B$4</c:f>
              <c:numCache>
                <c:formatCode>0%</c:formatCode>
                <c:ptCount val="3"/>
                <c:pt idx="0">
                  <c:v>0.10204081632653061</c:v>
                </c:pt>
                <c:pt idx="1">
                  <c:v>0.18367346938775511</c:v>
                </c:pt>
                <c:pt idx="2">
                  <c:v>0.7142857142857143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215360"/>
        <c:axId val="69216896"/>
      </c:barChart>
      <c:catAx>
        <c:axId val="6921536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/>
            </a:pPr>
            <a:endParaRPr lang="cs-CZ"/>
          </a:p>
        </c:txPr>
        <c:crossAx val="69216896"/>
        <c:crosses val="autoZero"/>
        <c:auto val="1"/>
        <c:lblAlgn val="ctr"/>
        <c:lblOffset val="100"/>
        <c:noMultiLvlLbl val="0"/>
      </c:catAx>
      <c:valAx>
        <c:axId val="69216896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69215360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02/10/2018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02/10/2018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02/10/2018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03499"/>
            <a:ext cx="9928976" cy="492443"/>
          </a:xfrm>
        </p:spPr>
        <p:txBody>
          <a:bodyPr/>
          <a:lstStyle/>
          <a:p>
            <a:r>
              <a:rPr lang="cs-CZ" sz="3200" dirty="0" smtClean="0"/>
              <a:t>Index Exportu</a:t>
            </a:r>
            <a:r>
              <a:rPr lang="cs-CZ" sz="3200" dirty="0"/>
              <a:t>: závěr roku přinese oživení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2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 smtClean="0"/>
              <a:t>IE: závěr </a:t>
            </a:r>
            <a:r>
              <a:rPr lang="cs-CZ" sz="2400" dirty="0"/>
              <a:t>roku přinese oživení, podle průzkumu ale jen přechodné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 dirty="0"/>
              <a:t>Zdroj: Výpočet Raiffeisenbank ve spolupráci s Asociací Exportérů, data k 27</a:t>
            </a:r>
            <a:r>
              <a:rPr lang="cs-CZ" sz="1100" i="1" dirty="0" smtClean="0"/>
              <a:t>. 9. 2018.</a:t>
            </a:r>
            <a:endParaRPr lang="cs-CZ" sz="1100" i="1" dirty="0"/>
          </a:p>
          <a:p>
            <a:r>
              <a:rPr lang="cs-CZ" sz="1100" i="1" dirty="0"/>
              <a:t>Pozn.: Údaje do července 2018 odpovídají zveřejněné statistice národního vývozu ČSÚ, od července 2018 prognóza IE</a:t>
            </a:r>
            <a:r>
              <a:rPr lang="cs-CZ" sz="1100" i="1" dirty="0" smtClean="0"/>
              <a:t>.</a:t>
            </a:r>
            <a:endParaRPr lang="cs-CZ" sz="1100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474738622"/>
              </p:ext>
            </p:extLst>
          </p:nvPr>
        </p:nvGraphicFramePr>
        <p:xfrm>
          <a:off x="489408" y="4097551"/>
          <a:ext cx="9591094" cy="316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Rectangle 1"/>
          <p:cNvSpPr/>
          <p:nvPr/>
        </p:nvSpPr>
        <p:spPr>
          <a:xfrm>
            <a:off x="407503" y="804342"/>
            <a:ext cx="1028589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/>
              <a:t>Český export se na začátku </a:t>
            </a:r>
            <a:r>
              <a:rPr lang="cs-CZ" sz="1300" dirty="0" smtClean="0"/>
              <a:t>3. čtvrtletí </a:t>
            </a:r>
            <a:r>
              <a:rPr lang="cs-CZ" sz="1300" dirty="0"/>
              <a:t>výrazně zvýšil, když v červenci zaznamenal dvouciferný </a:t>
            </a:r>
            <a:r>
              <a:rPr lang="cs-CZ" sz="1300" dirty="0" smtClean="0"/>
              <a:t>růst </a:t>
            </a:r>
            <a:endParaRPr lang="en-US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Od </a:t>
            </a:r>
            <a:r>
              <a:rPr lang="en-US" sz="1300" dirty="0" err="1" smtClean="0"/>
              <a:t>listop</a:t>
            </a:r>
            <a:r>
              <a:rPr lang="cs-CZ" sz="1300" dirty="0" smtClean="0"/>
              <a:t>a</a:t>
            </a:r>
            <a:r>
              <a:rPr lang="en-US" sz="1300" dirty="0" smtClean="0"/>
              <a:t>d</a:t>
            </a:r>
            <a:r>
              <a:rPr lang="cs-CZ" sz="1300" dirty="0" smtClean="0"/>
              <a:t>u 2017 </a:t>
            </a:r>
            <a:r>
              <a:rPr lang="cs-CZ" sz="1300" dirty="0"/>
              <a:t>jsou hlavním tahounem růstu českého </a:t>
            </a:r>
            <a:r>
              <a:rPr lang="cs-CZ" sz="1300" dirty="0" smtClean="0"/>
              <a:t>exportu </a:t>
            </a:r>
            <a:r>
              <a:rPr lang="cs-CZ" sz="1300" u="sng" dirty="0" smtClean="0"/>
              <a:t>počítače, elektrotechnika a optika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smtClean="0"/>
              <a:t>Obchodní tahanice USA </a:t>
            </a:r>
            <a:r>
              <a:rPr lang="cs-CZ" sz="1300" dirty="0"/>
              <a:t>s klíčovými obchodními partnery nebo ekonomicko-politické problémy Turecka </a:t>
            </a:r>
            <a:r>
              <a:rPr lang="cs-CZ" sz="1300" dirty="0" smtClean="0"/>
              <a:t>zatím </a:t>
            </a:r>
            <a:r>
              <a:rPr lang="cs-CZ" sz="1300" dirty="0" smtClean="0"/>
              <a:t>nezanechaly viditelné </a:t>
            </a:r>
            <a:r>
              <a:rPr lang="cs-CZ" sz="1300" dirty="0" smtClean="0"/>
              <a:t>stopy v exportních číslech</a:t>
            </a:r>
            <a:endParaRPr lang="cs-CZ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b="1" dirty="0" smtClean="0"/>
              <a:t>Index Exportu předpovídá oživení českého vývozu</a:t>
            </a:r>
            <a:r>
              <a:rPr lang="cs-CZ" sz="1300" dirty="0" smtClean="0"/>
              <a:t> na konec třetího čtvrtletí a především pak na závěr roku</a:t>
            </a:r>
          </a:p>
          <a:p>
            <a:pPr lvl="2"/>
            <a:r>
              <a:rPr lang="cs-CZ" sz="1300" b="1" dirty="0" smtClean="0"/>
              <a:t>+</a:t>
            </a:r>
            <a:r>
              <a:rPr lang="cs-CZ" sz="1300" dirty="0" smtClean="0"/>
              <a:t> opětovný růst zakázek </a:t>
            </a:r>
          </a:p>
          <a:p>
            <a:pPr lvl="2"/>
            <a:r>
              <a:rPr lang="cs-CZ" sz="1300" b="1" dirty="0" smtClean="0"/>
              <a:t>+</a:t>
            </a:r>
            <a:r>
              <a:rPr lang="cs-CZ" sz="1300" dirty="0" smtClean="0"/>
              <a:t> příznivý vývoj  kurzu české koruny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smtClean="0"/>
              <a:t> ALE: 	</a:t>
            </a:r>
            <a:r>
              <a:rPr lang="cs-CZ" sz="1300" b="1" dirty="0" smtClean="0"/>
              <a:t>-</a:t>
            </a:r>
            <a:r>
              <a:rPr lang="cs-CZ" sz="1300" dirty="0" smtClean="0"/>
              <a:t> nedostatek </a:t>
            </a:r>
            <a:r>
              <a:rPr lang="cs-CZ" sz="1300" dirty="0"/>
              <a:t>pracovní síly v Česku </a:t>
            </a:r>
            <a:r>
              <a:rPr lang="cs-CZ" sz="1300" dirty="0" smtClean="0"/>
              <a:t>(313 200 volných </a:t>
            </a:r>
            <a:r>
              <a:rPr lang="cs-CZ" sz="1300" dirty="0" err="1" smtClean="0"/>
              <a:t>prac</a:t>
            </a:r>
            <a:r>
              <a:rPr lang="cs-CZ" sz="1300" dirty="0" smtClean="0"/>
              <a:t>. míst vs. </a:t>
            </a:r>
            <a:r>
              <a:rPr lang="cs-CZ" sz="1300" dirty="0"/>
              <a:t>209 710 dosažitelných uchazečů o zaměstnání </a:t>
            </a:r>
            <a:r>
              <a:rPr lang="cs-CZ" sz="1300" dirty="0" smtClean="0"/>
              <a:t>)</a:t>
            </a:r>
          </a:p>
          <a:p>
            <a:pPr lvl="2"/>
            <a:r>
              <a:rPr lang="cs-CZ" sz="1300" b="1" dirty="0" smtClean="0"/>
              <a:t>- </a:t>
            </a:r>
            <a:r>
              <a:rPr lang="cs-CZ" sz="1300" dirty="0" smtClean="0"/>
              <a:t>kapacitní </a:t>
            </a:r>
            <a:r>
              <a:rPr lang="cs-CZ" sz="1300" dirty="0"/>
              <a:t>limity české ekonomiky včetně </a:t>
            </a:r>
            <a:r>
              <a:rPr lang="cs-CZ" sz="1300" dirty="0" smtClean="0"/>
              <a:t>nedostatečné kapacity </a:t>
            </a:r>
            <a:r>
              <a:rPr lang="cs-CZ" sz="1300" dirty="0"/>
              <a:t>dopravních a logistických </a:t>
            </a:r>
            <a:r>
              <a:rPr lang="cs-CZ" sz="1300" dirty="0" smtClean="0"/>
              <a:t>služeb</a:t>
            </a:r>
          </a:p>
          <a:p>
            <a:pPr marL="1328738" lvl="2" indent="-285750">
              <a:buFontTx/>
              <a:buChar char="-"/>
            </a:pPr>
            <a:r>
              <a:rPr lang="cs-CZ" sz="1300" dirty="0" smtClean="0"/>
              <a:t>nejistota </a:t>
            </a:r>
            <a:r>
              <a:rPr lang="cs-CZ" sz="1300" dirty="0"/>
              <a:t>okolo </a:t>
            </a:r>
            <a:r>
              <a:rPr lang="cs-CZ" sz="1300" dirty="0" err="1"/>
              <a:t>brexitu</a:t>
            </a:r>
            <a:r>
              <a:rPr lang="cs-CZ" sz="1300" dirty="0"/>
              <a:t> si </a:t>
            </a:r>
            <a:r>
              <a:rPr lang="cs-CZ" sz="1300" dirty="0" smtClean="0"/>
              <a:t>už vybírá svou </a:t>
            </a:r>
            <a:r>
              <a:rPr lang="cs-CZ" sz="1300" dirty="0"/>
              <a:t>daň: klesá jak hodnota vývozu, tak podíl Spojeného </a:t>
            </a:r>
            <a:r>
              <a:rPr lang="cs-CZ" sz="1300" dirty="0" smtClean="0"/>
              <a:t>království </a:t>
            </a:r>
            <a:r>
              <a:rPr lang="cs-CZ" sz="1300" dirty="0"/>
              <a:t>na českém </a:t>
            </a:r>
            <a:r>
              <a:rPr lang="cs-CZ" sz="1300" dirty="0" smtClean="0"/>
              <a:t>exportu</a:t>
            </a:r>
          </a:p>
          <a:p>
            <a:pPr marL="1328738" lvl="2" indent="-285750">
              <a:buFontTx/>
              <a:buChar char="-"/>
            </a:pPr>
            <a:endParaRPr lang="en-US" sz="1300" dirty="0" smtClean="0"/>
          </a:p>
          <a:p>
            <a:pPr marL="0" lvl="2"/>
            <a:r>
              <a:rPr lang="en-US" sz="1300" dirty="0" smtClean="0"/>
              <a:t>=&gt; </a:t>
            </a:r>
            <a:r>
              <a:rPr lang="cs-CZ" sz="1300" dirty="0"/>
              <a:t>Bude-li českému </a:t>
            </a:r>
            <a:r>
              <a:rPr lang="cs-CZ" sz="1300" dirty="0" smtClean="0"/>
              <a:t>exportu </a:t>
            </a:r>
            <a:r>
              <a:rPr lang="cs-CZ" sz="1300" dirty="0"/>
              <a:t>přát vnější prostředí a kurz české koruny, může být </a:t>
            </a:r>
            <a:r>
              <a:rPr lang="cs-CZ" sz="1300" b="1" dirty="0"/>
              <a:t>nakonec loňský rekord českého exportu v hodnotě 3,5 miliardy českých </a:t>
            </a:r>
            <a:r>
              <a:rPr lang="cs-CZ" sz="1300" b="1" dirty="0" smtClean="0"/>
              <a:t>korun letos </a:t>
            </a:r>
            <a:r>
              <a:rPr lang="cs-CZ" sz="1300" b="1" dirty="0"/>
              <a:t>„o prsa“ </a:t>
            </a:r>
            <a:r>
              <a:rPr lang="cs-CZ" sz="1300" b="1" dirty="0" smtClean="0"/>
              <a:t>překonán</a:t>
            </a:r>
            <a:endParaRPr lang="cs-CZ" sz="1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7503" y="1808922"/>
            <a:ext cx="10285895" cy="238539"/>
          </a:xfrm>
          <a:prstGeom prst="rect">
            <a:avLst/>
          </a:prstGeom>
          <a:solidFill>
            <a:schemeClr val="bg1">
              <a:lumMod val="95000"/>
              <a:alpha val="44000"/>
            </a:schemeClr>
          </a:solidFill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endParaRPr lang="cs-CZ" sz="1600" b="1" dirty="0" err="1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</a:t>
            </a:r>
            <a:r>
              <a:rPr lang="cs-CZ" sz="1100" i="1" dirty="0" smtClean="0"/>
              <a:t>. a  </a:t>
            </a:r>
            <a:r>
              <a:rPr lang="cs-CZ" sz="1100" i="1" dirty="0"/>
              <a:t>Asociace exportérů. </a:t>
            </a:r>
            <a:endParaRPr lang="cs-CZ" sz="1100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542920"/>
              </p:ext>
            </p:extLst>
          </p:nvPr>
        </p:nvGraphicFramePr>
        <p:xfrm>
          <a:off x="2834187" y="2802835"/>
          <a:ext cx="7309335" cy="2236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351343"/>
              </p:ext>
            </p:extLst>
          </p:nvPr>
        </p:nvGraphicFramePr>
        <p:xfrm>
          <a:off x="3032474" y="4909931"/>
          <a:ext cx="7055744" cy="2136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Anketa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891304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ctr"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Jak vnímáte návrh na zkrácení pracovního týdne o 0,5 hodiny na 37,5 hodin  týdně?</a:t>
            </a:r>
          </a:p>
          <a:p>
            <a:pPr algn="ctr">
              <a:spcBef>
                <a:spcPts val="1000"/>
              </a:spcBef>
            </a:pPr>
            <a:endParaRPr lang="cs-CZ" sz="1800" b="1" dirty="0" smtClean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</a:t>
            </a:r>
            <a:r>
              <a:rPr lang="cs-CZ" sz="1100" i="1" dirty="0" smtClean="0"/>
              <a:t>. a  </a:t>
            </a:r>
            <a:r>
              <a:rPr lang="cs-CZ" sz="1100" i="1" dirty="0"/>
              <a:t>Asociace exportérů. </a:t>
            </a:r>
            <a:endParaRPr lang="cs-CZ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" y="5265446"/>
            <a:ext cx="10693400" cy="1771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536575">
              <a:spcBef>
                <a:spcPts val="1000"/>
              </a:spcBef>
            </a:pPr>
            <a:r>
              <a:rPr lang="cs-CZ" sz="1600" b="1" dirty="0"/>
              <a:t>71 % exportních firem se v anketě staví proti</a:t>
            </a:r>
            <a:r>
              <a:rPr lang="cs-CZ" sz="1600" dirty="0"/>
              <a:t> tomuto požadavku s odvoláním na kritický nedostatek lidí na trhu práce, komplikace ve směnném provozu a další růst hodinové mzdy a celkových mzdových nákladů. </a:t>
            </a:r>
            <a:endParaRPr lang="cs-CZ" sz="1600" dirty="0" smtClean="0"/>
          </a:p>
          <a:p>
            <a:pPr marL="536575">
              <a:spcBef>
                <a:spcPts val="1000"/>
              </a:spcBef>
            </a:pPr>
            <a:r>
              <a:rPr lang="cs-CZ" sz="1600" dirty="0" smtClean="0"/>
              <a:t>Pouze </a:t>
            </a:r>
            <a:r>
              <a:rPr lang="cs-CZ" sz="1600" b="1" dirty="0"/>
              <a:t>10 % exportérů se k návrhu na zkrácení pracovní doby staví pozitivně</a:t>
            </a:r>
            <a:r>
              <a:rPr lang="cs-CZ" sz="1600" dirty="0"/>
              <a:t>. Věří, že méně odpracovaných hodin zvýší spokojenost zaměstnanců a následně i jejich produktivitu a efektivnost.</a:t>
            </a:r>
            <a:endParaRPr lang="cs-CZ" sz="1600" dirty="0" smtClean="0">
              <a:latin typeface="Century Gothic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651614882"/>
              </p:ext>
            </p:extLst>
          </p:nvPr>
        </p:nvGraphicFramePr>
        <p:xfrm>
          <a:off x="1262270" y="1389187"/>
          <a:ext cx="8517834" cy="3876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 smtClean="0"/>
              <a:t>30. září 2018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8a242853-43d6-460e-83d1-ae32e22d03a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7790</TotalTime>
  <Words>264</Words>
  <Application>Microsoft Office PowerPoint</Application>
  <PresentationFormat>Custom</PresentationFormat>
  <Paragraphs>54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Presentace IE žlutá</vt:lpstr>
      <vt:lpstr>think-cell Slide</vt:lpstr>
      <vt:lpstr>PowerPoint Presentation</vt:lpstr>
      <vt:lpstr>IE: závěr roku přinese oživení, podle průzkumu ale jen přechodné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191</cp:revision>
  <cp:lastPrinted>2018-07-09T10:23:09Z</cp:lastPrinted>
  <dcterms:created xsi:type="dcterms:W3CDTF">2016-04-01T12:44:41Z</dcterms:created>
  <dcterms:modified xsi:type="dcterms:W3CDTF">2018-10-02T06:57:37Z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