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12" y="102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z&#225;&#345;&#237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rb.cz\group\Research\Odhady\IAE\IE_DOTAZNIK_TIME_SERIE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350" b="1" i="0" u="none" strike="noStrike" baseline="0" dirty="0">
                <a:effectLst/>
              </a:rPr>
              <a:t>Index Exportu</a:t>
            </a:r>
            <a:r>
              <a:rPr lang="en-US" sz="1350" b="1" i="0" u="none" strike="noStrike" baseline="0" dirty="0">
                <a:effectLst/>
              </a:rPr>
              <a:t> - </a:t>
            </a:r>
            <a:r>
              <a:rPr lang="cs-CZ" sz="1350" b="1" i="0" u="none" strike="noStrike" baseline="0" dirty="0">
                <a:effectLst/>
              </a:rPr>
              <a:t>navzdory ochlazení nový rekord exportu na obzoru </a:t>
            </a:r>
            <a:r>
              <a:rPr lang="en-US" sz="1350" b="1" i="0" u="none" strike="noStrike" baseline="0" dirty="0">
                <a:effectLst/>
              </a:rPr>
              <a:t>   </a:t>
            </a:r>
            <a:endParaRPr lang="cs-CZ" sz="135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8878121004105248E-2"/>
          <c:y val="0.13306207769236952"/>
          <c:w val="0.8555004238336763"/>
          <c:h val="0.45319267190301921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1)'!$A$3:$A$162</c:f>
              <c:numCache>
                <c:formatCode>m/d/yyyy</c:formatCode>
                <c:ptCount val="160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</c:numCache>
            </c:numRef>
          </c:cat>
          <c:val>
            <c:numRef>
              <c:f>'Původní model (M 1)'!$B$3:$B$158</c:f>
              <c:numCache>
                <c:formatCode>0.00</c:formatCode>
                <c:ptCount val="156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1.1302698783276721</c:v>
                </c:pt>
                <c:pt idx="101">
                  <c:v>5.0514934902204045</c:v>
                </c:pt>
                <c:pt idx="102">
                  <c:v>8.7563219568606456</c:v>
                </c:pt>
                <c:pt idx="103">
                  <c:v>3.7938787269379048</c:v>
                </c:pt>
                <c:pt idx="104">
                  <c:v>0.53462676852984448</c:v>
                </c:pt>
                <c:pt idx="105">
                  <c:v>9.5947240053268601</c:v>
                </c:pt>
                <c:pt idx="106">
                  <c:v>1.1745352731917791</c:v>
                </c:pt>
                <c:pt idx="107">
                  <c:v>2.0937309799147874</c:v>
                </c:pt>
                <c:pt idx="108">
                  <c:v>-5.9790215832311588E-2</c:v>
                </c:pt>
                <c:pt idx="109">
                  <c:v>2.1702665559891532</c:v>
                </c:pt>
                <c:pt idx="110">
                  <c:v>5.6293041039278569</c:v>
                </c:pt>
                <c:pt idx="111">
                  <c:v>3.2920229964627401</c:v>
                </c:pt>
                <c:pt idx="112">
                  <c:v>0.88441886392556235</c:v>
                </c:pt>
                <c:pt idx="113">
                  <c:v>5.6817751524101734</c:v>
                </c:pt>
                <c:pt idx="114">
                  <c:v>-1.8705771903318125</c:v>
                </c:pt>
                <c:pt idx="115">
                  <c:v>3.1120399699572143</c:v>
                </c:pt>
                <c:pt idx="116">
                  <c:v>7.7505549047413469</c:v>
                </c:pt>
                <c:pt idx="117">
                  <c:v>0.80963092162076311</c:v>
                </c:pt>
                <c:pt idx="118">
                  <c:v>-16.733771071823121</c:v>
                </c:pt>
                <c:pt idx="119">
                  <c:v>15.974899425477695</c:v>
                </c:pt>
                <c:pt idx="120">
                  <c:v>-0.19331055565545707</c:v>
                </c:pt>
                <c:pt idx="121">
                  <c:v>-4.0008899856388673</c:v>
                </c:pt>
                <c:pt idx="122">
                  <c:v>4.3477512166057553</c:v>
                </c:pt>
                <c:pt idx="123">
                  <c:v>1.0629124864632855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4.7072015775148524</c:v>
                </c:pt>
                <c:pt idx="137">
                  <c:v>-0.30113293369460337</c:v>
                </c:pt>
                <c:pt idx="138">
                  <c:v>-7.2963678390110864</c:v>
                </c:pt>
                <c:pt idx="139">
                  <c:v>5.5850680429016197</c:v>
                </c:pt>
                <c:pt idx="140">
                  <c:v>-2.0962844242785383</c:v>
                </c:pt>
                <c:pt idx="141">
                  <c:v>1.1652028493374544</c:v>
                </c:pt>
                <c:pt idx="142">
                  <c:v>10.76956887722309</c:v>
                </c:pt>
                <c:pt idx="143">
                  <c:v>3.578772826669363</c:v>
                </c:pt>
                <c:pt idx="144">
                  <c:v>1.3901442080697102</c:v>
                </c:pt>
                <c:pt idx="145">
                  <c:v>9.8033880286280137</c:v>
                </c:pt>
                <c:pt idx="146">
                  <c:v>9.4676105569331028</c:v>
                </c:pt>
                <c:pt idx="147">
                  <c:v>0.6720221540518212</c:v>
                </c:pt>
                <c:pt idx="148">
                  <c:v>0.85972805670955221</c:v>
                </c:pt>
                <c:pt idx="149">
                  <c:v>5.2575809847007493</c:v>
                </c:pt>
                <c:pt idx="150">
                  <c:v>4.9765225156596538</c:v>
                </c:pt>
                <c:pt idx="151">
                  <c:v>7.7830760251084596</c:v>
                </c:pt>
                <c:pt idx="152">
                  <c:v>7.7868398955939888</c:v>
                </c:pt>
                <c:pt idx="153">
                  <c:v>-4.3907163385249248</c:v>
                </c:pt>
                <c:pt idx="154">
                  <c:v>9.3077231191952983</c:v>
                </c:pt>
                <c:pt idx="155">
                  <c:v>-2.6798603270918653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43-49B2-A0C6-7CA4AF76AC87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1)'!$A$3:$A$162</c:f>
              <c:numCache>
                <c:formatCode>m/d/yyyy</c:formatCode>
                <c:ptCount val="160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</c:numCache>
            </c:numRef>
          </c:cat>
          <c:val>
            <c:numRef>
              <c:f>'Původní model (M 1)'!$C$3:$C$162</c:f>
              <c:numCache>
                <c:formatCode>General</c:formatCode>
                <c:ptCount val="160"/>
                <c:pt idx="155" formatCode="0.00">
                  <c:v>-2.6798603270918653</c:v>
                </c:pt>
                <c:pt idx="156" formatCode="0.00">
                  <c:v>0.44118603940898699</c:v>
                </c:pt>
                <c:pt idx="157" formatCode="0.00">
                  <c:v>4.11435719234278</c:v>
                </c:pt>
                <c:pt idx="158" formatCode="0.00">
                  <c:v>-4.6466339038065696</c:v>
                </c:pt>
                <c:pt idx="159" formatCode="0.00">
                  <c:v>2.6542118165379698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43-49B2-A0C6-7CA4AF76AC87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1)'!$A$3:$A$162</c:f>
              <c:numCache>
                <c:formatCode>m/d/yyyy</c:formatCode>
                <c:ptCount val="160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</c:numCache>
            </c:numRef>
          </c:cat>
          <c:val>
            <c:numRef>
              <c:f>'Model s trhem práce (M 2a)'!$C$3:$C$162</c:f>
              <c:numCache>
                <c:formatCode>General</c:formatCode>
                <c:ptCount val="160"/>
                <c:pt idx="155" formatCode="0.00">
                  <c:v>-2.6798603270918653</c:v>
                </c:pt>
                <c:pt idx="156" formatCode="0.00">
                  <c:v>2.4926713528678799</c:v>
                </c:pt>
                <c:pt idx="157" formatCode="0.00">
                  <c:v>6.73300802105401</c:v>
                </c:pt>
                <c:pt idx="158" formatCode="0.00">
                  <c:v>-2.1047008611340501</c:v>
                </c:pt>
                <c:pt idx="159" formatCode="0.00">
                  <c:v>7.3362486858433797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43-49B2-A0C6-7CA4AF76A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1)'!$A$3:$A$162</c15:sqref>
                        </c15:formulaRef>
                      </c:ext>
                    </c:extLst>
                    <c:numCache>
                      <c:formatCode>m/d/yyyy</c:formatCode>
                      <c:ptCount val="160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  <c:pt idx="154">
                        <c:v>43647</c:v>
                      </c:pt>
                      <c:pt idx="155">
                        <c:v>43678</c:v>
                      </c:pt>
                      <c:pt idx="156">
                        <c:v>43709</c:v>
                      </c:pt>
                      <c:pt idx="157">
                        <c:v>43739</c:v>
                      </c:pt>
                      <c:pt idx="158">
                        <c:v>43770</c:v>
                      </c:pt>
                      <c:pt idx="159">
                        <c:v>43800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6D43-49B2-A0C6-7CA4AF76AC87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in val="42401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2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meziroční změna v %</a:t>
                </a:r>
                <a:endParaRPr lang="cs-CZ" sz="1000">
                  <a:effectLst/>
                </a:endParaRPr>
              </a:p>
            </c:rich>
          </c:tx>
          <c:layout>
            <c:manualLayout>
              <c:xMode val="edge"/>
              <c:yMode val="edge"/>
              <c:x val="1.2374680975528948E-2"/>
              <c:y val="0.15371630714807555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At val="42095"/>
        <c:crossBetween val="between"/>
      </c:valAx>
    </c:plotArea>
    <c:legend>
      <c:legendPos val="b"/>
      <c:layout>
        <c:manualLayout>
          <c:xMode val="edge"/>
          <c:yMode val="edge"/>
          <c:x val="0.24779520222503987"/>
          <c:y val="0.7324790178867927"/>
          <c:w val="0.63387176500344233"/>
          <c:h val="0.22674664513400239"/>
        </c:manualLayout>
      </c:layout>
      <c:overlay val="0"/>
    </c:legend>
    <c:plotVisOnly val="0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1279504342208817"/>
          <c:h val="0.55167991136824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F58A-47D9-8FE9-EAE6C86011E8}"/>
              </c:ext>
            </c:extLst>
          </c:dPt>
          <c:dLbls>
            <c:dLbl>
              <c:idx val="6"/>
              <c:layout>
                <c:manualLayout>
                  <c:x val="-4.0406719717064624E-2"/>
                  <c:y val="0.116681558422218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58A-47D9-8FE9-EAE6C86011E8}"/>
                </c:ext>
              </c:extLst>
            </c:dLbl>
            <c:dLbl>
              <c:idx val="7"/>
              <c:layout>
                <c:manualLayout>
                  <c:x val="-5.145888594164464E-2"/>
                  <c:y val="7.5310400029783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8A-47D9-8FE9-EAE6C86011E8}"/>
                </c:ext>
              </c:extLst>
            </c:dLbl>
            <c:dLbl>
              <c:idx val="12"/>
              <c:layout>
                <c:manualLayout>
                  <c:x val="-4.690158829760676E-2"/>
                  <c:y val="6.570858871172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919540229885057E-2"/>
                      <c:h val="5.6058152305429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58A-47D9-8FE9-EAE6C86011E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8A-47D9-8FE9-EAE6C86011E8}"/>
                </c:ext>
              </c:extLst>
            </c:dLbl>
            <c:numFmt formatCode="#,##0.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Sheet1!$A$4:$A$17</c:f>
              <c:strCache>
                <c:ptCount val="14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</c:strCache>
            </c:strRef>
          </c:cat>
          <c:val>
            <c:numRef>
              <c:f>Sheet1!$B$4:$B$17</c:f>
              <c:numCache>
                <c:formatCode>0.0</c:formatCode>
                <c:ptCount val="14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F58A-47D9-8FE9-EAE6C86011E8}"/>
            </c:ext>
          </c:extLst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12"/>
              <c:layout>
                <c:manualLayout>
                  <c:x val="-4.2617152961980549E-2"/>
                  <c:y val="-9.30408964836842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58A-47D9-8FE9-EAE6C86011E8}"/>
                </c:ext>
              </c:extLst>
            </c:dLbl>
            <c:dLbl>
              <c:idx val="13"/>
              <c:layout>
                <c:manualLayout>
                  <c:x val="-2.0259734564027826E-2"/>
                  <c:y val="3.6245919398579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58A-47D9-8FE9-EAE6C86011E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Sheet1!$A$4:$A$17</c:f>
              <c:strCache>
                <c:ptCount val="14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</c:strCache>
            </c:strRef>
          </c:cat>
          <c:val>
            <c:numRef>
              <c:f>Sheet1!$I$4:$I$17</c:f>
              <c:numCache>
                <c:formatCode>0.00</c:formatCode>
                <c:ptCount val="14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  <c:pt idx="11">
                  <c:v>51.142857142857146</c:v>
                </c:pt>
                <c:pt idx="12">
                  <c:v>49.871794871794869</c:v>
                </c:pt>
                <c:pt idx="13">
                  <c:v>47.351351351351354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F58A-47D9-8FE9-EAE6C8601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/>
        </c:spPr>
        <c:txPr>
          <a:bodyPr rot="0" vert="horz" anchor="ctr" anchorCtr="0"/>
          <a:lstStyle/>
          <a:p>
            <a:pPr>
              <a:defRPr sz="900">
                <a:latin typeface="Century Gothic" panose="020B0502020202020204" pitchFamily="34" charset="0"/>
              </a:defRPr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1"/>
        <c:noMultiLvlLbl val="0"/>
      </c:catAx>
      <c:valAx>
        <c:axId val="173173376"/>
        <c:scaling>
          <c:orientation val="minMax"/>
          <c:min val="45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midCat"/>
        <c:majorUnit val="5"/>
      </c:valAx>
    </c:plotArea>
    <c:legend>
      <c:legendPos val="b"/>
      <c:layout>
        <c:manualLayout>
          <c:xMode val="edge"/>
          <c:yMode val="edge"/>
          <c:x val="7.6657726355970707E-2"/>
          <c:y val="0.81392826747985003"/>
          <c:w val="0.89875546806649165"/>
          <c:h val="0.13669594492177842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56643435874863468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8370-493D-B83A-A11AA1AD0A8B}"/>
              </c:ext>
            </c:extLst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370-493D-B83A-A11AA1AD0A8B}"/>
                </c:ext>
              </c:extLst>
            </c:dLbl>
            <c:dLbl>
              <c:idx val="1"/>
              <c:layout>
                <c:manualLayout>
                  <c:x val="-5.0044923629829291E-2"/>
                  <c:y val="0.10961458765022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370-493D-B83A-A11AA1AD0A8B}"/>
                </c:ext>
              </c:extLst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370-493D-B83A-A11AA1AD0A8B}"/>
                </c:ext>
              </c:extLst>
            </c:dLbl>
            <c:dLbl>
              <c:idx val="3"/>
              <c:layout>
                <c:manualLayout>
                  <c:x val="-4.5235675759330643E-2"/>
                  <c:y val="0.1715430725885445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370-493D-B83A-A11AA1AD0A8B}"/>
                </c:ext>
              </c:extLst>
            </c:dLbl>
            <c:dLbl>
              <c:idx val="4"/>
              <c:layout>
                <c:manualLayout>
                  <c:x val="-5.2291105121293799E-2"/>
                  <c:y val="0.114231392821049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370-493D-B83A-A11AA1AD0A8B}"/>
                </c:ext>
              </c:extLst>
            </c:dLbl>
            <c:dLbl>
              <c:idx val="5"/>
              <c:layout>
                <c:manualLayout>
                  <c:x val="-4.5552599750792441E-2"/>
                  <c:y val="0.1524748910607898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370-493D-B83A-A11AA1AD0A8B}"/>
                </c:ext>
              </c:extLst>
            </c:dLbl>
            <c:dLbl>
              <c:idx val="6"/>
              <c:layout>
                <c:manualLayout>
                  <c:x val="-4.128816542474617E-2"/>
                  <c:y val="0.11224475055518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5064479122034E-2"/>
                      <c:h val="0.14454481661598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370-493D-B83A-A11AA1AD0A8B}"/>
                </c:ext>
              </c:extLst>
            </c:dLbl>
            <c:dLbl>
              <c:idx val="7"/>
              <c:layout>
                <c:manualLayout>
                  <c:x val="-4.8180446194225721E-2"/>
                  <c:y val="0.128337353365451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370-493D-B83A-A11AA1AD0A8B}"/>
                </c:ext>
              </c:extLst>
            </c:dLbl>
            <c:dLbl>
              <c:idx val="8"/>
              <c:layout>
                <c:manualLayout>
                  <c:x val="-5.0044923629829291E-2"/>
                  <c:y val="0.10961458765022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370-493D-B83A-A11AA1AD0A8B}"/>
                </c:ext>
              </c:extLst>
            </c:dLbl>
            <c:dLbl>
              <c:idx val="9"/>
              <c:layout>
                <c:manualLayout>
                  <c:x val="-4.5552560646900352E-2"/>
                  <c:y val="0.10961458765022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370-493D-B83A-A11AA1AD0A8B}"/>
                </c:ext>
              </c:extLst>
            </c:dLbl>
            <c:dLbl>
              <c:idx val="10"/>
              <c:layout>
                <c:manualLayout>
                  <c:x val="-4.3306379155435677E-2"/>
                  <c:y val="0.10961458765022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370-493D-B83A-A11AA1AD0A8B}"/>
                </c:ext>
              </c:extLst>
            </c:dLbl>
            <c:dLbl>
              <c:idx val="11"/>
              <c:layout>
                <c:manualLayout>
                  <c:x val="-5.5660288926148382E-2"/>
                  <c:y val="0.109614587650227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64330637915543E-2"/>
                      <c:h val="7.61082150049803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8370-493D-B83A-A11AA1AD0A8B}"/>
                </c:ext>
              </c:extLst>
            </c:dLbl>
            <c:dLbl>
              <c:idx val="12"/>
              <c:layout>
                <c:manualLayout>
                  <c:x val="-5.0044923629829291E-2"/>
                  <c:y val="0.1142313928210496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370-493D-B83A-A11AA1AD0A8B}"/>
                </c:ext>
              </c:extLst>
            </c:dLbl>
            <c:dLbl>
              <c:idx val="13"/>
              <c:layout>
                <c:manualLayout>
                  <c:x val="-5.4691155284810951E-2"/>
                  <c:y val="0.1142315750640189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76845568010616E-2"/>
                      <c:h val="0.11632035211686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370-493D-B83A-A11AA1AD0A8B}"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Sheet1!$A$4:$A$17</c:f>
              <c:strCache>
                <c:ptCount val="14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</c:strCache>
            </c:strRef>
          </c:cat>
          <c:val>
            <c:numRef>
              <c:f>Sheet1!$C$4:$C$17</c:f>
              <c:numCache>
                <c:formatCode>0.0</c:formatCode>
                <c:ptCount val="14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F-8370-493D-B83A-A11AA1AD0A8B}"/>
            </c:ext>
          </c:extLst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6352201257861635E-2"/>
                  <c:y val="-3.11288997462574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370-493D-B83A-A11AA1AD0A8B}"/>
                </c:ext>
              </c:extLst>
            </c:dLbl>
            <c:dLbl>
              <c:idx val="12"/>
              <c:layout>
                <c:manualLayout>
                  <c:x val="-2.6720109861179137E-2"/>
                  <c:y val="-8.6530763277304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8370-493D-B83A-A11AA1AD0A8B}"/>
                </c:ext>
              </c:extLst>
            </c:dLbl>
            <c:dLbl>
              <c:idx val="13"/>
              <c:layout>
                <c:manualLayout>
                  <c:x val="-9.5976164529699114E-3"/>
                  <c:y val="7.5498220136377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8370-493D-B83A-A11AA1AD0A8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Sheet1!$A$4:$A$17</c:f>
              <c:strCache>
                <c:ptCount val="14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</c:strCache>
            </c:strRef>
          </c:cat>
          <c:val>
            <c:numRef>
              <c:f>Sheet1!$J$4:$J$17</c:f>
              <c:numCache>
                <c:formatCode>0.00</c:formatCode>
                <c:ptCount val="14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  <c:pt idx="11">
                  <c:v>52.952380952380949</c:v>
                </c:pt>
                <c:pt idx="12">
                  <c:v>49.743589743589745</c:v>
                </c:pt>
                <c:pt idx="13">
                  <c:v>49.081081081081081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3-8370-493D-B83A-A11AA1AD0A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90144"/>
        <c:axId val="173347584"/>
      </c:lineChart>
      <c:catAx>
        <c:axId val="1731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entury Gothic" panose="020B0502020202020204" pitchFamily="34" charset="0"/>
              </a:defRPr>
            </a:pPr>
            <a:endParaRPr lang="cs-CZ"/>
          </a:p>
        </c:txPr>
        <c:crossAx val="173347584"/>
        <c:crosses val="autoZero"/>
        <c:auto val="1"/>
        <c:lblAlgn val="ctr"/>
        <c:lblOffset val="100"/>
        <c:tickLblSkip val="1"/>
        <c:noMultiLvlLbl val="0"/>
      </c:catAx>
      <c:valAx>
        <c:axId val="17334758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90144"/>
        <c:crosses val="autoZero"/>
        <c:crossBetween val="midCat"/>
        <c:majorUnit val="4"/>
      </c:valAx>
    </c:plotArea>
    <c:legend>
      <c:legendPos val="b"/>
      <c:layout>
        <c:manualLayout>
          <c:xMode val="edge"/>
          <c:yMode val="edge"/>
          <c:x val="6.8324365704286988E-2"/>
          <c:y val="0.86627532889201253"/>
          <c:w val="0.90501771653543306"/>
          <c:h val="0.12085492493831032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683481187542856E-2"/>
          <c:y val="0.18331549359118507"/>
          <c:w val="0.86928804908621249"/>
          <c:h val="0.596532516768737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ysClr val="window" lastClr="FFFFFF">
                <a:lumMod val="65000"/>
              </a:sysClr>
            </a:solidFill>
            <a:ln w="22225">
              <a:solidFill>
                <a:sysClr val="window" lastClr="FFFFFF">
                  <a:lumMod val="65000"/>
                </a:sysClr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 w="22225">
                <a:noFill/>
              </a:ln>
            </c:spPr>
            <c:extLst>
              <c:ext xmlns:c16="http://schemas.microsoft.com/office/drawing/2014/chart" uri="{C3380CC4-5D6E-409C-BE32-E72D297353CC}">
                <c16:uniqueId val="{00000001-B18D-4D79-875F-4E9E3BCCE7A7}"/>
              </c:ext>
            </c:extLst>
          </c:dPt>
          <c:cat>
            <c:strRef>
              <c:f>příchod_recese!$A$3:$A$5</c:f>
              <c:strCache>
                <c:ptCount val="3"/>
                <c:pt idx="0">
                  <c:v>Ano, v průběhu příštího roku</c:v>
                </c:pt>
                <c:pt idx="1">
                  <c:v>Ano, již do konce tohoto roku</c:v>
                </c:pt>
                <c:pt idx="2">
                  <c:v>Ne</c:v>
                </c:pt>
              </c:strCache>
            </c:strRef>
          </c:cat>
          <c:val>
            <c:numRef>
              <c:f>příchod_recese!$B$3:$B$5</c:f>
              <c:numCache>
                <c:formatCode>0%</c:formatCode>
                <c:ptCount val="3"/>
                <c:pt idx="0">
                  <c:v>0.64864864864864868</c:v>
                </c:pt>
                <c:pt idx="1">
                  <c:v>0.16216216216216217</c:v>
                </c:pt>
                <c:pt idx="2">
                  <c:v>0.1891891891891892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8D-4D79-875F-4E9E3BCCE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8471424"/>
        <c:axId val="428472960"/>
      </c:barChart>
      <c:catAx>
        <c:axId val="428471424"/>
        <c:scaling>
          <c:orientation val="minMax"/>
        </c:scaling>
        <c:delete val="0"/>
        <c:axPos val="b"/>
        <c:numFmt formatCode="mm\-yy" sourceLinked="0"/>
        <c:majorTickMark val="out"/>
        <c:minorTickMark val="none"/>
        <c:tickLblPos val="low"/>
        <c:spPr>
          <a:ln>
            <a:noFill/>
          </a:ln>
        </c:spPr>
        <c:txPr>
          <a:bodyPr rot="0"/>
          <a:lstStyle/>
          <a:p>
            <a:pPr>
              <a:defRPr/>
            </a:pPr>
            <a:endParaRPr lang="cs-CZ"/>
          </a:p>
        </c:txPr>
        <c:crossAx val="428472960"/>
        <c:crossesAt val="-500"/>
        <c:auto val="1"/>
        <c:lblAlgn val="ctr"/>
        <c:lblOffset val="100"/>
        <c:noMultiLvlLbl val="0"/>
      </c:catAx>
      <c:valAx>
        <c:axId val="42847296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28471424"/>
        <c:crosses val="autoZero"/>
        <c:crossBetween val="between"/>
        <c:majorUnit val="0.2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n-lt"/>
        </a:defRPr>
      </a:pPr>
      <a:endParaRPr lang="cs-CZ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0.00232</cdr:y>
    </cdr:from>
    <cdr:to>
      <cdr:x>1</cdr:x>
      <cdr:y>0.11141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0" y="6558"/>
          <a:ext cx="7839704" cy="308428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i="0" baseline="0" dirty="0" err="1">
              <a:effectLst/>
              <a:latin typeface="+mn-lt"/>
              <a:ea typeface="+mn-ea"/>
              <a:cs typeface="+mn-cs"/>
            </a:rPr>
            <a:t>Recese</a:t>
          </a:r>
          <a:r>
            <a:rPr lang="cs-CZ" sz="1600" b="1" i="0" baseline="0" dirty="0">
              <a:effectLst/>
              <a:latin typeface="+mn-lt"/>
              <a:ea typeface="+mn-ea"/>
              <a:cs typeface="+mn-cs"/>
            </a:rPr>
            <a:t>? </a:t>
          </a:r>
          <a:r>
            <a:rPr lang="en-US" sz="1600" b="1" i="0" baseline="0" dirty="0">
              <a:effectLst/>
              <a:latin typeface="+mn-lt"/>
              <a:ea typeface="+mn-ea"/>
              <a:cs typeface="+mn-cs"/>
            </a:rPr>
            <a:t> "</a:t>
          </a:r>
          <a:r>
            <a:rPr lang="cs-CZ" sz="1600" b="1" i="0" baseline="0" dirty="0">
              <a:effectLst/>
              <a:latin typeface="+mn-lt"/>
              <a:ea typeface="+mn-ea"/>
              <a:cs typeface="+mn-cs"/>
            </a:rPr>
            <a:t>Dnes, zítra nebo </a:t>
          </a:r>
          <a:r>
            <a:rPr lang="cs-CZ" sz="1600" b="1" i="0" baseline="0" dirty="0" smtClean="0">
              <a:effectLst/>
              <a:latin typeface="+mn-lt"/>
              <a:ea typeface="+mn-ea"/>
              <a:cs typeface="+mn-cs"/>
            </a:rPr>
            <a:t>pozítří</a:t>
          </a:r>
          <a:r>
            <a:rPr lang="cs-CZ" sz="1600" b="1" i="0" baseline="0" dirty="0">
              <a:effectLst/>
              <a:latin typeface="+mn-lt"/>
              <a:ea typeface="+mn-ea"/>
              <a:cs typeface="+mn-cs"/>
            </a:rPr>
            <a:t>?"</a:t>
          </a: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1050" b="1" i="0" baseline="0" dirty="0">
            <a:effectLst/>
            <a:latin typeface="FuturaTEE" pitchFamily="2" charset="0"/>
            <a:ea typeface="+mn-ea"/>
            <a:cs typeface="+mn-cs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09/10/2019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09/10/2019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09/10/2019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926610"/>
            <a:ext cx="9928976" cy="369332"/>
          </a:xfrm>
        </p:spPr>
        <p:txBody>
          <a:bodyPr/>
          <a:lstStyle/>
          <a:p>
            <a:r>
              <a:rPr lang="cs-CZ" sz="2400" dirty="0" smtClean="0"/>
              <a:t>Index Exportu: </a:t>
            </a:r>
            <a:r>
              <a:rPr lang="cs-CZ" sz="2400" dirty="0"/>
              <a:t>navzdory ochlazení nový rekord exportu na obzoru 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" y="956059"/>
            <a:ext cx="10693400" cy="8060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 </a:t>
            </a:r>
            <a:r>
              <a:rPr lang="cs-CZ" sz="1600" b="1" dirty="0" smtClean="0">
                <a:latin typeface="Century Gothic" pitchFamily="34" charset="0"/>
              </a:rPr>
              <a:t> Srpen: hodnota exportu podruhé v tomto roce pod loňskou úrovní </a:t>
            </a:r>
          </a:p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 </a:t>
            </a:r>
            <a:r>
              <a:rPr lang="cs-CZ" sz="1600" b="1" dirty="0" smtClean="0">
                <a:latin typeface="Century Gothic" pitchFamily="34" charset="0"/>
              </a:rPr>
              <a:t> Bilance ZO za prvních osm měsíců překonala loňskou úroveň, na úrovně z roku 2017 ale nedosáhla  </a:t>
            </a: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9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800" dirty="0" smtClean="0"/>
              <a:t>IE: </a:t>
            </a:r>
            <a:r>
              <a:rPr lang="cs-CZ" sz="2800" dirty="0"/>
              <a:t>navzdory ochlazení nový rekord exportu na obzoru 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</a:t>
            </a:r>
            <a:r>
              <a:rPr lang="cs-CZ" sz="1000" i="1" dirty="0" err="1"/>
              <a:t>Raiffeisenbank</a:t>
            </a:r>
            <a:r>
              <a:rPr lang="cs-CZ" sz="1000" i="1" dirty="0"/>
              <a:t> ve spolupráci s Asociací Exportérů, data k 7</a:t>
            </a:r>
            <a:r>
              <a:rPr lang="cs-CZ" sz="1000" i="1" dirty="0" smtClean="0"/>
              <a:t>.10.2019</a:t>
            </a:r>
            <a:r>
              <a:rPr lang="cs-CZ" sz="1000" i="1" dirty="0"/>
              <a:t>. </a:t>
            </a:r>
            <a:br>
              <a:rPr lang="cs-CZ" sz="1000" i="1" dirty="0"/>
            </a:br>
            <a:r>
              <a:rPr lang="cs-CZ" sz="1000" i="1" dirty="0"/>
              <a:t>Pozn.: Údaje do </a:t>
            </a:r>
            <a:r>
              <a:rPr lang="cs-CZ" sz="1000" i="1" dirty="0" smtClean="0"/>
              <a:t>srpna </a:t>
            </a:r>
            <a:r>
              <a:rPr lang="cs-CZ" sz="1000" i="1" dirty="0"/>
              <a:t>2019 odpovídají zveřejněné statistice národního vývozu ČSÚ, od </a:t>
            </a:r>
            <a:r>
              <a:rPr lang="cs-CZ" sz="1000" i="1" dirty="0" smtClean="0"/>
              <a:t>září </a:t>
            </a:r>
            <a:r>
              <a:rPr lang="cs-CZ" sz="1000" i="1" dirty="0"/>
              <a:t>2019 prognóza IE.</a:t>
            </a:r>
            <a:endParaRPr lang="cs-CZ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238126" y="1762124"/>
            <a:ext cx="10333168" cy="1980313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 smtClean="0"/>
              <a:t>Indexu Exportu: v</a:t>
            </a:r>
            <a:r>
              <a:rPr lang="cs-CZ" sz="1200" b="1" dirty="0"/>
              <a:t> závěru roku neklesnou jen venkovní teploty, ale i výkonnost českého </a:t>
            </a:r>
            <a:r>
              <a:rPr lang="cs-CZ" sz="1200" b="1" dirty="0" smtClean="0"/>
              <a:t>exportu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 smtClean="0"/>
              <a:t>K</a:t>
            </a:r>
            <a:r>
              <a:rPr lang="cs-CZ" sz="1200" b="1" dirty="0"/>
              <a:t> červnovému a srpnovému sezónně neočištěnému meziročnímu poklesu přibude do konce roku pravděpodobně ještě jeden </a:t>
            </a:r>
            <a:r>
              <a:rPr lang="cs-CZ" sz="1200" b="1" dirty="0" smtClean="0"/>
              <a:t>pokles</a:t>
            </a:r>
            <a:endParaRPr lang="cs-CZ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Jen tři poklesy </a:t>
            </a:r>
            <a:r>
              <a:rPr lang="cs-CZ" sz="1200" dirty="0" smtClean="0">
                <a:sym typeface="Symbol" panose="05050102010706020507" pitchFamily="18" charset="2"/>
              </a:rPr>
              <a:t></a:t>
            </a:r>
            <a:r>
              <a:rPr lang="cs-CZ" sz="1200" dirty="0" smtClean="0"/>
              <a:t> dobrý výkon českého exportu s</a:t>
            </a:r>
            <a:r>
              <a:rPr lang="cs-CZ" sz="1200" dirty="0"/>
              <a:t> ohledem na technickou recesi v Německu, slábnoucí globální poptávku a rekordně nízké úrovně rozličných předstihových ukazatelů doma i v zahraničí </a:t>
            </a:r>
            <a:r>
              <a:rPr lang="cs-CZ" sz="1200" dirty="0" smtClean="0"/>
              <a:t>(IFO, PMI, ISM, konjunkturální průzkum,…)</a:t>
            </a: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O </a:t>
            </a:r>
            <a:r>
              <a:rPr lang="cs-CZ" sz="1200" dirty="0"/>
              <a:t>oživení či silném výkonu exportu nelze až na některé </a:t>
            </a:r>
            <a:r>
              <a:rPr lang="cs-CZ" sz="1200" dirty="0" smtClean="0"/>
              <a:t>výjimky (</a:t>
            </a:r>
            <a:r>
              <a:rPr lang="cs-CZ" sz="1200" dirty="0" err="1" smtClean="0"/>
              <a:t>automotive</a:t>
            </a:r>
            <a:r>
              <a:rPr lang="cs-CZ" sz="1200" dirty="0"/>
              <a:t>)</a:t>
            </a:r>
            <a:r>
              <a:rPr lang="cs-CZ" sz="1200" dirty="0" smtClean="0"/>
              <a:t> hovořit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IE: zpomalení </a:t>
            </a:r>
            <a:r>
              <a:rPr lang="cs-CZ" sz="1200" dirty="0"/>
              <a:t>růstu hodnoty národního vývozu z loňských více jak 3 % na </a:t>
            </a:r>
            <a:r>
              <a:rPr lang="cs-CZ" sz="1200" dirty="0" smtClean="0"/>
              <a:t>2,5 </a:t>
            </a:r>
            <a:r>
              <a:rPr lang="cs-CZ" sz="1200" dirty="0"/>
              <a:t>- 3 </a:t>
            </a:r>
            <a:r>
              <a:rPr lang="cs-CZ" sz="1200" dirty="0" smtClean="0"/>
              <a:t>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 smtClean="0"/>
              <a:t>Přesto </a:t>
            </a:r>
            <a:r>
              <a:rPr lang="cs-CZ" sz="1200" b="1" dirty="0"/>
              <a:t>si hodnota českého exportu v roce 2019 zapíše nový historický rekord, a to i navzdory německému </a:t>
            </a:r>
            <a:r>
              <a:rPr lang="cs-CZ" sz="1200" b="1" dirty="0" smtClean="0"/>
              <a:t>ochlazení</a:t>
            </a:r>
            <a:r>
              <a:rPr lang="cs-CZ" sz="12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Hranice </a:t>
            </a:r>
            <a:r>
              <a:rPr lang="cs-CZ" sz="1200" dirty="0"/>
              <a:t>4 biliónů zatím pokořena </a:t>
            </a:r>
            <a:r>
              <a:rPr lang="cs-CZ" sz="1200" dirty="0" smtClean="0"/>
              <a:t>nebude</a:t>
            </a:r>
            <a:endParaRPr lang="cs-CZ" sz="1200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927726533"/>
              </p:ext>
            </p:extLst>
          </p:nvPr>
        </p:nvGraphicFramePr>
        <p:xfrm>
          <a:off x="455780" y="3742437"/>
          <a:ext cx="9658350" cy="3307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652457"/>
            <a:ext cx="2250954" cy="289311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12.9 – 2. 10. 2019.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exportérů. </a:t>
            </a:r>
            <a:endParaRPr lang="cs-CZ" sz="1100" dirty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448085636"/>
              </p:ext>
            </p:extLst>
          </p:nvPr>
        </p:nvGraphicFramePr>
        <p:xfrm>
          <a:off x="708712" y="3201009"/>
          <a:ext cx="9302063" cy="1837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214728907"/>
              </p:ext>
            </p:extLst>
          </p:nvPr>
        </p:nvGraphicFramePr>
        <p:xfrm>
          <a:off x="708711" y="5276849"/>
          <a:ext cx="9188323" cy="179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Anketa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891304"/>
            <a:ext cx="10693401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600" b="1" dirty="0" smtClean="0"/>
              <a:t>     </a:t>
            </a:r>
            <a:r>
              <a:rPr lang="cs-CZ" sz="1600" b="1" dirty="0"/>
              <a:t>Očekáváte příchod ekonomické recese?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 smtClean="0"/>
              <a:t>Zdroj</a:t>
            </a:r>
            <a:r>
              <a:rPr lang="cs-CZ" sz="1100" i="1" dirty="0"/>
              <a:t>: Šetření mezi exportéry v termínu 12.9 – 2. 10. 2019.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</a:t>
            </a:r>
            <a:endParaRPr lang="cs-CZ" sz="1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46" y="1651485"/>
            <a:ext cx="8170084" cy="2355573"/>
          </a:xfrm>
          <a:prstGeom prst="rect">
            <a:avLst/>
          </a:prstGeom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803207142"/>
              </p:ext>
            </p:extLst>
          </p:nvPr>
        </p:nvGraphicFramePr>
        <p:xfrm>
          <a:off x="341146" y="3780764"/>
          <a:ext cx="7839704" cy="2827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/>
              <a:t>7</a:t>
            </a:r>
            <a:r>
              <a:rPr lang="cs-CZ" sz="1400" dirty="0" smtClean="0"/>
              <a:t>. října 2019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623022-32C5-45FE-9C38-B3E16CC9AD8A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8a242853-43d6-460e-83d1-ae32e22d03ab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8738</TotalTime>
  <Words>324</Words>
  <Application>Microsoft Office PowerPoint</Application>
  <PresentationFormat>Vlastní</PresentationFormat>
  <Paragraphs>67</Paragraphs>
  <Slides>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FuturaTEE</vt:lpstr>
      <vt:lpstr>Symbol</vt:lpstr>
      <vt:lpstr>Wingdings</vt:lpstr>
      <vt:lpstr>Presentace IE žlutá</vt:lpstr>
      <vt:lpstr>think-cell Slide</vt:lpstr>
      <vt:lpstr>Prezentace aplikace PowerPoint</vt:lpstr>
      <vt:lpstr>IE: navzdory ochlazení nový rekord exportu na obzoru 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251</cp:revision>
  <cp:lastPrinted>2019-07-09T11:52:25Z</cp:lastPrinted>
  <dcterms:created xsi:type="dcterms:W3CDTF">2016-04-01T12:44:41Z</dcterms:created>
  <dcterms:modified xsi:type="dcterms:W3CDTF">2019-10-09T13:38:53Z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