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93" r:id="rId3"/>
    <p:sldId id="312" r:id="rId4"/>
    <p:sldId id="295" r:id="rId5"/>
    <p:sldId id="296" r:id="rId6"/>
    <p:sldId id="297" r:id="rId7"/>
    <p:sldId id="298" r:id="rId8"/>
    <p:sldId id="299" r:id="rId9"/>
    <p:sldId id="300" r:id="rId10"/>
    <p:sldId id="313" r:id="rId11"/>
    <p:sldId id="302" r:id="rId12"/>
    <p:sldId id="322" r:id="rId13"/>
    <p:sldId id="303" r:id="rId14"/>
    <p:sldId id="305" r:id="rId15"/>
    <p:sldId id="304" r:id="rId16"/>
    <p:sldId id="314" r:id="rId17"/>
    <p:sldId id="308" r:id="rId18"/>
    <p:sldId id="317" r:id="rId19"/>
    <p:sldId id="309" r:id="rId20"/>
    <p:sldId id="315" r:id="rId21"/>
    <p:sldId id="316" r:id="rId22"/>
    <p:sldId id="318" r:id="rId23"/>
    <p:sldId id="321" r:id="rId24"/>
    <p:sldId id="319" r:id="rId25"/>
    <p:sldId id="311" r:id="rId26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D01"/>
    <a:srgbClr val="C5C5C5"/>
    <a:srgbClr val="575757"/>
    <a:srgbClr val="EBEBEB"/>
    <a:srgbClr val="909090"/>
    <a:srgbClr val="303030"/>
    <a:srgbClr val="128834"/>
    <a:srgbClr val="BC8834"/>
    <a:srgbClr val="BB942A"/>
    <a:srgbClr val="F5D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1" autoAdjust="0"/>
    <p:restoredTop sz="94666" autoAdjust="0"/>
  </p:normalViewPr>
  <p:slideViewPr>
    <p:cSldViewPr>
      <p:cViewPr varScale="1">
        <p:scale>
          <a:sx n="107" d="100"/>
          <a:sy n="107" d="100"/>
        </p:scale>
        <p:origin x="96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F97D1-DF6D-4302-B991-7C2C00D4736A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D555-0A73-4BAE-A2C9-92EC6EA155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838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92C8A-CF8C-4532-A877-A3F0628B068A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5C6E-9187-426E-90DE-B6840C2CE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80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5C6E-9187-426E-90DE-B6840C2CEB6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48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51"/>
            <a:ext cx="9144000" cy="514098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139952" y="1685256"/>
            <a:ext cx="4318248" cy="1102519"/>
          </a:xfrm>
        </p:spPr>
        <p:txBody>
          <a:bodyPr anchor="t">
            <a:normAutofit/>
          </a:bodyPr>
          <a:lstStyle>
            <a:lvl1pPr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139952" y="2949792"/>
            <a:ext cx="4320480" cy="702078"/>
          </a:xfrm>
        </p:spPr>
        <p:txBody>
          <a:bodyPr>
            <a:normAutofit/>
          </a:bodyPr>
          <a:lstStyle>
            <a:lvl1pPr marL="0" indent="0" algn="l">
              <a:buNone/>
              <a:defRPr sz="135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10" name="Picture 8" descr="C:\Users\Pavla\Documents\Pája\PRACE\PPT_RB\png (2)\RB_PPT_slides-1_kriz.png"/>
          <p:cNvPicPr>
            <a:picLocks noChangeAspect="1" noChangeArrowheads="1"/>
          </p:cNvPicPr>
          <p:nvPr userDrawn="1"/>
        </p:nvPicPr>
        <p:blipFill>
          <a:blip r:embed="rId3" cstate="print"/>
          <a:srcRect l="20822"/>
          <a:stretch>
            <a:fillRect/>
          </a:stretch>
        </p:blipFill>
        <p:spPr bwMode="auto">
          <a:xfrm>
            <a:off x="0" y="2139702"/>
            <a:ext cx="3424627" cy="3003798"/>
          </a:xfrm>
          <a:prstGeom prst="rect">
            <a:avLst/>
          </a:prstGeom>
          <a:noFill/>
        </p:spPr>
      </p:pic>
      <p:pic>
        <p:nvPicPr>
          <p:cNvPr id="11" name="Obrázek 3">
            <a:extLst>
              <a:ext uri="{FF2B5EF4-FFF2-40B4-BE49-F238E27FC236}">
                <a16:creationId xmlns:a16="http://schemas.microsoft.com/office/drawing/2014/main" id="{2463FA26-32B1-3A4F-9022-EB68C177AC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22" y="194286"/>
            <a:ext cx="1911178" cy="845654"/>
          </a:xfrm>
          <a:prstGeom prst="rect">
            <a:avLst/>
          </a:prstGeom>
        </p:spPr>
      </p:pic>
      <p:pic>
        <p:nvPicPr>
          <p:cNvPr id="4" name="Picture 3" descr="1410_banka_roku_podpodpis_364x150_C_FINAL_eng.t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7"/>
            <a:ext cx="2271856" cy="935999"/>
          </a:xfrm>
          <a:prstGeom prst="rect">
            <a:avLst/>
          </a:prstGeom>
        </p:spPr>
      </p:pic>
      <p:pic>
        <p:nvPicPr>
          <p:cNvPr id="8" name="Picture 7" descr="1410_banka_roku_podpodpis_364x150_C_FINAL.t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7"/>
            <a:ext cx="2271856" cy="935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005576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2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CLICK TO ADD TEXT.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1545636"/>
            <a:ext cx="4040188" cy="3456384"/>
          </a:xfrm>
        </p:spPr>
        <p:txBody>
          <a:bodyPr/>
          <a:lstStyle>
            <a:lvl1pPr marL="0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005576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2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CLICK TO ADD TEXT.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6" y="1545636"/>
            <a:ext cx="4041775" cy="2538282"/>
          </a:xfrm>
        </p:spPr>
        <p:txBody>
          <a:bodyPr/>
          <a:lstStyle>
            <a:lvl1pPr marL="0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_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668344" y="4137924"/>
            <a:ext cx="1475656" cy="70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005576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2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CLICK TO ADD TEXT.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1545636"/>
            <a:ext cx="4040188" cy="3456384"/>
          </a:xfrm>
        </p:spPr>
        <p:txBody>
          <a:bodyPr>
            <a:normAutofit/>
          </a:bodyPr>
          <a:lstStyle>
            <a:lvl1pPr marL="0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005576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2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CLICK TO ADD TEXT.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6" y="1545636"/>
            <a:ext cx="4041775" cy="2826314"/>
          </a:xfrm>
        </p:spPr>
        <p:txBody>
          <a:bodyPr>
            <a:normAutofit/>
          </a:bodyPr>
          <a:lstStyle>
            <a:lvl1pPr marL="0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244408" y="4731990"/>
            <a:ext cx="442392" cy="273844"/>
          </a:xfrm>
        </p:spPr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3">
            <a:extLst>
              <a:ext uri="{FF2B5EF4-FFF2-40B4-BE49-F238E27FC236}">
                <a16:creationId xmlns:a16="http://schemas.microsoft.com/office/drawing/2014/main" id="{ECB7FE5B-C527-5749-B64D-75898B142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14" y="126472"/>
            <a:ext cx="1438486" cy="6364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005576"/>
            <a:ext cx="4042792" cy="479822"/>
          </a:xfrm>
        </p:spPr>
        <p:txBody>
          <a:bodyPr anchor="b">
            <a:noAutofit/>
          </a:bodyPr>
          <a:lstStyle>
            <a:lvl1pPr marL="0" indent="0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CLICK TO ADD TEXT.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1545636"/>
            <a:ext cx="4042792" cy="2538282"/>
          </a:xfrm>
        </p:spPr>
        <p:txBody>
          <a:bodyPr>
            <a:normAutofit/>
          </a:bodyPr>
          <a:lstStyle>
            <a:lvl1pPr marL="0"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005576"/>
            <a:ext cx="1296144" cy="216024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6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CLICK TO ADD PHOTO.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_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005576"/>
            <a:ext cx="4042792" cy="479822"/>
          </a:xfrm>
        </p:spPr>
        <p:txBody>
          <a:bodyPr anchor="b">
            <a:noAutofit/>
          </a:bodyPr>
          <a:lstStyle>
            <a:lvl1pPr marL="0" indent="0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CLICK TO ADD TEXT.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1545636"/>
            <a:ext cx="4042792" cy="2898322"/>
          </a:xfrm>
        </p:spPr>
        <p:txBody>
          <a:bodyPr>
            <a:normAutofit/>
          </a:bodyPr>
          <a:lstStyle>
            <a:lvl1pPr marL="0"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005576"/>
            <a:ext cx="1296144" cy="216024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6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CLICK TO ADD PHOTO. 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7668344" y="4083918"/>
            <a:ext cx="1475656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b="0" i="0" dirty="0">
              <a:latin typeface="Arial" panose="020B0604020202020204" pitchFamily="34" charset="0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244408" y="4728177"/>
            <a:ext cx="442392" cy="273844"/>
          </a:xfrm>
        </p:spPr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3">
            <a:extLst>
              <a:ext uri="{FF2B5EF4-FFF2-40B4-BE49-F238E27FC236}">
                <a16:creationId xmlns:a16="http://schemas.microsoft.com/office/drawing/2014/main" id="{25C14B23-0924-894E-927F-CCAD75427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14" y="126472"/>
            <a:ext cx="1438486" cy="6364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2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3651870"/>
            <a:ext cx="6995120" cy="1350150"/>
          </a:xfrm>
        </p:spPr>
        <p:txBody>
          <a:bodyPr>
            <a:normAutofit/>
          </a:bodyPr>
          <a:lstStyle>
            <a:lvl1pPr marL="0">
              <a:defRPr sz="1200" b="0" baseline="0"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005576"/>
            <a:ext cx="1296144" cy="216024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6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CLICK TO ADD PHOTO.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2_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7668344" y="4011910"/>
            <a:ext cx="1475656" cy="82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3651870"/>
            <a:ext cx="6995120" cy="1350150"/>
          </a:xfrm>
        </p:spPr>
        <p:txBody>
          <a:bodyPr>
            <a:normAutofit/>
          </a:bodyPr>
          <a:lstStyle>
            <a:lvl1pPr marL="0">
              <a:defRPr sz="1200" b="0" baseline="0"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244408" y="4731990"/>
            <a:ext cx="442392" cy="273844"/>
          </a:xfrm>
        </p:spPr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005576"/>
            <a:ext cx="1296144" cy="216024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6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CLICK TO ADD PHOTO. </a:t>
            </a:r>
          </a:p>
        </p:txBody>
      </p:sp>
      <p:pic>
        <p:nvPicPr>
          <p:cNvPr id="9" name="Obrázek 3">
            <a:extLst>
              <a:ext uri="{FF2B5EF4-FFF2-40B4-BE49-F238E27FC236}">
                <a16:creationId xmlns:a16="http://schemas.microsoft.com/office/drawing/2014/main" id="{E06BF80F-0D58-544E-A33E-2952180BB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14" y="126472"/>
            <a:ext cx="1438486" cy="6364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1" y="1005576"/>
            <a:ext cx="3008313" cy="702078"/>
          </a:xfrm>
        </p:spPr>
        <p:txBody>
          <a:bodyPr anchor="b">
            <a:normAutofit/>
          </a:bodyPr>
          <a:lstStyle>
            <a:lvl1pPr algn="l"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1005576"/>
            <a:ext cx="5111750" cy="3006334"/>
          </a:xfrm>
        </p:spPr>
        <p:txBody>
          <a:bodyPr>
            <a:normAutofit/>
          </a:bodyPr>
          <a:lstStyle>
            <a:lvl1pPr marL="0"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707654"/>
            <a:ext cx="3008313" cy="3294366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_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7668344" y="4299942"/>
            <a:ext cx="1475656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1" y="1005576"/>
            <a:ext cx="3008313" cy="702078"/>
          </a:xfrm>
        </p:spPr>
        <p:txBody>
          <a:bodyPr anchor="b">
            <a:normAutofit/>
          </a:bodyPr>
          <a:lstStyle>
            <a:lvl1pPr algn="l"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1005576"/>
            <a:ext cx="5111750" cy="3186354"/>
          </a:xfrm>
        </p:spPr>
        <p:txBody>
          <a:bodyPr/>
          <a:lstStyle>
            <a:lvl1pPr marL="0"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707654"/>
            <a:ext cx="3008313" cy="3294366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44408" y="4731990"/>
            <a:ext cx="442392" cy="273844"/>
          </a:xfrm>
        </p:spPr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3">
            <a:extLst>
              <a:ext uri="{FF2B5EF4-FFF2-40B4-BE49-F238E27FC236}">
                <a16:creationId xmlns:a16="http://schemas.microsoft.com/office/drawing/2014/main" id="{1ADC99E7-6601-6744-B155-9F2CC1C8D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14" y="126472"/>
            <a:ext cx="1438486" cy="6364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_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7668344" y="4083918"/>
            <a:ext cx="1475656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4731990"/>
            <a:ext cx="442392" cy="273844"/>
          </a:xfrm>
        </p:spPr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3">
            <a:extLst>
              <a:ext uri="{FF2B5EF4-FFF2-40B4-BE49-F238E27FC236}">
                <a16:creationId xmlns:a16="http://schemas.microsoft.com/office/drawing/2014/main" id="{9DF2919B-FBD8-2444-B53E-6EE0FB968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14" y="126472"/>
            <a:ext cx="1438486" cy="6364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51"/>
            <a:ext cx="9144000" cy="5140989"/>
          </a:xfrm>
          <a:prstGeom prst="rect">
            <a:avLst/>
          </a:prstGeom>
          <a:noFill/>
        </p:spPr>
      </p:pic>
      <p:pic>
        <p:nvPicPr>
          <p:cNvPr id="11" name="Picture 8" descr="C:\Users\Pavla\Documents\Pája\PRACE\PPT_RB\png (2)\RB_PPT_slides-1_kriz.png">
            <a:extLst>
              <a:ext uri="{FF2B5EF4-FFF2-40B4-BE49-F238E27FC236}">
                <a16:creationId xmlns:a16="http://schemas.microsoft.com/office/drawing/2014/main" id="{D25767C4-6CAD-B940-9902-17E58A9A9D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t="2047" r="17126" b="16053"/>
          <a:stretch>
            <a:fillRect/>
          </a:stretch>
        </p:blipFill>
        <p:spPr bwMode="auto">
          <a:xfrm>
            <a:off x="3525272" y="-1"/>
            <a:ext cx="5618728" cy="514164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9776" y="2225316"/>
            <a:ext cx="2806080" cy="1102519"/>
          </a:xfrm>
        </p:spPr>
        <p:txBody>
          <a:bodyPr anchor="t">
            <a:noAutofit/>
          </a:bodyPr>
          <a:lstStyle>
            <a:lvl1pPr algn="l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3525552"/>
            <a:ext cx="2808312" cy="72038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35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r>
              <a:rPr lang="cs-CZ" dirty="0"/>
              <a:t>.</a:t>
            </a: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EC675A9D-B205-9648-B87C-CFD16F37E9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22" y="195486"/>
            <a:ext cx="1911178" cy="845654"/>
          </a:xfrm>
          <a:prstGeom prst="rect">
            <a:avLst/>
          </a:prstGeom>
        </p:spPr>
      </p:pic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7791" y="194294"/>
            <a:ext cx="1946209" cy="8640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73844"/>
          </a:xfrm>
        </p:spPr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_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7668344" y="3939902"/>
            <a:ext cx="1475656" cy="9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b="0" i="0" dirty="0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244408" y="4731990"/>
            <a:ext cx="442392" cy="273844"/>
          </a:xfrm>
        </p:spPr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3">
            <a:extLst>
              <a:ext uri="{FF2B5EF4-FFF2-40B4-BE49-F238E27FC236}">
                <a16:creationId xmlns:a16="http://schemas.microsoft.com/office/drawing/2014/main" id="{60CF5467-648D-E74D-89E1-3EB3FFA10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14" y="126472"/>
            <a:ext cx="1438486" cy="6364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626"/>
            <a:ext cx="9144000" cy="514098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2603358"/>
            <a:ext cx="3816424" cy="724477"/>
          </a:xfrm>
        </p:spPr>
        <p:txBody>
          <a:bodyPr anchor="t">
            <a:noAutofit/>
          </a:bodyPr>
          <a:lstStyle>
            <a:lvl1pPr algn="l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3579558"/>
            <a:ext cx="3816424" cy="72038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3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r>
              <a:rPr lang="cs-CZ" dirty="0"/>
              <a:t>.</a:t>
            </a:r>
          </a:p>
        </p:txBody>
      </p:sp>
      <p:pic>
        <p:nvPicPr>
          <p:cNvPr id="6" name="Picture 2" descr="C:\Users\Pavla\Documents\Pája\PRACE\PPT_RB\png (2)\RB_PPT_slides-3-5_kriz.png">
            <a:extLst>
              <a:ext uri="{FF2B5EF4-FFF2-40B4-BE49-F238E27FC236}">
                <a16:creationId xmlns:a16="http://schemas.microsoft.com/office/drawing/2014/main" id="{69EF1E50-8014-0C49-BE80-4DB3E9B8BB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21682"/>
            <a:ext cx="4772524" cy="5021818"/>
          </a:xfrm>
          <a:prstGeom prst="rect">
            <a:avLst/>
          </a:prstGeom>
          <a:noFill/>
        </p:spPr>
      </p:pic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791" y="194294"/>
            <a:ext cx="1946209" cy="8640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675"/>
            <a:ext cx="9155003" cy="51471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2603358"/>
            <a:ext cx="3816424" cy="724477"/>
          </a:xfrm>
        </p:spPr>
        <p:txBody>
          <a:bodyPr anchor="t">
            <a:noAutofit/>
          </a:bodyPr>
          <a:lstStyle>
            <a:lvl1pPr algn="l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3579558"/>
            <a:ext cx="3816424" cy="72038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3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r>
              <a:rPr lang="cs-CZ" dirty="0"/>
              <a:t>.</a:t>
            </a:r>
          </a:p>
        </p:txBody>
      </p:sp>
      <p:pic>
        <p:nvPicPr>
          <p:cNvPr id="6" name="Picture 2" descr="C:\Users\Pavla\Documents\Pája\PRACE\PPT_RB\png (2)\RB_PPT_slides-3-5_kriz.png">
            <a:extLst>
              <a:ext uri="{FF2B5EF4-FFF2-40B4-BE49-F238E27FC236}">
                <a16:creationId xmlns:a16="http://schemas.microsoft.com/office/drawing/2014/main" id="{BC63FDAF-8E5B-2245-9A4F-D1C223DC37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82479" y="1216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vla\Desktop\pozadi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1" y="-10975"/>
            <a:ext cx="9180512" cy="515447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2603358"/>
            <a:ext cx="3816424" cy="724477"/>
          </a:xfrm>
        </p:spPr>
        <p:txBody>
          <a:bodyPr anchor="t">
            <a:noAutofit/>
          </a:bodyPr>
          <a:lstStyle>
            <a:lvl1pPr algn="l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3579558"/>
            <a:ext cx="3816424" cy="72038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3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r>
              <a:rPr lang="cs-CZ" dirty="0"/>
              <a:t>.</a:t>
            </a:r>
          </a:p>
        </p:txBody>
      </p:sp>
      <p:pic>
        <p:nvPicPr>
          <p:cNvPr id="6" name="Picture 2" descr="C:\Users\Pavla\Documents\Pája\PRACE\PPT_RB\png (2)\RB_PPT_slides-3-5_kriz.png">
            <a:extLst>
              <a:ext uri="{FF2B5EF4-FFF2-40B4-BE49-F238E27FC236}">
                <a16:creationId xmlns:a16="http://schemas.microsoft.com/office/drawing/2014/main" id="{3BB299D6-2EC3-1F45-B413-C073AC52D9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216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005576"/>
            <a:ext cx="6995120" cy="3996444"/>
          </a:xfrm>
        </p:spPr>
        <p:txBody>
          <a:bodyPr/>
          <a:lstStyle>
            <a:lvl1pPr marL="0">
              <a:buFont typeface="Wingdings" pitchFamily="2" charset="2"/>
              <a:buChar char="§"/>
              <a:defRPr sz="1200" baseline="0"/>
            </a:lvl1pPr>
            <a:lvl2pPr>
              <a:defRPr baseline="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3780" y="4155926"/>
            <a:ext cx="1403648" cy="6232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_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7668344" y="4011910"/>
            <a:ext cx="1475656" cy="82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005576"/>
            <a:ext cx="6995120" cy="3996444"/>
          </a:xfrm>
        </p:spPr>
        <p:txBody>
          <a:bodyPr/>
          <a:lstStyle>
            <a:lvl1pPr marL="0">
              <a:buFont typeface="Wingdings" pitchFamily="2" charset="2"/>
              <a:buChar char="§"/>
              <a:defRPr sz="1200" baseline="0"/>
            </a:lvl1pPr>
            <a:lvl2pPr>
              <a:defRPr baseline="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244408" y="473199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3">
            <a:extLst>
              <a:ext uri="{FF2B5EF4-FFF2-40B4-BE49-F238E27FC236}">
                <a16:creationId xmlns:a16="http://schemas.microsoft.com/office/drawing/2014/main" id="{3DC0F019-F464-9C46-8549-7883B64B3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14" y="126472"/>
            <a:ext cx="1438486" cy="6364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005576"/>
            <a:ext cx="4038600" cy="3996444"/>
          </a:xfrm>
        </p:spPr>
        <p:txBody>
          <a:bodyPr>
            <a:normAutofit/>
          </a:bodyPr>
          <a:lstStyle>
            <a:lvl1pPr marL="0">
              <a:defRPr sz="1200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005576"/>
            <a:ext cx="4038600" cy="3078342"/>
          </a:xfrm>
        </p:spPr>
        <p:txBody>
          <a:bodyPr>
            <a:normAutofit/>
          </a:bodyPr>
          <a:lstStyle>
            <a:lvl1pPr marL="0">
              <a:defRPr sz="1200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005576"/>
            <a:ext cx="4038600" cy="3996444"/>
          </a:xfrm>
        </p:spPr>
        <p:txBody>
          <a:bodyPr>
            <a:normAutofit/>
          </a:bodyPr>
          <a:lstStyle>
            <a:lvl1pPr marL="0">
              <a:defRPr sz="1200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7668344" y="4137924"/>
            <a:ext cx="1475656" cy="70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b="0" i="0" dirty="0">
              <a:latin typeface="Arial" panose="020B060402020202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44408" y="4731990"/>
            <a:ext cx="442392" cy="273844"/>
          </a:xfrm>
        </p:spPr>
        <p:txBody>
          <a:bodyPr/>
          <a:lstStyle/>
          <a:p>
            <a:fld id="{16CD87F0-D85C-43F2-901A-A4F4E1D5A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005576"/>
            <a:ext cx="4038600" cy="3186354"/>
          </a:xfrm>
        </p:spPr>
        <p:txBody>
          <a:bodyPr>
            <a:normAutofit/>
          </a:bodyPr>
          <a:lstStyle>
            <a:lvl1pPr marL="0">
              <a:defRPr sz="1200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pic>
        <p:nvPicPr>
          <p:cNvPr id="9" name="Obrázek 3">
            <a:extLst>
              <a:ext uri="{FF2B5EF4-FFF2-40B4-BE49-F238E27FC236}">
                <a16:creationId xmlns:a16="http://schemas.microsoft.com/office/drawing/2014/main" id="{29C8B689-60D3-9442-A4E9-3C150E9D9C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14" y="126472"/>
            <a:ext cx="1438486" cy="63649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303498"/>
            <a:ext cx="699512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05576"/>
            <a:ext cx="8219256" cy="399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5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762596" y="4745269"/>
            <a:ext cx="4423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C811BC-350C-4EA0-A5CC-2A369EB90E5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2" descr="C:\Users\Pavla\Documents\Pája\PRACE\PPT_RB\png\RB_PPT_slides-6_lista.png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67544" y="843558"/>
            <a:ext cx="8676456" cy="47129"/>
          </a:xfrm>
          <a:prstGeom prst="rect">
            <a:avLst/>
          </a:prstGeom>
          <a:noFill/>
        </p:spPr>
      </p:pic>
      <p:pic>
        <p:nvPicPr>
          <p:cNvPr id="9" name="Obrázek 3">
            <a:extLst>
              <a:ext uri="{FF2B5EF4-FFF2-40B4-BE49-F238E27FC236}">
                <a16:creationId xmlns:a16="http://schemas.microsoft.com/office/drawing/2014/main" id="{5CEBBD33-B7EA-D949-8632-CB6F8E1C512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31" y="4161990"/>
            <a:ext cx="1396169" cy="617774"/>
          </a:xfrm>
          <a:prstGeom prst="rect">
            <a:avLst/>
          </a:prstGeom>
        </p:spPr>
      </p:pic>
      <p:pic>
        <p:nvPicPr>
          <p:cNvPr id="8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766974" y="4161990"/>
            <a:ext cx="1397260" cy="62036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65" r:id="rId7"/>
    <p:sldLayoutId id="2147483652" r:id="rId8"/>
    <p:sldLayoutId id="2147483666" r:id="rId9"/>
    <p:sldLayoutId id="2147483653" r:id="rId10"/>
    <p:sldLayoutId id="2147483667" r:id="rId11"/>
    <p:sldLayoutId id="2147483658" r:id="rId12"/>
    <p:sldLayoutId id="2147483668" r:id="rId13"/>
    <p:sldLayoutId id="2147483659" r:id="rId14"/>
    <p:sldLayoutId id="2147483669" r:id="rId15"/>
    <p:sldLayoutId id="2147483656" r:id="rId16"/>
    <p:sldLayoutId id="2147483670" r:id="rId17"/>
    <p:sldLayoutId id="2147483654" r:id="rId18"/>
    <p:sldLayoutId id="2147483671" r:id="rId19"/>
    <p:sldLayoutId id="2147483655" r:id="rId20"/>
    <p:sldLayoutId id="2147483672" r:id="rId21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35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None/>
        <a:defRPr sz="12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14500" indent="0" algn="l" defTabSz="685800" rtl="0" eaLnBrk="1" latinLnBrk="0" hangingPunct="1">
        <a:spcBef>
          <a:spcPct val="20000"/>
        </a:spcBef>
        <a:buFont typeface="Arial" pitchFamily="34" charset="0"/>
        <a:buNone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057400" indent="0" algn="l" defTabSz="6858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b.cz/assetallocation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brookings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400" dirty="0">
                <a:latin typeface="FuturaTEE" pitchFamily="2" charset="0"/>
              </a:rPr>
              <a:t>investor versus </a:t>
            </a:r>
            <a:r>
              <a:rPr lang="cs-CZ" sz="2400" dirty="0" err="1">
                <a:latin typeface="FuturaTEE" pitchFamily="2" charset="0"/>
              </a:rPr>
              <a:t>K</a:t>
            </a:r>
            <a:r>
              <a:rPr lang="cs-CZ" sz="2400" dirty="0" err="1" smtClean="0">
                <a:latin typeface="FuturaTEE" pitchFamily="2" charset="0"/>
              </a:rPr>
              <a:t>oronavirus</a:t>
            </a:r>
            <a:r>
              <a:rPr lang="cs-CZ" sz="2400" dirty="0">
                <a:latin typeface="FuturaTEE" pitchFamily="2" charset="0"/>
              </a:rPr>
              <a:t/>
            </a:r>
            <a:br>
              <a:rPr lang="cs-CZ" sz="2400" dirty="0">
                <a:latin typeface="FuturaTEE" pitchFamily="2" charset="0"/>
              </a:rPr>
            </a:br>
            <a:r>
              <a:rPr lang="cs-CZ" dirty="0">
                <a:latin typeface="FuturaTEE" pitchFamily="2" charset="0"/>
              </a:rPr>
              <a:t>aneb kdo </a:t>
            </a:r>
            <a:r>
              <a:rPr lang="cs-CZ" dirty="0" smtClean="0">
                <a:latin typeface="FuturaTEE" pitchFamily="2" charset="0"/>
              </a:rPr>
              <a:t>S koho </a:t>
            </a:r>
            <a:r>
              <a:rPr lang="cs-CZ" sz="1400" i="1" dirty="0">
                <a:latin typeface="FuturaTEE" pitchFamily="2" charset="0"/>
              </a:rPr>
              <a:t/>
            </a:r>
            <a:br>
              <a:rPr lang="cs-CZ" sz="1400" i="1" dirty="0">
                <a:latin typeface="FuturaTEE" pitchFamily="2" charset="0"/>
              </a:rPr>
            </a:br>
            <a:r>
              <a:rPr lang="cs-CZ" sz="1050" i="1" dirty="0">
                <a:latin typeface="FuturaTEE" pitchFamily="2" charset="0"/>
              </a:rPr>
              <a:t/>
            </a:r>
            <a:br>
              <a:rPr lang="cs-CZ" sz="1050" i="1" dirty="0">
                <a:latin typeface="FuturaTEE" pitchFamily="2" charset="0"/>
              </a:rPr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200" i="1" dirty="0" smtClean="0">
                <a:latin typeface="FuturaTEE" pitchFamily="2" charset="0"/>
              </a:rPr>
              <a:t>Jaromír Sladkovský</a:t>
            </a:r>
            <a:r>
              <a:rPr lang="cs-CZ" sz="2400" dirty="0">
                <a:latin typeface="FuturaTEE" pitchFamily="2" charset="0"/>
              </a:rPr>
              <a:t/>
            </a:r>
            <a:br>
              <a:rPr lang="cs-CZ" sz="2400" dirty="0">
                <a:latin typeface="FuturaTEE" pitchFamily="2" charset="0"/>
              </a:rPr>
            </a:br>
            <a:r>
              <a:rPr lang="cs-CZ" sz="1600" dirty="0">
                <a:latin typeface="FuturaTEE" pitchFamily="2" charset="0"/>
              </a:rPr>
              <a:t/>
            </a:r>
            <a:br>
              <a:rPr lang="cs-CZ" sz="1600" dirty="0">
                <a:latin typeface="FuturaTEE" pitchFamily="2" charset="0"/>
              </a:rPr>
            </a:br>
            <a:r>
              <a:rPr lang="cs-CZ" sz="1200" i="1" dirty="0" smtClean="0">
                <a:latin typeface="FuturaTEE" pitchFamily="2" charset="0"/>
              </a:rPr>
              <a:t>ředitel </a:t>
            </a:r>
            <a:r>
              <a:rPr lang="cs-CZ" sz="1200" i="1" dirty="0" err="1" smtClean="0">
                <a:latin typeface="FuturaTEE" pitchFamily="2" charset="0"/>
              </a:rPr>
              <a:t>Raiffeisen</a:t>
            </a:r>
            <a:r>
              <a:rPr lang="cs-CZ" sz="1200" i="1" dirty="0" smtClean="0">
                <a:latin typeface="FuturaTEE" pitchFamily="2" charset="0"/>
              </a:rPr>
              <a:t> investiční společnosti</a:t>
            </a:r>
            <a:r>
              <a:rPr lang="cs-CZ" sz="1200" i="1" dirty="0">
                <a:latin typeface="FuturaTEE" pitchFamily="2" charset="0"/>
              </a:rPr>
              <a:t/>
            </a:r>
            <a:br>
              <a:rPr lang="cs-CZ" sz="1200" i="1" dirty="0">
                <a:latin typeface="FuturaTEE" pitchFamily="2" charset="0"/>
              </a:rPr>
            </a:br>
            <a:endParaRPr lang="cs-CZ" dirty="0"/>
          </a:p>
        </p:txBody>
      </p:sp>
      <p:pic>
        <p:nvPicPr>
          <p:cNvPr id="5" name="Picture 4" descr="1410_banka_roku_podpodpis_364x150_C_FINAL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9"/>
            <a:ext cx="2271856" cy="93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400" b="1" dirty="0" smtClean="0"/>
              <a:t>pandemie</a:t>
            </a:r>
            <a:endParaRPr lang="cs-CZ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b="0" dirty="0" smtClean="0"/>
              <a:t>Jaký </a:t>
            </a:r>
            <a:r>
              <a:rPr lang="cs-CZ" sz="2000" b="0" dirty="0"/>
              <a:t>vývoj můžeme </a:t>
            </a:r>
            <a:r>
              <a:rPr lang="cs-CZ" sz="2000" b="0" dirty="0" smtClean="0"/>
              <a:t>čekat?</a:t>
            </a:r>
            <a:endParaRPr lang="cs-CZ" sz="20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2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19237" y="267494"/>
            <a:ext cx="6481763" cy="432197"/>
          </a:xfrm>
        </p:spPr>
        <p:txBody>
          <a:bodyPr>
            <a:noAutofit/>
          </a:bodyPr>
          <a:lstStyle/>
          <a:p>
            <a:r>
              <a:rPr lang="cs-CZ" sz="2100" b="0" dirty="0">
                <a:latin typeface="FuturaTEE" pitchFamily="2" charset="0"/>
              </a:rPr>
              <a:t>Pandemie pokračuje a ovlivňuje vše</a:t>
            </a:r>
            <a:endParaRPr lang="cs-CZ" sz="2100" dirty="0">
              <a:latin typeface="FuturaTEE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3750" b="8765"/>
          <a:stretch/>
        </p:blipFill>
        <p:spPr>
          <a:xfrm>
            <a:off x="2843808" y="987574"/>
            <a:ext cx="6143865" cy="30945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084257"/>
            <a:ext cx="244827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cs-CZ" sz="1400" dirty="0">
                <a:latin typeface="FuturaTEE" pitchFamily="2" charset="0"/>
              </a:rPr>
              <a:t>Další vývoj trhů je závislý na </a:t>
            </a:r>
            <a:r>
              <a:rPr lang="cs-CZ" sz="1400" u="sng" dirty="0">
                <a:latin typeface="FuturaTEE" pitchFamily="2" charset="0"/>
              </a:rPr>
              <a:t>zvládnutí pandemie</a:t>
            </a:r>
            <a:r>
              <a:rPr lang="cs-CZ" sz="1400" dirty="0">
                <a:latin typeface="FuturaTEE" pitchFamily="2" charset="0"/>
              </a:rPr>
              <a:t>, délce karanténních </a:t>
            </a:r>
            <a:r>
              <a:rPr lang="cs-CZ" sz="1400" dirty="0" smtClean="0">
                <a:latin typeface="FuturaTEE" pitchFamily="2" charset="0"/>
              </a:rPr>
              <a:t>opatření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cs-CZ" sz="1100" dirty="0">
              <a:latin typeface="FuturaTEE" pitchFamily="2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cs-CZ" sz="1400" dirty="0">
                <a:latin typeface="FuturaTEE" pitchFamily="2" charset="0"/>
              </a:rPr>
              <a:t>Zopakuje se </a:t>
            </a:r>
            <a:r>
              <a:rPr lang="cs-CZ" sz="1400" u="sng" dirty="0">
                <a:latin typeface="FuturaTEE" pitchFamily="2" charset="0"/>
              </a:rPr>
              <a:t>šíření</a:t>
            </a:r>
            <a:r>
              <a:rPr lang="cs-CZ" sz="1400" dirty="0">
                <a:latin typeface="FuturaTEE" pitchFamily="2" charset="0"/>
              </a:rPr>
              <a:t> pandemie </a:t>
            </a:r>
            <a:r>
              <a:rPr lang="cs-CZ" sz="1400" u="sng" dirty="0">
                <a:latin typeface="FuturaTEE" pitchFamily="2" charset="0"/>
              </a:rPr>
              <a:t>v druhé vlně</a:t>
            </a:r>
            <a:r>
              <a:rPr lang="cs-CZ" sz="1400" dirty="0">
                <a:latin typeface="FuturaTEE" pitchFamily="2" charset="0"/>
              </a:rPr>
              <a:t>, například na </a:t>
            </a:r>
            <a:r>
              <a:rPr lang="cs-CZ" sz="1400" dirty="0" smtClean="0">
                <a:latin typeface="FuturaTEE" pitchFamily="2" charset="0"/>
              </a:rPr>
              <a:t>podzim?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cs-CZ" sz="1100" dirty="0">
              <a:latin typeface="FuturaTEE" pitchFamily="2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cs-CZ" sz="1400" dirty="0">
                <a:latin typeface="FuturaTEE" pitchFamily="2" charset="0"/>
              </a:rPr>
              <a:t>Jak rychle bude nalezen </a:t>
            </a:r>
            <a:r>
              <a:rPr lang="cs-CZ" sz="1400" u="sng" dirty="0">
                <a:latin typeface="FuturaTEE" pitchFamily="2" charset="0"/>
              </a:rPr>
              <a:t>lék</a:t>
            </a:r>
            <a:r>
              <a:rPr lang="cs-CZ" sz="1400" dirty="0">
                <a:latin typeface="FuturaTEE" pitchFamily="2" charset="0"/>
              </a:rPr>
              <a:t> a bude rychle dostupný </a:t>
            </a:r>
            <a:r>
              <a:rPr lang="cs-CZ" sz="1400" dirty="0" smtClean="0">
                <a:latin typeface="FuturaTEE" pitchFamily="2" charset="0"/>
              </a:rPr>
              <a:t>všem?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cs-CZ" sz="1100" dirty="0">
              <a:latin typeface="FuturaTEE" pitchFamily="2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cs-CZ" sz="1400" dirty="0">
                <a:latin typeface="FuturaTEE" pitchFamily="2" charset="0"/>
              </a:rPr>
              <a:t>Jak </a:t>
            </a:r>
            <a:r>
              <a:rPr lang="cs-CZ" sz="1400" u="sng" dirty="0">
                <a:latin typeface="FuturaTEE" pitchFamily="2" charset="0"/>
              </a:rPr>
              <a:t>změní lidé své </a:t>
            </a:r>
            <a:r>
              <a:rPr lang="cs-CZ" sz="1400" u="sng" dirty="0" smtClean="0">
                <a:latin typeface="FuturaTEE" pitchFamily="2" charset="0"/>
              </a:rPr>
              <a:t>chování</a:t>
            </a:r>
            <a:r>
              <a:rPr lang="cs-CZ" sz="1400" dirty="0" smtClean="0">
                <a:latin typeface="FuturaTEE" pitchFamily="2" charset="0"/>
              </a:rPr>
              <a:t>? </a:t>
            </a:r>
            <a:r>
              <a:rPr lang="cs-CZ" sz="1400" dirty="0">
                <a:latin typeface="FuturaTEE" pitchFamily="2" charset="0"/>
              </a:rPr>
              <a:t>(spotřeba je hlavní tahoun nejen americké ekonomiky) </a:t>
            </a:r>
            <a:r>
              <a:rPr lang="cs-CZ" sz="1600" dirty="0">
                <a:latin typeface="FuturaTEE" pitchFamily="2" charset="0"/>
              </a:rPr>
              <a:t/>
            </a:r>
            <a:br>
              <a:rPr lang="cs-CZ" sz="1600" dirty="0">
                <a:latin typeface="FuturaTEE" pitchFamily="2" charset="0"/>
              </a:rPr>
            </a:br>
            <a:endParaRPr lang="cs-CZ" sz="1600" i="1" dirty="0">
              <a:solidFill>
                <a:srgbClr val="000000"/>
              </a:solidFill>
              <a:latin typeface="&amp;quot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73844"/>
          </a:xfrm>
        </p:spPr>
        <p:txBody>
          <a:bodyPr/>
          <a:lstStyle/>
          <a:p>
            <a:fld id="{16CD87F0-D85C-43F2-901A-A4F4E1D5AF8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2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19237" y="267494"/>
            <a:ext cx="6481763" cy="432197"/>
          </a:xfrm>
        </p:spPr>
        <p:txBody>
          <a:bodyPr>
            <a:noAutofit/>
          </a:bodyPr>
          <a:lstStyle/>
          <a:p>
            <a:r>
              <a:rPr lang="cs-CZ" sz="2100" b="0" dirty="0">
                <a:latin typeface="FuturaTEE" pitchFamily="2" charset="0"/>
              </a:rPr>
              <a:t>Pandemie pokračuje a ovlivňuje vše</a:t>
            </a:r>
            <a:endParaRPr lang="cs-CZ" sz="2100" dirty="0">
              <a:latin typeface="FuturaTEE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084257"/>
            <a:ext cx="244827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cs-CZ" sz="1400" dirty="0">
                <a:latin typeface="FuturaTEE" pitchFamily="2" charset="0"/>
              </a:rPr>
              <a:t>Další vývoj trhů je závislý na </a:t>
            </a:r>
            <a:r>
              <a:rPr lang="cs-CZ" sz="1400" u="sng" dirty="0">
                <a:latin typeface="FuturaTEE" pitchFamily="2" charset="0"/>
              </a:rPr>
              <a:t>zvládnutí pandemie</a:t>
            </a:r>
            <a:r>
              <a:rPr lang="cs-CZ" sz="1400" dirty="0">
                <a:latin typeface="FuturaTEE" pitchFamily="2" charset="0"/>
              </a:rPr>
              <a:t>, délce karanténních </a:t>
            </a:r>
            <a:r>
              <a:rPr lang="cs-CZ" sz="1400" dirty="0" smtClean="0">
                <a:latin typeface="FuturaTEE" pitchFamily="2" charset="0"/>
              </a:rPr>
              <a:t>opatření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cs-CZ" sz="1100" dirty="0">
              <a:latin typeface="FuturaTEE" pitchFamily="2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cs-CZ" sz="1400" dirty="0">
                <a:latin typeface="FuturaTEE" pitchFamily="2" charset="0"/>
              </a:rPr>
              <a:t>Zopakuje se </a:t>
            </a:r>
            <a:r>
              <a:rPr lang="cs-CZ" sz="1400" u="sng" dirty="0">
                <a:latin typeface="FuturaTEE" pitchFamily="2" charset="0"/>
              </a:rPr>
              <a:t>šíření</a:t>
            </a:r>
            <a:r>
              <a:rPr lang="cs-CZ" sz="1400" dirty="0">
                <a:latin typeface="FuturaTEE" pitchFamily="2" charset="0"/>
              </a:rPr>
              <a:t> pandemie </a:t>
            </a:r>
            <a:r>
              <a:rPr lang="cs-CZ" sz="1400" u="sng" dirty="0">
                <a:latin typeface="FuturaTEE" pitchFamily="2" charset="0"/>
              </a:rPr>
              <a:t>v druhé vlně</a:t>
            </a:r>
            <a:r>
              <a:rPr lang="cs-CZ" sz="1400" dirty="0">
                <a:latin typeface="FuturaTEE" pitchFamily="2" charset="0"/>
              </a:rPr>
              <a:t>, například na </a:t>
            </a:r>
            <a:r>
              <a:rPr lang="cs-CZ" sz="1400" dirty="0" smtClean="0">
                <a:latin typeface="FuturaTEE" pitchFamily="2" charset="0"/>
              </a:rPr>
              <a:t>podzim?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cs-CZ" sz="1100" dirty="0">
              <a:latin typeface="FuturaTEE" pitchFamily="2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cs-CZ" sz="1400" dirty="0">
                <a:latin typeface="FuturaTEE" pitchFamily="2" charset="0"/>
              </a:rPr>
              <a:t>Jak rychle bude nalezen </a:t>
            </a:r>
            <a:r>
              <a:rPr lang="cs-CZ" sz="1400" u="sng" dirty="0">
                <a:latin typeface="FuturaTEE" pitchFamily="2" charset="0"/>
              </a:rPr>
              <a:t>lék</a:t>
            </a:r>
            <a:r>
              <a:rPr lang="cs-CZ" sz="1400" dirty="0">
                <a:latin typeface="FuturaTEE" pitchFamily="2" charset="0"/>
              </a:rPr>
              <a:t> a bude rychle dostupný </a:t>
            </a:r>
            <a:r>
              <a:rPr lang="cs-CZ" sz="1400" dirty="0" smtClean="0">
                <a:latin typeface="FuturaTEE" pitchFamily="2" charset="0"/>
              </a:rPr>
              <a:t>všem?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cs-CZ" sz="1100" dirty="0">
              <a:latin typeface="FuturaTEE" pitchFamily="2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cs-CZ" sz="1400" dirty="0">
                <a:latin typeface="FuturaTEE" pitchFamily="2" charset="0"/>
              </a:rPr>
              <a:t>Jak </a:t>
            </a:r>
            <a:r>
              <a:rPr lang="cs-CZ" sz="1400" u="sng" dirty="0">
                <a:latin typeface="FuturaTEE" pitchFamily="2" charset="0"/>
              </a:rPr>
              <a:t>změní lidé své </a:t>
            </a:r>
            <a:r>
              <a:rPr lang="cs-CZ" sz="1400" u="sng" dirty="0" smtClean="0">
                <a:latin typeface="FuturaTEE" pitchFamily="2" charset="0"/>
              </a:rPr>
              <a:t>chování</a:t>
            </a:r>
            <a:r>
              <a:rPr lang="cs-CZ" sz="1400" dirty="0" smtClean="0">
                <a:latin typeface="FuturaTEE" pitchFamily="2" charset="0"/>
              </a:rPr>
              <a:t>? </a:t>
            </a:r>
            <a:r>
              <a:rPr lang="cs-CZ" sz="1400" dirty="0">
                <a:latin typeface="FuturaTEE" pitchFamily="2" charset="0"/>
              </a:rPr>
              <a:t>(spotřeba je hlavní tahoun nejen americké ekonomiky) </a:t>
            </a:r>
            <a:r>
              <a:rPr lang="cs-CZ" sz="1600" dirty="0">
                <a:latin typeface="FuturaTEE" pitchFamily="2" charset="0"/>
              </a:rPr>
              <a:t/>
            </a:r>
            <a:br>
              <a:rPr lang="cs-CZ" sz="1600" dirty="0">
                <a:latin typeface="FuturaTEE" pitchFamily="2" charset="0"/>
              </a:rPr>
            </a:br>
            <a:endParaRPr lang="cs-CZ" sz="1600" i="1" dirty="0">
              <a:solidFill>
                <a:srgbClr val="000000"/>
              </a:solidFill>
              <a:latin typeface="&amp;quo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48701"/>
            <a:ext cx="5760640" cy="3077289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73844"/>
          </a:xfrm>
        </p:spPr>
        <p:txBody>
          <a:bodyPr/>
          <a:lstStyle/>
          <a:p>
            <a:fld id="{16CD87F0-D85C-43F2-901A-A4F4E1D5AF8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7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34" y="2139702"/>
            <a:ext cx="5079954" cy="27363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85647" y="195486"/>
            <a:ext cx="6481646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>
                <a:latin typeface="FuturaTEE" pitchFamily="2" charset="0"/>
              </a:rPr>
              <a:t>Denní přírůstky nakažených v USA stále</a:t>
            </a:r>
            <a:br>
              <a:rPr lang="cs-CZ" sz="2100" b="0" dirty="0">
                <a:latin typeface="FuturaTEE" pitchFamily="2" charset="0"/>
              </a:rPr>
            </a:br>
            <a:r>
              <a:rPr lang="cs-CZ" sz="2100" b="0" dirty="0">
                <a:latin typeface="FuturaTEE" pitchFamily="2" charset="0"/>
              </a:rPr>
              <a:t>vysoké, přesto plán otevření ekonomiky</a:t>
            </a:r>
            <a:endParaRPr lang="cs-CZ" sz="2100" dirty="0">
              <a:latin typeface="FuturaTE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694" y="1203598"/>
            <a:ext cx="392379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3" name="Rectangle 2"/>
          <p:cNvSpPr/>
          <p:nvPr/>
        </p:nvSpPr>
        <p:spPr>
          <a:xfrm>
            <a:off x="611560" y="951855"/>
            <a:ext cx="813690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350" b="1" dirty="0" smtClean="0"/>
              <a:t>Zpomalení pandemie </a:t>
            </a:r>
            <a:r>
              <a:rPr lang="cs-CZ" sz="1350" dirty="0" smtClean="0"/>
              <a:t>- plán na rozběh ekonomik v </a:t>
            </a:r>
            <a:r>
              <a:rPr lang="cs-CZ" sz="1350" dirty="0"/>
              <a:t>řádu </a:t>
            </a:r>
            <a:r>
              <a:rPr lang="cs-CZ" sz="1350" dirty="0" smtClean="0"/>
              <a:t>týdnů</a:t>
            </a:r>
            <a:endParaRPr lang="cs-CZ" sz="1350" dirty="0"/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cs-CZ" sz="800" dirty="0"/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1350" b="1" dirty="0" smtClean="0"/>
              <a:t>Lék</a:t>
            </a:r>
            <a:r>
              <a:rPr lang="cs-CZ" sz="1350" dirty="0" smtClean="0"/>
              <a:t> - existuje naděje </a:t>
            </a:r>
            <a:r>
              <a:rPr lang="cs-CZ" sz="1350" dirty="0"/>
              <a:t>v </a:t>
            </a:r>
            <a:r>
              <a:rPr lang="cs-CZ" sz="1350" dirty="0" smtClean="0"/>
              <a:t>rychlejší </a:t>
            </a:r>
            <a:r>
              <a:rPr lang="cs-CZ" sz="1350" dirty="0"/>
              <a:t>vývoj léku (</a:t>
            </a:r>
            <a:r>
              <a:rPr lang="cs-CZ" sz="1350" dirty="0" err="1"/>
              <a:t>Gilead</a:t>
            </a:r>
            <a:r>
              <a:rPr lang="cs-CZ" sz="1350" dirty="0"/>
              <a:t>, </a:t>
            </a:r>
            <a:r>
              <a:rPr lang="en-US" sz="1350" dirty="0" smtClean="0"/>
              <a:t>Johnson </a:t>
            </a:r>
            <a:r>
              <a:rPr lang="en-US" sz="1350" dirty="0"/>
              <a:t>&amp; Johnson, Pfizer</a:t>
            </a:r>
            <a:r>
              <a:rPr lang="cs-CZ" sz="1350" dirty="0"/>
              <a:t>,</a:t>
            </a:r>
            <a:r>
              <a:rPr lang="en-US" sz="1350" dirty="0"/>
              <a:t> </a:t>
            </a:r>
            <a:r>
              <a:rPr lang="en-US" sz="1350" dirty="0" err="1"/>
              <a:t>Moderna</a:t>
            </a:r>
            <a:r>
              <a:rPr lang="cs-CZ" sz="1350" dirty="0"/>
              <a:t>, </a:t>
            </a:r>
            <a:r>
              <a:rPr lang="cs-CZ" sz="1350" dirty="0" err="1"/>
              <a:t>Regeneron</a:t>
            </a:r>
            <a:r>
              <a:rPr lang="cs-CZ" sz="1350" dirty="0"/>
              <a:t>, </a:t>
            </a:r>
            <a:r>
              <a:rPr lang="cs-CZ" sz="1350" dirty="0" err="1"/>
              <a:t>Sanofi</a:t>
            </a:r>
            <a:r>
              <a:rPr lang="cs-CZ" sz="1350" dirty="0"/>
              <a:t>, </a:t>
            </a:r>
            <a:r>
              <a:rPr lang="cs-CZ" sz="1350" dirty="0" err="1"/>
              <a:t>Eli</a:t>
            </a:r>
            <a:r>
              <a:rPr lang="cs-CZ" sz="1350" dirty="0"/>
              <a:t> </a:t>
            </a:r>
            <a:r>
              <a:rPr lang="cs-CZ" sz="1350" dirty="0" smtClean="0"/>
              <a:t>Lilly)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800" dirty="0"/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350" b="1" dirty="0" smtClean="0"/>
              <a:t>Nízké </a:t>
            </a:r>
            <a:r>
              <a:rPr lang="cs-CZ" sz="1350" b="1" dirty="0"/>
              <a:t>výnosy státních dluhopisů </a:t>
            </a:r>
            <a:r>
              <a:rPr lang="cs-CZ" sz="1350" dirty="0" smtClean="0"/>
              <a:t>- zatraktivňují </a:t>
            </a:r>
            <a:r>
              <a:rPr lang="cs-CZ" sz="1350" dirty="0"/>
              <a:t>akciové a další reálné </a:t>
            </a:r>
            <a:r>
              <a:rPr lang="cs-CZ" sz="1350" dirty="0" smtClean="0"/>
              <a:t>investice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cs-CZ" sz="800" dirty="0"/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350" b="1" dirty="0"/>
              <a:t>G</a:t>
            </a:r>
            <a:r>
              <a:rPr lang="cs-CZ" sz="1350" b="1" dirty="0" smtClean="0"/>
              <a:t>igantická </a:t>
            </a:r>
            <a:r>
              <a:rPr lang="cs-CZ" sz="1350" b="1" dirty="0"/>
              <a:t>podpora </a:t>
            </a:r>
            <a:r>
              <a:rPr lang="cs-CZ" sz="1350" dirty="0" err="1"/>
              <a:t>FEDu</a:t>
            </a:r>
            <a:r>
              <a:rPr lang="cs-CZ" sz="1350" dirty="0"/>
              <a:t> a dalších centrálních bank a </a:t>
            </a:r>
            <a:r>
              <a:rPr lang="cs-CZ" sz="1350" dirty="0" smtClean="0"/>
              <a:t>vlád na překonání ekonomického propadu</a:t>
            </a:r>
          </a:p>
          <a:p>
            <a:pPr>
              <a:lnSpc>
                <a:spcPct val="200000"/>
              </a:lnSpc>
            </a:pPr>
            <a:endParaRPr lang="cs-CZ" sz="800" dirty="0"/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1350" b="1" dirty="0" smtClean="0"/>
              <a:t>Další podpora v záloze </a:t>
            </a:r>
            <a:r>
              <a:rPr lang="cs-CZ" sz="1350" dirty="0" smtClean="0"/>
              <a:t>- FED </a:t>
            </a:r>
            <a:r>
              <a:rPr lang="cs-CZ" sz="1350" dirty="0"/>
              <a:t>je zřejmě připraven, v případě potřeby, kupovat akcie </a:t>
            </a:r>
          </a:p>
          <a:p>
            <a:pPr>
              <a:lnSpc>
                <a:spcPct val="150000"/>
              </a:lnSpc>
              <a:tabLst>
                <a:tab pos="177800" algn="l"/>
              </a:tabLst>
            </a:pPr>
            <a:r>
              <a:rPr lang="cs-CZ" sz="1350" dirty="0" smtClean="0"/>
              <a:t>	(</a:t>
            </a:r>
            <a:r>
              <a:rPr lang="cs-CZ" sz="1350" dirty="0"/>
              <a:t>podobně </a:t>
            </a:r>
            <a:r>
              <a:rPr lang="cs-CZ" sz="1350" dirty="0" smtClean="0"/>
              <a:t>jako japonská </a:t>
            </a:r>
            <a:r>
              <a:rPr lang="cs-CZ" sz="1350" dirty="0"/>
              <a:t>centrální banka) a nedopustit další výrazný propad </a:t>
            </a:r>
            <a:r>
              <a:rPr lang="cs-CZ" sz="1350" dirty="0" smtClean="0"/>
              <a:t>trhů  </a:t>
            </a:r>
            <a:endParaRPr lang="cs-CZ" sz="1350" dirty="0"/>
          </a:p>
          <a:p>
            <a:pPr>
              <a:lnSpc>
                <a:spcPct val="200000"/>
              </a:lnSpc>
            </a:pPr>
            <a:endParaRPr lang="en-US" sz="135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396" y="267494"/>
            <a:ext cx="6481646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>
                <a:latin typeface="FuturaTEE" pitchFamily="2" charset="0"/>
              </a:rPr>
              <a:t>Argumenty </a:t>
            </a:r>
            <a:r>
              <a:rPr lang="cs-CZ" sz="2100" b="0" dirty="0">
                <a:solidFill>
                  <a:srgbClr val="00B050"/>
                </a:solidFill>
                <a:latin typeface="FuturaTEE" pitchFamily="2" charset="0"/>
              </a:rPr>
              <a:t>pro</a:t>
            </a:r>
            <a:r>
              <a:rPr lang="cs-CZ" sz="2100" b="0" dirty="0">
                <a:latin typeface="FuturaTEE" pitchFamily="2" charset="0"/>
              </a:rPr>
              <a:t> růst akciového trhu </a:t>
            </a:r>
            <a:endParaRPr lang="cs-CZ" sz="2100" dirty="0">
              <a:latin typeface="FuturaT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539552" y="1062263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1350" b="1" dirty="0" err="1" smtClean="0"/>
              <a:t>Covid</a:t>
            </a:r>
            <a:r>
              <a:rPr lang="cs-CZ" sz="1350" b="1" dirty="0" smtClean="0"/>
              <a:t> 19 není u konce </a:t>
            </a:r>
            <a:r>
              <a:rPr lang="cs-CZ" sz="1350" dirty="0" smtClean="0"/>
              <a:t>- počet </a:t>
            </a:r>
            <a:r>
              <a:rPr lang="cs-CZ" sz="1350" dirty="0"/>
              <a:t>nakažených stále roste vysokým tempem  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800" dirty="0" smtClean="0"/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1350" b="1" dirty="0"/>
              <a:t>Z</a:t>
            </a:r>
            <a:r>
              <a:rPr lang="cs-CZ" sz="1350" b="1" dirty="0" smtClean="0"/>
              <a:t>astavení </a:t>
            </a:r>
            <a:r>
              <a:rPr lang="cs-CZ" sz="1350" b="1" dirty="0"/>
              <a:t>světových </a:t>
            </a:r>
            <a:r>
              <a:rPr lang="cs-CZ" sz="1350" b="1" dirty="0" smtClean="0"/>
              <a:t>ekonomik </a:t>
            </a:r>
            <a:r>
              <a:rPr lang="cs-CZ" sz="1350" dirty="0"/>
              <a:t>(</a:t>
            </a:r>
            <a:r>
              <a:rPr lang="cs-CZ" sz="1350" dirty="0" smtClean="0"/>
              <a:t>odhadovaný </a:t>
            </a:r>
            <a:r>
              <a:rPr lang="cs-CZ" sz="1350" dirty="0"/>
              <a:t>pokles světového HDP </a:t>
            </a:r>
            <a:r>
              <a:rPr lang="cs-CZ" sz="1350" dirty="0" smtClean="0"/>
              <a:t>3%) 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800" dirty="0"/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1350" b="1" dirty="0" smtClean="0"/>
              <a:t>Nezaměstnanost roste </a:t>
            </a:r>
            <a:r>
              <a:rPr lang="cs-CZ" sz="1350" dirty="0" smtClean="0"/>
              <a:t>- 20 </a:t>
            </a:r>
            <a:r>
              <a:rPr lang="cs-CZ" sz="1350" dirty="0"/>
              <a:t>milionů žádostí o podporu v nezaměstnanosti </a:t>
            </a:r>
            <a:r>
              <a:rPr lang="cs-CZ" sz="1350" dirty="0" smtClean="0"/>
              <a:t>v USA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800" dirty="0"/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1350" b="1" dirty="0" smtClean="0"/>
              <a:t>Spotřeba klesá </a:t>
            </a:r>
            <a:r>
              <a:rPr lang="cs-CZ" sz="1350" dirty="0" smtClean="0"/>
              <a:t>- dramatický </a:t>
            </a:r>
            <a:r>
              <a:rPr lang="cs-CZ" sz="1350" dirty="0"/>
              <a:t>pokles spotřeby domácností a firemních investic 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800" dirty="0" smtClean="0"/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1350" b="1" dirty="0" smtClean="0"/>
              <a:t>Propad důvěry v ekonomiku </a:t>
            </a:r>
            <a:r>
              <a:rPr lang="cs-CZ" sz="1350" dirty="0" smtClean="0"/>
              <a:t>- </a:t>
            </a:r>
            <a:r>
              <a:rPr lang="cs-CZ" sz="1350" dirty="0"/>
              <a:t>spotřebitelské </a:t>
            </a:r>
            <a:r>
              <a:rPr lang="cs-CZ" sz="1350" dirty="0" smtClean="0"/>
              <a:t>i </a:t>
            </a:r>
            <a:r>
              <a:rPr lang="cs-CZ" sz="1350" dirty="0"/>
              <a:t>podnikové </a:t>
            </a:r>
            <a:r>
              <a:rPr lang="cs-CZ" sz="1350" dirty="0" smtClean="0"/>
              <a:t>důvěry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800" dirty="0"/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1350" b="1" dirty="0" smtClean="0"/>
              <a:t>Ropa</a:t>
            </a:r>
            <a:r>
              <a:rPr lang="cs-CZ" sz="1350" dirty="0" smtClean="0"/>
              <a:t> – trh s ropou kolabuje vzhledem ke snížení poptávky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800" dirty="0"/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1350" b="1" dirty="0" smtClean="0"/>
              <a:t>Očekávaný PE </a:t>
            </a:r>
            <a:r>
              <a:rPr lang="cs-CZ" sz="1350" b="1" dirty="0"/>
              <a:t>ukazatel S&amp;P </a:t>
            </a:r>
            <a:r>
              <a:rPr lang="cs-CZ" sz="1350" b="1" dirty="0" smtClean="0"/>
              <a:t>500 </a:t>
            </a:r>
            <a:r>
              <a:rPr lang="cs-CZ" sz="1350" dirty="0" smtClean="0"/>
              <a:t>(</a:t>
            </a:r>
            <a:r>
              <a:rPr lang="cs-CZ" sz="1350" dirty="0" err="1" smtClean="0"/>
              <a:t>Bloomberg</a:t>
            </a:r>
            <a:r>
              <a:rPr lang="cs-CZ" sz="1350" dirty="0" smtClean="0"/>
              <a:t> </a:t>
            </a:r>
            <a:r>
              <a:rPr lang="cs-CZ" sz="1350" dirty="0" err="1" smtClean="0"/>
              <a:t>estimate</a:t>
            </a:r>
            <a:r>
              <a:rPr lang="cs-CZ" sz="1350" dirty="0" smtClean="0"/>
              <a:t> pro rok 2020) </a:t>
            </a:r>
            <a:r>
              <a:rPr lang="cs-CZ" sz="1350" b="1" dirty="0"/>
              <a:t>j</a:t>
            </a:r>
            <a:r>
              <a:rPr lang="cs-CZ" sz="1350" b="1" dirty="0" smtClean="0"/>
              <a:t>e </a:t>
            </a:r>
            <a:r>
              <a:rPr lang="cs-CZ" sz="1350" b="1" dirty="0"/>
              <a:t>20 </a:t>
            </a:r>
            <a:endParaRPr lang="cs-CZ" sz="1350" dirty="0"/>
          </a:p>
          <a:p>
            <a:pPr>
              <a:lnSpc>
                <a:spcPct val="150000"/>
              </a:lnSpc>
            </a:pPr>
            <a:r>
              <a:rPr lang="cs-CZ" sz="1350" dirty="0" smtClean="0"/>
              <a:t>     to nejvyšší hodnota </a:t>
            </a:r>
            <a:r>
              <a:rPr lang="cs-CZ" sz="1350" dirty="0"/>
              <a:t>za více než 10 </a:t>
            </a:r>
            <a:r>
              <a:rPr lang="cs-CZ" sz="1350" dirty="0" smtClean="0"/>
              <a:t>let (trh </a:t>
            </a:r>
            <a:r>
              <a:rPr lang="cs-CZ" sz="1350" dirty="0"/>
              <a:t>je </a:t>
            </a:r>
            <a:r>
              <a:rPr lang="cs-CZ" sz="1350" dirty="0" smtClean="0"/>
              <a:t>drahý vzhledem k očekávaným ziskům firem)</a:t>
            </a:r>
            <a:endParaRPr lang="cs-CZ" sz="135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5656" y="267494"/>
            <a:ext cx="6481646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>
                <a:latin typeface="FuturaTEE" pitchFamily="2" charset="0"/>
              </a:rPr>
              <a:t>Argumenty </a:t>
            </a:r>
            <a:r>
              <a:rPr lang="cs-CZ" sz="2100" b="0" dirty="0">
                <a:solidFill>
                  <a:srgbClr val="FF0000"/>
                </a:solidFill>
                <a:latin typeface="FuturaTEE" pitchFamily="2" charset="0"/>
              </a:rPr>
              <a:t>proti</a:t>
            </a:r>
            <a:r>
              <a:rPr lang="cs-CZ" sz="2100" b="0" dirty="0">
                <a:latin typeface="FuturaTEE" pitchFamily="2" charset="0"/>
              </a:rPr>
              <a:t> růstu akciového trhu </a:t>
            </a:r>
            <a:endParaRPr lang="cs-CZ" sz="2100" dirty="0">
              <a:latin typeface="FuturaT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400" b="1" dirty="0" smtClean="0"/>
              <a:t>chování</a:t>
            </a:r>
            <a:endParaRPr lang="cs-CZ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579558"/>
            <a:ext cx="4536504" cy="720384"/>
          </a:xfrm>
        </p:spPr>
        <p:txBody>
          <a:bodyPr>
            <a:normAutofit/>
          </a:bodyPr>
          <a:lstStyle/>
          <a:p>
            <a:r>
              <a:rPr lang="cs-CZ" sz="2000" b="0" dirty="0" smtClean="0"/>
              <a:t>Co </a:t>
            </a:r>
            <a:r>
              <a:rPr lang="cs-CZ" sz="2000" b="0" dirty="0"/>
              <a:t>dělá chytrý investor a </a:t>
            </a:r>
            <a:r>
              <a:rPr lang="cs-CZ" sz="2000" b="0" dirty="0" smtClean="0"/>
              <a:t>proč?</a:t>
            </a: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10866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9653" y="267494"/>
            <a:ext cx="6481646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>
                <a:latin typeface="FuturaTEE" pitchFamily="2" charset="0"/>
              </a:rPr>
              <a:t>Co dělá chytrý a běžný investor a proč</a:t>
            </a:r>
            <a:endParaRPr lang="cs-CZ" sz="2100" dirty="0">
              <a:latin typeface="FuturaTE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107341"/>
            <a:ext cx="7429259" cy="340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cs-CZ" sz="1350" b="1" dirty="0">
                <a:solidFill>
                  <a:srgbClr val="00B050"/>
                </a:solidFill>
              </a:rPr>
              <a:t>BĚŽNÝ </a:t>
            </a:r>
            <a:r>
              <a:rPr lang="cs-CZ" sz="1350" b="1" dirty="0" smtClean="0">
                <a:solidFill>
                  <a:srgbClr val="00B050"/>
                </a:solidFill>
              </a:rPr>
              <a:t>INVESTOR…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cs-CZ" sz="1350" dirty="0">
              <a:solidFill>
                <a:srgbClr val="00B050"/>
              </a:solidFill>
            </a:endParaRPr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cs-CZ" sz="1350" b="1" dirty="0"/>
              <a:t>nemá dlouhodobou </a:t>
            </a:r>
            <a:r>
              <a:rPr lang="cs-CZ" sz="1350" b="1" dirty="0" smtClean="0"/>
              <a:t>strategii</a:t>
            </a:r>
            <a:r>
              <a:rPr lang="cs-CZ" sz="1350" b="1" dirty="0"/>
              <a:t> </a:t>
            </a:r>
            <a:r>
              <a:rPr lang="cs-CZ" sz="1350" dirty="0" smtClean="0"/>
              <a:t>- </a:t>
            </a:r>
            <a:r>
              <a:rPr lang="cs-CZ" sz="1350" dirty="0"/>
              <a:t>akciové investice využívá okrajově</a:t>
            </a:r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endParaRPr lang="cs-CZ" sz="1350" dirty="0" smtClean="0"/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cs-CZ" sz="1350" b="1" dirty="0" smtClean="0"/>
              <a:t>málo diverzifikuje</a:t>
            </a:r>
            <a:r>
              <a:rPr lang="cs-CZ" sz="1350" b="1" dirty="0"/>
              <a:t> </a:t>
            </a:r>
            <a:r>
              <a:rPr lang="cs-CZ" sz="1350" dirty="0" smtClean="0"/>
              <a:t>- jednotlivé </a:t>
            </a:r>
            <a:r>
              <a:rPr lang="cs-CZ" sz="1350" dirty="0"/>
              <a:t>akcie nebo dluhopisy zastupují vyšší podíl majetku</a:t>
            </a:r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endParaRPr lang="cs-CZ" sz="1350" dirty="0" smtClean="0"/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cs-CZ" sz="1350" b="1" dirty="0"/>
              <a:t>n</a:t>
            </a:r>
            <a:r>
              <a:rPr lang="cs-CZ" sz="1350" b="1" dirty="0" smtClean="0"/>
              <a:t>echá se ovlivnit </a:t>
            </a:r>
            <a:r>
              <a:rPr lang="cs-CZ" sz="1350" dirty="0" smtClean="0"/>
              <a:t>krátkodobými </a:t>
            </a:r>
            <a:r>
              <a:rPr lang="cs-CZ" sz="1350" dirty="0"/>
              <a:t>pohyby trhů, </a:t>
            </a:r>
            <a:r>
              <a:rPr lang="cs-CZ" sz="1350" b="1" dirty="0"/>
              <a:t>náladam</a:t>
            </a:r>
            <a:r>
              <a:rPr lang="cs-CZ" sz="1350" dirty="0"/>
              <a:t>i a </a:t>
            </a:r>
            <a:r>
              <a:rPr lang="cs-CZ" sz="1350" b="1" dirty="0"/>
              <a:t>manipulacemi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cs-CZ" sz="1350" dirty="0" smtClean="0"/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cs-CZ" sz="1350" dirty="0" smtClean="0"/>
              <a:t>má </a:t>
            </a:r>
            <a:r>
              <a:rPr lang="cs-CZ" sz="1350" b="1" dirty="0"/>
              <a:t>krátký investiční horizont</a:t>
            </a:r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endParaRPr lang="cs-CZ" sz="1350" dirty="0" smtClean="0"/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cs-CZ" sz="1350" b="1" dirty="0" smtClean="0"/>
              <a:t>podléhá panice </a:t>
            </a:r>
            <a:r>
              <a:rPr lang="cs-CZ" sz="1350" dirty="0" smtClean="0"/>
              <a:t>a nechá </a:t>
            </a:r>
            <a:r>
              <a:rPr lang="cs-CZ" sz="1350" dirty="0"/>
              <a:t>se ovlivnit davovým </a:t>
            </a:r>
            <a:r>
              <a:rPr lang="cs-CZ" sz="1350" dirty="0" smtClean="0"/>
              <a:t>chováním </a:t>
            </a:r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endParaRPr lang="cs-CZ" sz="1350" dirty="0"/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cs-CZ" sz="1350" b="1" dirty="0" smtClean="0"/>
              <a:t>je </a:t>
            </a:r>
            <a:r>
              <a:rPr lang="cs-CZ" sz="1350" b="1" dirty="0"/>
              <a:t>netrpělivý </a:t>
            </a:r>
          </a:p>
        </p:txBody>
      </p:sp>
    </p:spTree>
    <p:extLst>
      <p:ext uri="{BB962C8B-B14F-4D97-AF65-F5344CB8AC3E}">
        <p14:creationId xmlns:p14="http://schemas.microsoft.com/office/powerpoint/2010/main" val="37283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611560" y="1122973"/>
            <a:ext cx="7704856" cy="366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cs-CZ" sz="1350" b="1" dirty="0">
                <a:solidFill>
                  <a:srgbClr val="00B0F0"/>
                </a:solidFill>
              </a:rPr>
              <a:t>CHYTRÝ </a:t>
            </a:r>
            <a:r>
              <a:rPr lang="cs-CZ" sz="1350" b="1" dirty="0" smtClean="0">
                <a:solidFill>
                  <a:srgbClr val="00B0F0"/>
                </a:solidFill>
              </a:rPr>
              <a:t>INVESTOR…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cs-CZ" sz="1350" dirty="0">
              <a:solidFill>
                <a:srgbClr val="0070C0"/>
              </a:solidFill>
            </a:endParaRPr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cs-CZ" sz="1350" b="1" dirty="0"/>
              <a:t>má dlouhodobou </a:t>
            </a:r>
            <a:r>
              <a:rPr lang="cs-CZ" sz="1350" b="1" dirty="0" smtClean="0"/>
              <a:t>strategii </a:t>
            </a:r>
            <a:r>
              <a:rPr lang="cs-CZ" sz="1350" dirty="0" smtClean="0"/>
              <a:t>rozložení rizika přes jednotlivé třídy (diverzifikuje)</a:t>
            </a:r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endParaRPr lang="cs-CZ" sz="1350" dirty="0"/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cs-CZ" sz="1350" b="1" dirty="0" smtClean="0"/>
              <a:t>investuje dlouhodobě </a:t>
            </a:r>
            <a:r>
              <a:rPr lang="cs-CZ" sz="1350" dirty="0" smtClean="0"/>
              <a:t>na 5+ </a:t>
            </a:r>
            <a:r>
              <a:rPr lang="cs-CZ" sz="1350" dirty="0"/>
              <a:t>a více </a:t>
            </a:r>
            <a:r>
              <a:rPr lang="cs-CZ" sz="1350" dirty="0" smtClean="0"/>
              <a:t>let (má peníze na rezervu a na investice)</a:t>
            </a:r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endParaRPr lang="cs-CZ" sz="1350" dirty="0"/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cs-CZ" sz="1350" b="1" dirty="0"/>
              <a:t>je </a:t>
            </a:r>
            <a:r>
              <a:rPr lang="cs-CZ" sz="1350" b="1" dirty="0" smtClean="0"/>
              <a:t>trpělivý</a:t>
            </a:r>
            <a:r>
              <a:rPr lang="cs-CZ" sz="1350" dirty="0" smtClean="0"/>
              <a:t> a dodržuje </a:t>
            </a:r>
            <a:r>
              <a:rPr lang="cs-CZ" sz="1350" dirty="0"/>
              <a:t>strategii a časový horizont</a:t>
            </a:r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endParaRPr lang="cs-CZ" sz="1350" dirty="0" smtClean="0"/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cs-CZ" sz="1350" b="1" dirty="0"/>
              <a:t>j</a:t>
            </a:r>
            <a:r>
              <a:rPr lang="cs-CZ" sz="1350" b="1" dirty="0" smtClean="0"/>
              <a:t>e disciplinovaný </a:t>
            </a:r>
            <a:r>
              <a:rPr lang="cs-CZ" sz="1350" dirty="0"/>
              <a:t>a</a:t>
            </a:r>
            <a:r>
              <a:rPr lang="cs-CZ" sz="1350" dirty="0" smtClean="0"/>
              <a:t> při </a:t>
            </a:r>
            <a:r>
              <a:rPr lang="cs-CZ" sz="1350" dirty="0"/>
              <a:t>poklesu </a:t>
            </a:r>
            <a:r>
              <a:rPr lang="cs-CZ" sz="1350" dirty="0" smtClean="0"/>
              <a:t>akcií nezmatkuje a naopak rozumně dokupuje</a:t>
            </a:r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endParaRPr lang="cs-CZ" sz="1350" dirty="0"/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cs-CZ" sz="1350" b="1" dirty="0"/>
              <a:t>využívá aktivní i pasivní přístup </a:t>
            </a:r>
            <a:r>
              <a:rPr lang="cs-CZ" sz="1350" dirty="0"/>
              <a:t>– podílové fondy i </a:t>
            </a:r>
            <a:r>
              <a:rPr lang="cs-CZ" sz="1350" dirty="0" smtClean="0"/>
              <a:t>ETF (</a:t>
            </a:r>
            <a:r>
              <a:rPr lang="cs-CZ" sz="1350" dirty="0" err="1" smtClean="0"/>
              <a:t>exchange</a:t>
            </a:r>
            <a:r>
              <a:rPr lang="cs-CZ" sz="1350" dirty="0" smtClean="0"/>
              <a:t> </a:t>
            </a:r>
            <a:r>
              <a:rPr lang="cs-CZ" sz="1350" dirty="0" err="1" smtClean="0"/>
              <a:t>traded</a:t>
            </a:r>
            <a:r>
              <a:rPr lang="cs-CZ" sz="1350" dirty="0" smtClean="0"/>
              <a:t> </a:t>
            </a:r>
            <a:r>
              <a:rPr lang="cs-CZ" sz="1350" dirty="0" err="1" smtClean="0"/>
              <a:t>funds</a:t>
            </a:r>
            <a:r>
              <a:rPr lang="cs-CZ" sz="1350" dirty="0" smtClean="0"/>
              <a:t>)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cs-CZ" sz="1350" dirty="0"/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cs-CZ" sz="1350" b="1" dirty="0"/>
              <a:t>r</a:t>
            </a:r>
            <a:r>
              <a:rPr lang="cs-CZ" sz="1350" b="1" dirty="0" smtClean="0"/>
              <a:t>ozumí měnovému riziku </a:t>
            </a:r>
            <a:r>
              <a:rPr lang="cs-CZ" sz="1350" dirty="0" smtClean="0"/>
              <a:t>a je </a:t>
            </a:r>
            <a:r>
              <a:rPr lang="cs-CZ" sz="1350" dirty="0"/>
              <a:t>schopen </a:t>
            </a:r>
            <a:r>
              <a:rPr lang="cs-CZ" sz="1350" dirty="0" smtClean="0"/>
              <a:t>toto riziko řídit</a:t>
            </a:r>
          </a:p>
          <a:p>
            <a:pPr marL="189000" indent="-2430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endParaRPr lang="cs-CZ" sz="135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9653" y="267494"/>
            <a:ext cx="6481646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>
                <a:latin typeface="FuturaTEE" pitchFamily="2" charset="0"/>
              </a:rPr>
              <a:t>Co dělá chytrý a běžný investor a proč</a:t>
            </a:r>
            <a:endParaRPr lang="cs-CZ" sz="2100" dirty="0">
              <a:latin typeface="FuturaT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6872" y="267494"/>
            <a:ext cx="6481646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>
                <a:latin typeface="FuturaTEE" pitchFamily="2" charset="0"/>
              </a:rPr>
              <a:t>Jak v současné situaci uspět</a:t>
            </a:r>
            <a:endParaRPr lang="cs-CZ" sz="2100" dirty="0">
              <a:latin typeface="FuturaTEE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906075"/>
            <a:ext cx="7920880" cy="371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endParaRPr lang="cs-CZ" sz="8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400" b="1" dirty="0"/>
              <a:t>Správně stanovit investiční </a:t>
            </a:r>
            <a:r>
              <a:rPr lang="cs-CZ" sz="1400" b="1" dirty="0" smtClean="0"/>
              <a:t>strategii </a:t>
            </a:r>
            <a:r>
              <a:rPr lang="cs-CZ" sz="1400" dirty="0" smtClean="0"/>
              <a:t>(poměr rizikových a méně rizikových aktiv)</a:t>
            </a:r>
            <a:endParaRPr lang="cs-CZ" sz="14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400" dirty="0" smtClean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400" b="1" dirty="0" smtClean="0"/>
              <a:t>Dobře diverzifikovat</a:t>
            </a:r>
            <a:r>
              <a:rPr lang="cs-CZ" sz="1400" dirty="0" smtClean="0"/>
              <a:t> (nejlépe investovat globálně) 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4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400" b="1" dirty="0" smtClean="0"/>
              <a:t>Investovat pravidelně </a:t>
            </a:r>
            <a:r>
              <a:rPr lang="cs-CZ" sz="1400" dirty="0" smtClean="0"/>
              <a:t>(rozkládat riziko v čase)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400" b="1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400" b="1" dirty="0" smtClean="0"/>
              <a:t>Zohlednit likviditu </a:t>
            </a:r>
            <a:r>
              <a:rPr lang="cs-CZ" sz="1400" dirty="0" smtClean="0"/>
              <a:t>(preference likvidních investičních instrumentů)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400" b="1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400" dirty="0"/>
              <a:t>Vybírat si </a:t>
            </a:r>
            <a:r>
              <a:rPr lang="cs-CZ" sz="1400" b="1" dirty="0" smtClean="0"/>
              <a:t>kvalifikované </a:t>
            </a:r>
            <a:r>
              <a:rPr lang="cs-CZ" sz="1400" b="1" dirty="0"/>
              <a:t>správce </a:t>
            </a:r>
            <a:r>
              <a:rPr lang="cs-CZ" sz="1400" b="1" dirty="0" smtClean="0"/>
              <a:t>aktiv </a:t>
            </a:r>
            <a:r>
              <a:rPr lang="cs-CZ" sz="1400" dirty="0" smtClean="0"/>
              <a:t>a </a:t>
            </a:r>
            <a:r>
              <a:rPr lang="cs-CZ" sz="1400" b="1" dirty="0" smtClean="0"/>
              <a:t>kvalitní </a:t>
            </a:r>
            <a:r>
              <a:rPr lang="cs-CZ" sz="1400" b="1" dirty="0"/>
              <a:t>a bezpečné </a:t>
            </a:r>
            <a:r>
              <a:rPr lang="cs-CZ" sz="1400" b="1" dirty="0" smtClean="0"/>
              <a:t>protistrany</a:t>
            </a:r>
            <a:r>
              <a:rPr lang="cs-CZ" sz="1400" dirty="0" smtClean="0"/>
              <a:t> </a:t>
            </a:r>
            <a:endParaRPr lang="cs-CZ" sz="1400" b="1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400" b="1" dirty="0" smtClean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400" dirty="0" smtClean="0"/>
              <a:t>Dodržovat </a:t>
            </a:r>
            <a:r>
              <a:rPr lang="cs-CZ" sz="1400" dirty="0"/>
              <a:t>pravidla </a:t>
            </a:r>
            <a:r>
              <a:rPr lang="cs-CZ" sz="1400" b="1" dirty="0">
                <a:solidFill>
                  <a:srgbClr val="00B0F0"/>
                </a:solidFill>
              </a:rPr>
              <a:t>CHYTRÉHO INVESTORA</a:t>
            </a:r>
          </a:p>
        </p:txBody>
      </p:sp>
    </p:spTree>
    <p:extLst>
      <p:ext uri="{BB962C8B-B14F-4D97-AF65-F5344CB8AC3E}">
        <p14:creationId xmlns:p14="http://schemas.microsoft.com/office/powerpoint/2010/main" val="34550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1501849" y="1134051"/>
            <a:ext cx="6365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dirty="0"/>
              <a:t>  situace na trzích a srovnání s historií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dirty="0"/>
              <a:t>  jaký vývoj můžeme čekat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dirty="0"/>
              <a:t>  co dělá chytrý investor a </a:t>
            </a:r>
            <a:r>
              <a:rPr lang="cs-CZ" dirty="0" smtClean="0"/>
              <a:t>proč</a:t>
            </a:r>
            <a:endParaRPr lang="cs-CZ" dirty="0"/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dirty="0"/>
              <a:t>  jak v současné situaci uspět </a:t>
            </a:r>
            <a:r>
              <a:rPr lang="cs-CZ" sz="1350" dirty="0"/>
              <a:t/>
            </a:r>
            <a:br>
              <a:rPr lang="cs-CZ" sz="1350" dirty="0"/>
            </a:br>
            <a:endParaRPr lang="cs-CZ" sz="1200" i="1" dirty="0">
              <a:solidFill>
                <a:srgbClr val="000000"/>
              </a:solidFill>
              <a:latin typeface="&amp;quo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1849" y="311973"/>
            <a:ext cx="6290342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400" b="0" dirty="0" smtClean="0">
                <a:latin typeface="FuturaTEE" pitchFamily="2" charset="0"/>
              </a:rPr>
              <a:t>CO NÁS DNES ČEKÁ…</a:t>
            </a:r>
            <a:endParaRPr lang="cs-CZ" sz="2400" dirty="0">
              <a:latin typeface="FuturaT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400" b="1" dirty="0" smtClean="0"/>
              <a:t>RIS</a:t>
            </a:r>
            <a:endParaRPr lang="cs-CZ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579558"/>
            <a:ext cx="4536504" cy="720384"/>
          </a:xfrm>
        </p:spPr>
        <p:txBody>
          <a:bodyPr>
            <a:normAutofit/>
          </a:bodyPr>
          <a:lstStyle/>
          <a:p>
            <a:r>
              <a:rPr lang="cs-CZ" sz="2000" b="0" dirty="0" smtClean="0"/>
              <a:t>Jak postupujeme my?</a:t>
            </a: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6160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467544" y="739308"/>
            <a:ext cx="792088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endParaRPr lang="cs-CZ" sz="1350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sz="1350" b="1" dirty="0" smtClean="0"/>
              <a:t>Sledujeme dění na trzích </a:t>
            </a:r>
            <a:r>
              <a:rPr lang="cs-CZ" sz="1350" dirty="0" smtClean="0"/>
              <a:t>a především plány na otevření ekonomik, podporu centrálních bank a jednotlivých vlád, jejich rychlost a účinnost v implementaci, výsledkovou sezónu, analýzy odborníků, trh s ropou a celkový sentiment trhu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cs-CZ" sz="135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350" dirty="0"/>
              <a:t>Na krátkodobé taktické alokaci </a:t>
            </a:r>
            <a:r>
              <a:rPr lang="cs-CZ" sz="1350" b="1" dirty="0"/>
              <a:t>zůstáváme mírně převážení</a:t>
            </a:r>
            <a:r>
              <a:rPr lang="cs-CZ" sz="1350" dirty="0"/>
              <a:t> v rizikových </a:t>
            </a:r>
            <a:r>
              <a:rPr lang="cs-CZ" sz="1350" dirty="0" smtClean="0"/>
              <a:t>instrumentech</a:t>
            </a:r>
          </a:p>
          <a:p>
            <a:r>
              <a:rPr lang="cs-CZ" sz="1350" dirty="0" smtClean="0"/>
              <a:t> </a:t>
            </a:r>
            <a:endParaRPr lang="cs-CZ" sz="135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350" dirty="0" smtClean="0"/>
              <a:t>Sázíme </a:t>
            </a:r>
            <a:r>
              <a:rPr lang="cs-CZ" sz="1350" dirty="0"/>
              <a:t>na střednědobou perspektivu a finančně silné a stabilní společnosti, i nadále preferujeme</a:t>
            </a:r>
            <a:r>
              <a:rPr lang="cs-CZ" sz="1350" b="1" dirty="0"/>
              <a:t> sektor zdravotnictví a technologií, včetně segmentu dividendových </a:t>
            </a:r>
            <a:r>
              <a:rPr lang="cs-CZ" sz="1350" b="1" dirty="0" smtClean="0"/>
              <a:t>akcií</a:t>
            </a:r>
            <a:endParaRPr lang="cs-CZ" sz="1350" dirty="0" smtClean="0"/>
          </a:p>
          <a:p>
            <a:endParaRPr lang="cs-CZ" sz="135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sz="1350" dirty="0" smtClean="0"/>
              <a:t>V</a:t>
            </a:r>
            <a:r>
              <a:rPr lang="cs-CZ" sz="1350" dirty="0"/>
              <a:t> dalším období bude hrát významnou roli </a:t>
            </a:r>
            <a:r>
              <a:rPr lang="cs-CZ" sz="1350" b="1" dirty="0"/>
              <a:t>sektorové rozložení </a:t>
            </a:r>
            <a:r>
              <a:rPr lang="cs-CZ" sz="1350" dirty="0"/>
              <a:t>(alokace) obhospodařovaných portfolií – mnoho sektorů je v pohybu, a to i zcela protichůdnými směry – viz např. energie (těžba ropy) vs. zdravotnictví</a:t>
            </a:r>
            <a:r>
              <a:rPr lang="cs-CZ" sz="1350" dirty="0" smtClean="0"/>
              <a:t>.</a:t>
            </a:r>
            <a:r>
              <a:rPr lang="cs-CZ" sz="1350" dirty="0"/>
              <a:t> </a:t>
            </a:r>
            <a:endParaRPr lang="cs-CZ" sz="1350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cs-CZ" sz="135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sz="1350" dirty="0" smtClean="0"/>
              <a:t>Aktivně </a:t>
            </a:r>
            <a:r>
              <a:rPr lang="cs-CZ" sz="1350" b="1" dirty="0"/>
              <a:t>vyhledáváme investiční příležitosti </a:t>
            </a:r>
            <a:r>
              <a:rPr lang="cs-CZ" sz="1350" b="1" dirty="0" smtClean="0"/>
              <a:t>na </a:t>
            </a:r>
            <a:r>
              <a:rPr lang="cs-CZ" sz="1350" b="1" dirty="0"/>
              <a:t>poli </a:t>
            </a:r>
            <a:r>
              <a:rPr lang="cs-CZ" sz="1350" b="1" dirty="0" smtClean="0"/>
              <a:t>korporátních dluhopisů </a:t>
            </a:r>
            <a:r>
              <a:rPr lang="cs-CZ" sz="1350" dirty="0"/>
              <a:t>kratších a středních splatností vydaných bonitními emitenty na vyspělých </a:t>
            </a:r>
            <a:r>
              <a:rPr lang="cs-CZ" sz="1350" dirty="0" smtClean="0"/>
              <a:t>trzích</a:t>
            </a:r>
            <a:endParaRPr lang="cs-CZ" sz="1350" dirty="0"/>
          </a:p>
          <a:p>
            <a:pPr lvl="0"/>
            <a:endParaRPr lang="cs-CZ" sz="135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sz="1350" b="1" dirty="0" smtClean="0"/>
              <a:t>Informujeme naše klienty </a:t>
            </a:r>
            <a:r>
              <a:rPr lang="cs-CZ" sz="1350" dirty="0" smtClean="0"/>
              <a:t>na týdenní bázi – jaké jsou naše názory a očekávání na vývoj</a:t>
            </a:r>
            <a:br>
              <a:rPr lang="cs-CZ" sz="1350" dirty="0" smtClean="0"/>
            </a:br>
            <a:r>
              <a:rPr lang="cs-CZ" sz="1350" dirty="0" smtClean="0"/>
              <a:t>na trzích a jaké děláme aktivity na portfoliích </a:t>
            </a:r>
            <a:r>
              <a:rPr lang="cs-CZ" sz="1350" u="sng" dirty="0">
                <a:hlinkClick r:id="rId2"/>
              </a:rPr>
              <a:t>www.rb.cz/assetallocation</a:t>
            </a:r>
            <a:r>
              <a:rPr lang="cs-CZ" sz="1350" dirty="0">
                <a:hlinkClick r:id="rId2"/>
              </a:rPr>
              <a:t> </a:t>
            </a:r>
            <a:endParaRPr lang="cs-CZ" sz="135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76872" y="267494"/>
            <a:ext cx="6481646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 smtClean="0">
                <a:latin typeface="FuturaTEE" pitchFamily="2" charset="0"/>
              </a:rPr>
              <a:t>ŘÍZENÍ PORTFOLIÍ a KOMUNIKACE</a:t>
            </a:r>
            <a:endParaRPr lang="cs-CZ" sz="2100" dirty="0">
              <a:latin typeface="FuturaT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539552" y="1182107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600" dirty="0" err="1" smtClean="0"/>
              <a:t>Raiffeisen</a:t>
            </a:r>
            <a:r>
              <a:rPr lang="cs-CZ" sz="1600" dirty="0" smtClean="0"/>
              <a:t> fond globálních trhů (RFGT)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6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600" dirty="0" err="1" smtClean="0"/>
              <a:t>Raiffeisen</a:t>
            </a:r>
            <a:r>
              <a:rPr lang="cs-CZ" sz="1600" dirty="0" smtClean="0"/>
              <a:t> fond udržitelného rozvoje (RFUR)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6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600" dirty="0" err="1" smtClean="0"/>
              <a:t>Raiffeisen</a:t>
            </a:r>
            <a:r>
              <a:rPr lang="cs-CZ" sz="1600" dirty="0" smtClean="0"/>
              <a:t> fond amerických akcií (RFAA)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6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600" dirty="0" err="1" smtClean="0"/>
              <a:t>Raiffeisen</a:t>
            </a:r>
            <a:r>
              <a:rPr lang="cs-CZ" sz="1600" dirty="0" smtClean="0"/>
              <a:t> fond evropských akcií (RFEA)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6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600" dirty="0" err="1" smtClean="0"/>
              <a:t>Raiffeisen</a:t>
            </a:r>
            <a:r>
              <a:rPr lang="cs-CZ" sz="1600" dirty="0" smtClean="0"/>
              <a:t> fond rozvíjejících se trhů (RFEMA)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4730" y="267494"/>
            <a:ext cx="6481646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 err="1" smtClean="0">
                <a:latin typeface="FuturaTEE" pitchFamily="2" charset="0"/>
              </a:rPr>
              <a:t>aKCIOvÉ</a:t>
            </a:r>
            <a:r>
              <a:rPr lang="cs-CZ" sz="2100" b="0" dirty="0" smtClean="0">
                <a:latin typeface="FuturaTEE" pitchFamily="2" charset="0"/>
              </a:rPr>
              <a:t> FONDY BEZ VSTUPNÍCH </a:t>
            </a:r>
            <a:r>
              <a:rPr lang="cs-CZ" sz="2100" b="0" dirty="0" err="1" smtClean="0">
                <a:latin typeface="FuturaTEE" pitchFamily="2" charset="0"/>
              </a:rPr>
              <a:t>POPLATKů</a:t>
            </a:r>
            <a:r>
              <a:rPr lang="cs-CZ" sz="2100" b="0" dirty="0" smtClean="0">
                <a:latin typeface="FuturaTEE" pitchFamily="2" charset="0"/>
              </a:rPr>
              <a:t> </a:t>
            </a:r>
          </a:p>
          <a:p>
            <a:r>
              <a:rPr lang="cs-CZ" sz="2100" b="0" dirty="0" smtClean="0">
                <a:latin typeface="FuturaTEE" pitchFamily="2" charset="0"/>
              </a:rPr>
              <a:t>především pro </a:t>
            </a:r>
            <a:r>
              <a:rPr lang="cs-CZ" sz="2100" dirty="0" smtClean="0">
                <a:latin typeface="FuturaTEE" pitchFamily="2" charset="0"/>
              </a:rPr>
              <a:t>pravidelné investování</a:t>
            </a:r>
            <a:endParaRPr lang="cs-CZ" sz="2100" dirty="0">
              <a:latin typeface="FuturaTE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4642" y="2269780"/>
            <a:ext cx="1407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/>
              <a:t>0%</a:t>
            </a:r>
            <a:endParaRPr lang="cs-CZ" sz="6600" dirty="0"/>
          </a:p>
        </p:txBody>
      </p:sp>
      <p:sp>
        <p:nvSpPr>
          <p:cNvPr id="6" name="Right Arrow 5"/>
          <p:cNvSpPr/>
          <p:nvPr/>
        </p:nvSpPr>
        <p:spPr>
          <a:xfrm>
            <a:off x="5220072" y="1275606"/>
            <a:ext cx="1152128" cy="3096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539552" y="1182107"/>
            <a:ext cx="12961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600" dirty="0" smtClean="0"/>
              <a:t>RFGT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6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600" dirty="0" smtClean="0"/>
              <a:t>RFUR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6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600" dirty="0" smtClean="0"/>
              <a:t>RFAA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6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600" dirty="0" smtClean="0"/>
              <a:t>RFEA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6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600" dirty="0" smtClean="0"/>
              <a:t>RFEMA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4730" y="267494"/>
            <a:ext cx="6481646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 err="1" smtClean="0">
                <a:latin typeface="FuturaTEE" pitchFamily="2" charset="0"/>
              </a:rPr>
              <a:t>aKCIOvÉ</a:t>
            </a:r>
            <a:r>
              <a:rPr lang="cs-CZ" sz="2100" b="0" dirty="0" smtClean="0">
                <a:latin typeface="FuturaTEE" pitchFamily="2" charset="0"/>
              </a:rPr>
              <a:t> FONDY BEZ VSTUPNÍCH </a:t>
            </a:r>
            <a:r>
              <a:rPr lang="cs-CZ" sz="2100" b="0" dirty="0" err="1" smtClean="0">
                <a:latin typeface="FuturaTEE" pitchFamily="2" charset="0"/>
              </a:rPr>
              <a:t>POPLATKů</a:t>
            </a:r>
            <a:r>
              <a:rPr lang="cs-CZ" sz="2100" b="0" dirty="0" smtClean="0">
                <a:latin typeface="FuturaTEE" pitchFamily="2" charset="0"/>
              </a:rPr>
              <a:t> </a:t>
            </a:r>
          </a:p>
          <a:p>
            <a:r>
              <a:rPr lang="cs-CZ" sz="2100" b="0" dirty="0" smtClean="0">
                <a:latin typeface="FuturaTEE" pitchFamily="2" charset="0"/>
              </a:rPr>
              <a:t>především pro </a:t>
            </a:r>
            <a:r>
              <a:rPr lang="cs-CZ" sz="2100" dirty="0" smtClean="0">
                <a:latin typeface="FuturaTEE" pitchFamily="2" charset="0"/>
              </a:rPr>
              <a:t>pravidelné investování</a:t>
            </a:r>
            <a:endParaRPr lang="cs-CZ" sz="2100" dirty="0">
              <a:latin typeface="FuturaTE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2269780"/>
            <a:ext cx="1407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/>
              <a:t>0%</a:t>
            </a:r>
            <a:endParaRPr lang="cs-CZ" sz="6600" dirty="0"/>
          </a:p>
        </p:txBody>
      </p:sp>
      <p:sp>
        <p:nvSpPr>
          <p:cNvPr id="6" name="Right Arrow 5"/>
          <p:cNvSpPr/>
          <p:nvPr/>
        </p:nvSpPr>
        <p:spPr>
          <a:xfrm>
            <a:off x="1835696" y="1275606"/>
            <a:ext cx="1152128" cy="3096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ight Arrow 6"/>
          <p:cNvSpPr/>
          <p:nvPr/>
        </p:nvSpPr>
        <p:spPr>
          <a:xfrm rot="10800000">
            <a:off x="5076056" y="1275606"/>
            <a:ext cx="1152128" cy="3096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444208" y="1447686"/>
            <a:ext cx="2592288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cs-CZ" sz="1600" b="1" dirty="0" err="1" smtClean="0"/>
              <a:t>Raiffeisen</a:t>
            </a:r>
            <a:r>
              <a:rPr lang="cs-CZ" sz="1600" b="1" dirty="0" smtClean="0"/>
              <a:t> Strategie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endParaRPr lang="cs-CZ" sz="16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600" dirty="0" smtClean="0"/>
              <a:t>Konzervativní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6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600" dirty="0" smtClean="0"/>
              <a:t>Balancovaná</a:t>
            </a:r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endParaRPr lang="cs-CZ" sz="1600" dirty="0"/>
          </a:p>
          <a:p>
            <a:pPr marL="189000" indent="-24300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cs-CZ" sz="1600" dirty="0" smtClean="0"/>
              <a:t>Progresivní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725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6872" y="267494"/>
            <a:ext cx="6481646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 smtClean="0">
                <a:latin typeface="FuturaTEE" pitchFamily="2" charset="0"/>
              </a:rPr>
              <a:t>Realitní fond v úpisu do konce </a:t>
            </a:r>
            <a:r>
              <a:rPr lang="cs-CZ" sz="2100" b="0" dirty="0" err="1" smtClean="0">
                <a:latin typeface="FuturaTEE" pitchFamily="2" charset="0"/>
              </a:rPr>
              <a:t>ČeRVNA</a:t>
            </a:r>
            <a:endParaRPr lang="cs-CZ" sz="2100" dirty="0">
              <a:latin typeface="FuturaTEE" pitchFamily="2" charset="0"/>
            </a:endParaRPr>
          </a:p>
        </p:txBody>
      </p:sp>
      <p:pic>
        <p:nvPicPr>
          <p:cNvPr id="5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5566"/>
            <a:ext cx="2242592" cy="1037978"/>
          </a:xfrm>
          <a:prstGeom prst="rect">
            <a:avLst/>
          </a:prstGeom>
        </p:spPr>
      </p:pic>
      <p:pic>
        <p:nvPicPr>
          <p:cNvPr id="6" name="Picture 10" descr="C:\Temp\FOTO RIS\DSC0377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3271" y="957708"/>
            <a:ext cx="2556288" cy="1037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délník 9"/>
          <p:cNvSpPr/>
          <p:nvPr/>
        </p:nvSpPr>
        <p:spPr>
          <a:xfrm>
            <a:off x="1219483" y="915566"/>
            <a:ext cx="140480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H-PARK</a:t>
            </a:r>
            <a:endParaRPr lang="cs-CZ" sz="2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Obdélník 10"/>
          <p:cNvSpPr/>
          <p:nvPr/>
        </p:nvSpPr>
        <p:spPr>
          <a:xfrm>
            <a:off x="2951820" y="942568"/>
            <a:ext cx="316835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GALERIE PÍSEK</a:t>
            </a:r>
            <a:endParaRPr lang="cs-CZ" sz="2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811" y="987574"/>
            <a:ext cx="2218989" cy="1063899"/>
          </a:xfrm>
          <a:prstGeom prst="rect">
            <a:avLst/>
          </a:prstGeom>
        </p:spPr>
      </p:pic>
      <p:sp>
        <p:nvSpPr>
          <p:cNvPr id="10" name="Obdélník 13"/>
          <p:cNvSpPr/>
          <p:nvPr/>
        </p:nvSpPr>
        <p:spPr>
          <a:xfrm>
            <a:off x="5955061" y="915566"/>
            <a:ext cx="316835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PARK PLZEŇ</a:t>
            </a:r>
            <a:endParaRPr lang="cs-CZ" sz="2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211710"/>
            <a:ext cx="6233146" cy="2709170"/>
          </a:xfrm>
          <a:prstGeom prst="rect">
            <a:avLst/>
          </a:prstGeom>
        </p:spPr>
      </p:pic>
      <p:sp>
        <p:nvSpPr>
          <p:cNvPr id="12" name="Obdélník 14"/>
          <p:cNvSpPr/>
          <p:nvPr/>
        </p:nvSpPr>
        <p:spPr>
          <a:xfrm>
            <a:off x="6876256" y="2211710"/>
            <a:ext cx="2880320" cy="2318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tabLst>
                <a:tab pos="803275" algn="l"/>
              </a:tabLst>
            </a:pPr>
            <a:r>
              <a:rPr lang="cs-CZ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12,2% 	</a:t>
            </a:r>
            <a:r>
              <a:rPr lang="cs-CZ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(od založení)</a:t>
            </a:r>
          </a:p>
          <a:p>
            <a:pPr algn="just">
              <a:tabLst>
                <a:tab pos="803275" algn="l"/>
              </a:tabLst>
            </a:pPr>
            <a:endParaRPr lang="cs-CZ" sz="1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tabLst>
                <a:tab pos="803275" algn="l"/>
              </a:tabLst>
            </a:pPr>
            <a:r>
              <a:rPr lang="cs-CZ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1,7%      2017</a:t>
            </a:r>
          </a:p>
          <a:p>
            <a:pPr algn="just">
              <a:tabLst>
                <a:tab pos="803275" algn="l"/>
              </a:tabLst>
            </a:pPr>
            <a:r>
              <a:rPr lang="cs-CZ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4,8%      2018</a:t>
            </a:r>
            <a:r>
              <a:rPr lang="cs-CZ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cs-CZ" b="1" baseline="30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tabLst>
                <a:tab pos="803275" algn="l"/>
              </a:tabLst>
            </a:pPr>
            <a:r>
              <a:rPr lang="cs-CZ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3,3 %     2019</a:t>
            </a:r>
          </a:p>
          <a:p>
            <a:pPr algn="just">
              <a:tabLst>
                <a:tab pos="803275" algn="l"/>
              </a:tabLst>
            </a:pPr>
            <a:r>
              <a:rPr lang="cs-CZ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2,4%      2020</a:t>
            </a:r>
            <a:endParaRPr lang="cs-CZ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tabLst>
                <a:tab pos="803275" algn="l"/>
              </a:tabLst>
            </a:pPr>
            <a:endParaRPr lang="cs-CZ" b="1" baseline="30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tabLst>
                <a:tab pos="803275" algn="l"/>
              </a:tabLst>
            </a:pPr>
            <a:endParaRPr lang="cs-CZ" sz="2000" b="1" baseline="30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tabLst>
                <a:tab pos="803275" algn="l"/>
              </a:tabLst>
            </a:pPr>
            <a:endParaRPr lang="cs-CZ" sz="2000" b="1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3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FuturaTEE" pitchFamily="2" charset="0"/>
              </a:rPr>
              <a:t>Děkujeme za pozornost</a:t>
            </a:r>
            <a:endParaRPr lang="cs-CZ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1400" i="1" dirty="0">
                <a:latin typeface="FuturaTEE" pitchFamily="2" charset="0"/>
              </a:rPr>
              <a:t>tisková konference</a:t>
            </a:r>
            <a:r>
              <a:rPr lang="cs-CZ" sz="3600" dirty="0">
                <a:latin typeface="FuturaTEE" pitchFamily="2" charset="0"/>
              </a:rPr>
              <a:t/>
            </a:r>
            <a:br>
              <a:rPr lang="cs-CZ" sz="3600" dirty="0">
                <a:latin typeface="FuturaTEE" pitchFamily="2" charset="0"/>
              </a:rPr>
            </a:br>
            <a:r>
              <a:rPr lang="cs-CZ" sz="2000" dirty="0">
                <a:latin typeface="FuturaTEE" pitchFamily="2" charset="0"/>
              </a:rPr>
              <a:t/>
            </a:r>
            <a:br>
              <a:rPr lang="cs-CZ" sz="2000" dirty="0">
                <a:latin typeface="FuturaTEE" pitchFamily="2" charset="0"/>
              </a:rPr>
            </a:br>
            <a:r>
              <a:rPr lang="cs-CZ" sz="1400" i="1" dirty="0">
                <a:latin typeface="FuturaTEE" pitchFamily="2" charset="0"/>
              </a:rPr>
              <a:t>Praha, 23. 04. 2020</a:t>
            </a:r>
            <a:br>
              <a:rPr lang="cs-CZ" sz="1400" i="1" dirty="0">
                <a:latin typeface="FuturaTEE" pitchFamily="2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0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400" b="1" dirty="0" smtClean="0"/>
              <a:t>trhy</a:t>
            </a:r>
            <a:endParaRPr lang="cs-CZ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579558"/>
            <a:ext cx="5616624" cy="720384"/>
          </a:xfrm>
        </p:spPr>
        <p:txBody>
          <a:bodyPr/>
          <a:lstStyle/>
          <a:p>
            <a:r>
              <a:rPr lang="cs-CZ" sz="2000" b="0" dirty="0" smtClean="0"/>
              <a:t>Situace </a:t>
            </a:r>
            <a:r>
              <a:rPr lang="cs-CZ" sz="2000" b="0" dirty="0"/>
              <a:t>na trzích a srovnání s historií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9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1590"/>
            <a:ext cx="7176279" cy="352839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7417" y="267345"/>
            <a:ext cx="6553583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>
                <a:latin typeface="FuturaTEE" pitchFamily="2" charset="0"/>
              </a:rPr>
              <a:t>Americký akciový index S&amp;P 500 </a:t>
            </a:r>
            <a:endParaRPr lang="cs-CZ" sz="2100" b="0" dirty="0" smtClean="0">
              <a:latin typeface="FuturaTEE" pitchFamily="2" charset="0"/>
            </a:endParaRPr>
          </a:p>
          <a:p>
            <a:r>
              <a:rPr lang="cs-CZ" sz="2100" b="0" dirty="0" smtClean="0">
                <a:latin typeface="FuturaTEE" pitchFamily="2" charset="0"/>
              </a:rPr>
              <a:t>jako </a:t>
            </a:r>
            <a:r>
              <a:rPr lang="cs-CZ" sz="2100" b="0" dirty="0">
                <a:latin typeface="FuturaTEE" pitchFamily="2" charset="0"/>
              </a:rPr>
              <a:t>barometr </a:t>
            </a:r>
            <a:r>
              <a:rPr lang="cs-CZ" sz="2100" b="0" dirty="0" smtClean="0">
                <a:latin typeface="FuturaTEE" pitchFamily="2" charset="0"/>
              </a:rPr>
              <a:t>boje s </a:t>
            </a:r>
            <a:r>
              <a:rPr lang="cs-CZ" sz="2100" b="0" dirty="0" err="1">
                <a:latin typeface="FuturaTEE" pitchFamily="2" charset="0"/>
              </a:rPr>
              <a:t>koronavirem</a:t>
            </a:r>
            <a:endParaRPr lang="cs-CZ" sz="2100" dirty="0">
              <a:latin typeface="FuturaT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252" b="1907"/>
          <a:stretch/>
        </p:blipFill>
        <p:spPr>
          <a:xfrm>
            <a:off x="1259632" y="987574"/>
            <a:ext cx="6051257" cy="374441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47417" y="267494"/>
            <a:ext cx="6553583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>
                <a:latin typeface="FuturaTEE" pitchFamily="2" charset="0"/>
              </a:rPr>
              <a:t>Nejrychlejší propad S&amp;P </a:t>
            </a:r>
            <a:r>
              <a:rPr lang="cs-CZ" sz="2100" b="0" dirty="0" smtClean="0">
                <a:latin typeface="FuturaTEE" pitchFamily="2" charset="0"/>
              </a:rPr>
              <a:t>500 do </a:t>
            </a:r>
            <a:r>
              <a:rPr lang="cs-CZ" sz="2100" b="0" dirty="0">
                <a:latin typeface="FuturaTEE" pitchFamily="2" charset="0"/>
              </a:rPr>
              <a:t>medvědího trhu</a:t>
            </a:r>
            <a:endParaRPr lang="cs-CZ" sz="2100" dirty="0">
              <a:latin typeface="FuturaT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467544" y="987574"/>
            <a:ext cx="2448271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1500" dirty="0"/>
              <a:t> </a:t>
            </a:r>
            <a:r>
              <a:rPr lang="cs-CZ" sz="1200" u="sng" dirty="0"/>
              <a:t>prvotní prudký pokles </a:t>
            </a:r>
            <a:r>
              <a:rPr lang="cs-CZ" sz="1200" dirty="0"/>
              <a:t>cen akcií a panické </a:t>
            </a:r>
            <a:r>
              <a:rPr lang="cs-CZ" sz="1200" dirty="0" smtClean="0"/>
              <a:t>výprodeje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1200" dirty="0"/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1200" u="sng" dirty="0" smtClean="0"/>
              <a:t>na </a:t>
            </a:r>
            <a:r>
              <a:rPr lang="cs-CZ" sz="1200" u="sng" dirty="0" err="1"/>
              <a:t>přeprodaný</a:t>
            </a:r>
            <a:r>
              <a:rPr lang="cs-CZ" sz="1200" u="sng" dirty="0"/>
              <a:t> trh se vrací kupci </a:t>
            </a:r>
            <a:r>
              <a:rPr lang="cs-CZ" sz="1200" dirty="0"/>
              <a:t>a trh koriguje původní rychlý </a:t>
            </a:r>
            <a:r>
              <a:rPr lang="cs-CZ" sz="1200" dirty="0" smtClean="0"/>
              <a:t>propad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1200" dirty="0"/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1200" u="sng" dirty="0" smtClean="0"/>
              <a:t>návrat </a:t>
            </a:r>
            <a:r>
              <a:rPr lang="cs-CZ" sz="1200" u="sng" dirty="0"/>
              <a:t>klesajícího trendu </a:t>
            </a:r>
            <a:r>
              <a:rPr lang="cs-CZ" sz="1200" dirty="0" smtClean="0"/>
              <a:t>pomalejším tempem </a:t>
            </a:r>
            <a:r>
              <a:rPr lang="cs-CZ" sz="1200" dirty="0"/>
              <a:t>s tím, 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jak </a:t>
            </a:r>
            <a:r>
              <a:rPr lang="cs-CZ" sz="1200" dirty="0"/>
              <a:t>se fundamentální data zhoršují</a:t>
            </a:r>
            <a:endParaRPr lang="cs-CZ" sz="1200" i="1" dirty="0">
              <a:solidFill>
                <a:srgbClr val="000000"/>
              </a:solidFill>
              <a:latin typeface="&amp;quo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39653" y="267494"/>
            <a:ext cx="6481646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>
                <a:latin typeface="FuturaTEE" pitchFamily="2" charset="0"/>
              </a:rPr>
              <a:t>Tři Fáze medvědího cyklu</a:t>
            </a:r>
            <a:endParaRPr lang="cs-CZ" sz="2100" dirty="0">
              <a:latin typeface="FuturaTE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131590"/>
            <a:ext cx="4692809" cy="327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42" y="915566"/>
            <a:ext cx="6090365" cy="41396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79842" y="267494"/>
            <a:ext cx="6481646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>
                <a:latin typeface="FuturaTEE" pitchFamily="2" charset="0"/>
              </a:rPr>
              <a:t>Porovnání vývoje s </a:t>
            </a:r>
            <a:r>
              <a:rPr lang="cs-CZ" sz="2100" b="0" dirty="0" smtClean="0">
                <a:latin typeface="FuturaTEE" pitchFamily="2" charset="0"/>
              </a:rPr>
              <a:t>finanční krizí </a:t>
            </a:r>
            <a:r>
              <a:rPr lang="cs-CZ" sz="2100" b="0" dirty="0">
                <a:latin typeface="FuturaTEE" pitchFamily="2" charset="0"/>
              </a:rPr>
              <a:t>08-09</a:t>
            </a:r>
            <a:endParaRPr lang="cs-CZ" sz="2100" dirty="0">
              <a:latin typeface="FuturaT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41" y="1110748"/>
            <a:ext cx="6707459" cy="37724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51200" y="127395"/>
            <a:ext cx="6481646" cy="82797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>
                <a:latin typeface="FuturaTEE" pitchFamily="2" charset="0"/>
              </a:rPr>
              <a:t>TECHNICKÁ ANALÝZA finanční </a:t>
            </a:r>
            <a:r>
              <a:rPr lang="cs-CZ" sz="2100" b="0" dirty="0" smtClean="0">
                <a:latin typeface="FuturaTEE" pitchFamily="2" charset="0"/>
              </a:rPr>
              <a:t>krize</a:t>
            </a:r>
            <a:br>
              <a:rPr lang="cs-CZ" sz="2100" b="0" dirty="0" smtClean="0">
                <a:latin typeface="FuturaTEE" pitchFamily="2" charset="0"/>
              </a:rPr>
            </a:br>
            <a:r>
              <a:rPr lang="cs-CZ" sz="1500" b="0" cap="none" dirty="0" smtClean="0">
                <a:latin typeface="FuturaTEE" pitchFamily="2" charset="0"/>
              </a:rPr>
              <a:t>(</a:t>
            </a:r>
            <a:r>
              <a:rPr lang="cs-CZ" sz="1500" b="0" cap="none" dirty="0">
                <a:latin typeface="FuturaTEE" pitchFamily="2" charset="0"/>
              </a:rPr>
              <a:t>září 2008 až duben 2009) a 3 fáze medvědího trhu</a:t>
            </a:r>
            <a:endParaRPr lang="cs-CZ" sz="1500" cap="none" dirty="0">
              <a:latin typeface="FuturaTEE" pitchFamily="2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604448" y="4803998"/>
            <a:ext cx="4423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D87F0-D85C-43F2-901A-A4F4E1D5AF8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1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80370"/>
            <a:ext cx="4348976" cy="246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55"/>
          <a:stretch/>
        </p:blipFill>
        <p:spPr>
          <a:xfrm>
            <a:off x="4680476" y="1059582"/>
            <a:ext cx="4206797" cy="265495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87624" y="1481813"/>
            <a:ext cx="3078044" cy="4321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cap="none" dirty="0">
                <a:latin typeface="FuturaTEE" pitchFamily="2" charset="0"/>
                <a:hlinkClick r:id="rId4"/>
              </a:rPr>
              <a:t>www.brookings.edu</a:t>
            </a:r>
            <a:r>
              <a:rPr lang="cs-CZ" sz="2100" b="0" cap="none" dirty="0">
                <a:latin typeface="FuturaTEE" pitchFamily="2" charset="0"/>
              </a:rPr>
              <a:t>                   </a:t>
            </a:r>
            <a:r>
              <a:rPr lang="cs-CZ" sz="2100" b="0" cap="none" dirty="0" smtClean="0">
                <a:latin typeface="FuturaTEE" pitchFamily="2" charset="0"/>
              </a:rPr>
              <a:t>7. </a:t>
            </a:r>
            <a:r>
              <a:rPr lang="cs-CZ" sz="2100" b="0" cap="none" dirty="0">
                <a:latin typeface="FuturaTEE" pitchFamily="2" charset="0"/>
              </a:rPr>
              <a:t>a </a:t>
            </a:r>
            <a:r>
              <a:rPr lang="cs-CZ" sz="2100" b="0" cap="none" dirty="0" smtClean="0">
                <a:latin typeface="FuturaTEE" pitchFamily="2" charset="0"/>
              </a:rPr>
              <a:t>9. </a:t>
            </a:r>
            <a:r>
              <a:rPr lang="cs-CZ" sz="2100" b="0" cap="none" dirty="0">
                <a:latin typeface="FuturaTEE" pitchFamily="2" charset="0"/>
              </a:rPr>
              <a:t>dubna 2020</a:t>
            </a:r>
            <a:endParaRPr lang="cs-CZ" sz="2100" dirty="0">
              <a:latin typeface="FuturaTEE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39653" y="87475"/>
            <a:ext cx="6481646" cy="82797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rgbClr val="5247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100" b="0" dirty="0">
                <a:latin typeface="FuturaTEE" pitchFamily="2" charset="0"/>
              </a:rPr>
              <a:t>Pomoc centrálních bank a vlád je bezprecedentní </a:t>
            </a:r>
            <a:r>
              <a:rPr lang="cs-CZ" sz="2100" b="0" dirty="0" smtClean="0">
                <a:latin typeface="FuturaTEE" pitchFamily="2" charset="0"/>
              </a:rPr>
              <a:t>co do </a:t>
            </a:r>
            <a:r>
              <a:rPr lang="cs-CZ" sz="2100" b="0" dirty="0">
                <a:latin typeface="FuturaTEE" pitchFamily="2" charset="0"/>
              </a:rPr>
              <a:t>rychlosti </a:t>
            </a:r>
            <a:r>
              <a:rPr lang="cs-CZ" sz="2100" b="0" dirty="0" smtClean="0">
                <a:latin typeface="FuturaTEE" pitchFamily="2" charset="0"/>
              </a:rPr>
              <a:t>i </a:t>
            </a:r>
            <a:r>
              <a:rPr lang="cs-CZ" sz="2100" b="0" dirty="0">
                <a:latin typeface="FuturaTEE" pitchFamily="2" charset="0"/>
              </a:rPr>
              <a:t>velikosti</a:t>
            </a:r>
            <a:endParaRPr lang="cs-CZ" sz="2100" cap="none" dirty="0">
              <a:latin typeface="FuturaTEE" pitchFamily="2" charset="0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8604448" y="4803998"/>
            <a:ext cx="4423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D87F0-D85C-43F2-901A-A4F4E1D5AF8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5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aiffeisen bank">
      <a:dk1>
        <a:srgbClr val="303030"/>
      </a:dk1>
      <a:lt1>
        <a:srgbClr val="FFFFFF"/>
      </a:lt1>
      <a:dk2>
        <a:srgbClr val="575757"/>
      </a:dk2>
      <a:lt2>
        <a:srgbClr val="909090"/>
      </a:lt2>
      <a:accent1>
        <a:srgbClr val="BCBCBC"/>
      </a:accent1>
      <a:accent2>
        <a:srgbClr val="BB942A"/>
      </a:accent2>
      <a:accent3>
        <a:srgbClr val="E3BF43"/>
      </a:accent3>
      <a:accent4>
        <a:srgbClr val="BC8834"/>
      </a:accent4>
      <a:accent5>
        <a:srgbClr val="F5DB2E"/>
      </a:accent5>
      <a:accent6>
        <a:srgbClr val="F79646"/>
      </a:accent6>
      <a:hlink>
        <a:srgbClr val="8C752A"/>
      </a:hlink>
      <a:folHlink>
        <a:srgbClr val="E3BF43"/>
      </a:folHlink>
    </a:clrScheme>
    <a:fontScheme name="Vlastní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984</Words>
  <Application>Microsoft Office PowerPoint</Application>
  <PresentationFormat>On-screen Show (16:9)</PresentationFormat>
  <Paragraphs>189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&amp;quot</vt:lpstr>
      <vt:lpstr>Arial</vt:lpstr>
      <vt:lpstr>Calibri</vt:lpstr>
      <vt:lpstr>FuturaTEE</vt:lpstr>
      <vt:lpstr>Wingdings</vt:lpstr>
      <vt:lpstr>Motiv sady Office</vt:lpstr>
      <vt:lpstr>investor versus Koronavirus aneb kdo S koho   </vt:lpstr>
      <vt:lpstr>PowerPoint Presentation</vt:lpstr>
      <vt:lpstr>trhy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pandemie</vt:lpstr>
      <vt:lpstr>Pandemie pokračuje a ovlivňuje vše</vt:lpstr>
      <vt:lpstr>Pandemie pokračuje a ovlivňuje vše</vt:lpstr>
      <vt:lpstr>PowerPoint Presentation</vt:lpstr>
      <vt:lpstr>PowerPoint Presentation</vt:lpstr>
      <vt:lpstr>PowerPoint Presentation</vt:lpstr>
      <vt:lpstr>chování</vt:lpstr>
      <vt:lpstr>PowerPoint Presentation</vt:lpstr>
      <vt:lpstr>PowerPoint Presentation</vt:lpstr>
      <vt:lpstr>PowerPoint Presentation</vt:lpstr>
      <vt:lpstr>RIS</vt:lpstr>
      <vt:lpstr>PowerPoint Presentation</vt:lpstr>
      <vt:lpstr>PowerPoint Presentation</vt:lpstr>
      <vt:lpstr>PowerPoint Presentation</vt:lpstr>
      <vt:lpstr>PowerPoint Presentation</vt:lpstr>
      <vt:lpstr>Děkujeme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Pavla</dc:creator>
  <cp:lastModifiedBy>Frantisek Jirasek</cp:lastModifiedBy>
  <cp:revision>198</cp:revision>
  <cp:lastPrinted>2020-04-21T14:19:17Z</cp:lastPrinted>
  <dcterms:created xsi:type="dcterms:W3CDTF">2016-11-19T14:44:22Z</dcterms:created>
  <dcterms:modified xsi:type="dcterms:W3CDTF">2020-04-23T08:09:29Z</dcterms:modified>
</cp:coreProperties>
</file>