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6" r:id="rId5"/>
    <p:sldId id="268" r:id="rId6"/>
    <p:sldId id="270" r:id="rId7"/>
    <p:sldId id="271" r:id="rId8"/>
  </p:sldIdLst>
  <p:sldSz cx="10693400" cy="7561263"/>
  <p:notesSz cx="6805613" cy="9944100"/>
  <p:custDataLst>
    <p:tags r:id="rId11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1"/>
          </p14:sldIdLst>
        </p14:section>
      </p14:sectionLst>
    </p:ext>
    <p:ext uri="{EFAFB233-063F-42B5-8137-9DF3F51BA10A}">
      <p15:sldGuideLst xmlns="" xmlns:p15="http://schemas.microsoft.com/office/powerpoint/2012/main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-1128" y="-96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rb.cz\group\Research\Research\Odhady\IAE\AIE%20&#269;erven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Research\Odhady\IAE\2016\IE_DOTAZNIK_TIME_SERIE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Research\Odhady\IAE\2016\IE_DOTAZNIK_TIME_SERIE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600" b="1" i="0" u="none" strike="noStrike" baseline="0" dirty="0">
                <a:effectLst/>
              </a:rPr>
              <a:t>Index Exportu</a:t>
            </a:r>
            <a:r>
              <a:rPr lang="en-US" sz="1600" b="1" i="0" u="none" strike="noStrike" baseline="0" dirty="0">
                <a:effectLst/>
              </a:rPr>
              <a:t> - </a:t>
            </a:r>
            <a:r>
              <a:rPr lang="cs-CZ" sz="1600" b="1" i="0" u="none" strike="noStrike" baseline="0" dirty="0">
                <a:effectLst/>
              </a:rPr>
              <a:t>PRÁZDNINY ROZKOLÍSAJÍ ČESKÝ EXPORT</a:t>
            </a:r>
            <a:r>
              <a:rPr lang="cs-CZ" sz="1800" b="1" i="0" u="none" strike="noStrike" baseline="0" dirty="0">
                <a:effectLst/>
              </a:rPr>
              <a:t> </a:t>
            </a:r>
            <a:r>
              <a:rPr lang="en-US" sz="1800" b="1" i="0" u="none" strike="noStrike" baseline="0" dirty="0">
                <a:effectLst/>
              </a:rPr>
              <a:t>   </a:t>
            </a:r>
            <a:endParaRPr lang="cs-CZ" sz="18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4603682871321311E-2"/>
          <c:y val="0.15996452278327594"/>
          <c:w val="0.89123392902608067"/>
          <c:h val="0.77190209786467823"/>
        </c:manualLayout>
      </c:layout>
      <c:lineChart>
        <c:grouping val="standard"/>
        <c:varyColors val="0"/>
        <c:ser>
          <c:idx val="1"/>
          <c:order val="0"/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'Původní model (Model 1)'!$A$3:$A$135</c:f>
              <c:numCache>
                <c:formatCode>m/d/yyyy</c:formatCode>
                <c:ptCount val="133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</c:numCache>
            </c:numRef>
          </c:cat>
          <c:val>
            <c:numRef>
              <c:f>'Původní model (Model 1)'!$B$3:$B$130</c:f>
              <c:numCache>
                <c:formatCode>0.00</c:formatCode>
                <c:ptCount val="128"/>
                <c:pt idx="0">
                  <c:v>6.987715215361745</c:v>
                </c:pt>
                <c:pt idx="1">
                  <c:v>18.39880498347317</c:v>
                </c:pt>
                <c:pt idx="2">
                  <c:v>13.055857708076847</c:v>
                </c:pt>
                <c:pt idx="3">
                  <c:v>8.7645242732967041</c:v>
                </c:pt>
                <c:pt idx="4">
                  <c:v>13.506556528198367</c:v>
                </c:pt>
                <c:pt idx="5">
                  <c:v>15.281794950998284</c:v>
                </c:pt>
                <c:pt idx="6">
                  <c:v>11.463402787321053</c:v>
                </c:pt>
                <c:pt idx="7">
                  <c:v>17.492060931581154</c:v>
                </c:pt>
                <c:pt idx="8">
                  <c:v>9.7938203946819726</c:v>
                </c:pt>
                <c:pt idx="9">
                  <c:v>10.957167354339825</c:v>
                </c:pt>
                <c:pt idx="10">
                  <c:v>18.805529079220683</c:v>
                </c:pt>
                <c:pt idx="11">
                  <c:v>11.255816250201022</c:v>
                </c:pt>
                <c:pt idx="12">
                  <c:v>7.5845470476942012</c:v>
                </c:pt>
                <c:pt idx="13">
                  <c:v>12.687622473357841</c:v>
                </c:pt>
                <c:pt idx="14">
                  <c:v>8.1140160750422297</c:v>
                </c:pt>
                <c:pt idx="15">
                  <c:v>3.7502480062913346</c:v>
                </c:pt>
                <c:pt idx="16">
                  <c:v>8.8613785122900968</c:v>
                </c:pt>
                <c:pt idx="17">
                  <c:v>9.8730790001978477</c:v>
                </c:pt>
                <c:pt idx="18">
                  <c:v>-5.1336978535326043</c:v>
                </c:pt>
                <c:pt idx="19">
                  <c:v>12.863932795401789</c:v>
                </c:pt>
                <c:pt idx="20">
                  <c:v>0.46804233338120227</c:v>
                </c:pt>
                <c:pt idx="21">
                  <c:v>2.23185997948816</c:v>
                </c:pt>
                <c:pt idx="22">
                  <c:v>1.2754689486445647</c:v>
                </c:pt>
                <c:pt idx="23">
                  <c:v>-8.4655694324238908</c:v>
                </c:pt>
                <c:pt idx="24">
                  <c:v>4.6117820939808318</c:v>
                </c:pt>
                <c:pt idx="25">
                  <c:v>-12.152925998201026</c:v>
                </c:pt>
                <c:pt idx="26">
                  <c:v>-17.539258183525131</c:v>
                </c:pt>
                <c:pt idx="27">
                  <c:v>-12.708621024808576</c:v>
                </c:pt>
                <c:pt idx="28">
                  <c:v>-22.974721487695327</c:v>
                </c:pt>
                <c:pt idx="29">
                  <c:v>-19.538552380993579</c:v>
                </c:pt>
                <c:pt idx="30">
                  <c:v>-5.317510111251778</c:v>
                </c:pt>
                <c:pt idx="31">
                  <c:v>-21.621018405692215</c:v>
                </c:pt>
                <c:pt idx="32">
                  <c:v>-19.43127543629717</c:v>
                </c:pt>
                <c:pt idx="33">
                  <c:v>-14.022035296303969</c:v>
                </c:pt>
                <c:pt idx="34">
                  <c:v>-15.566917218033105</c:v>
                </c:pt>
                <c:pt idx="35">
                  <c:v>-7.1380831877589035</c:v>
                </c:pt>
                <c:pt idx="36">
                  <c:v>-10.276159427685627</c:v>
                </c:pt>
                <c:pt idx="37">
                  <c:v>-5.0136965945347001</c:v>
                </c:pt>
                <c:pt idx="38">
                  <c:v>3.797518644558262</c:v>
                </c:pt>
                <c:pt idx="39">
                  <c:v>7.4938001142369703</c:v>
                </c:pt>
                <c:pt idx="40">
                  <c:v>8.2659629239030696</c:v>
                </c:pt>
                <c:pt idx="41">
                  <c:v>8.2381451287182763</c:v>
                </c:pt>
                <c:pt idx="42">
                  <c:v>11.715018503563158</c:v>
                </c:pt>
                <c:pt idx="43">
                  <c:v>15.841845911430607</c:v>
                </c:pt>
                <c:pt idx="44">
                  <c:v>24.17976364480694</c:v>
                </c:pt>
                <c:pt idx="45">
                  <c:v>19.354165440914617</c:v>
                </c:pt>
                <c:pt idx="46">
                  <c:v>14.133808054328178</c:v>
                </c:pt>
                <c:pt idx="47">
                  <c:v>21.081413292821559</c:v>
                </c:pt>
                <c:pt idx="48">
                  <c:v>18.97708844393069</c:v>
                </c:pt>
                <c:pt idx="49">
                  <c:v>13.567962855749727</c:v>
                </c:pt>
                <c:pt idx="50">
                  <c:v>18.180374404656142</c:v>
                </c:pt>
                <c:pt idx="51">
                  <c:v>18.397550069413793</c:v>
                </c:pt>
                <c:pt idx="52">
                  <c:v>24.30885699627725</c:v>
                </c:pt>
                <c:pt idx="53">
                  <c:v>15.563807818443042</c:v>
                </c:pt>
                <c:pt idx="54">
                  <c:v>16.085591539986787</c:v>
                </c:pt>
                <c:pt idx="55">
                  <c:v>9.7911816350200418</c:v>
                </c:pt>
                <c:pt idx="56">
                  <c:v>14.509230945730689</c:v>
                </c:pt>
                <c:pt idx="57">
                  <c:v>7.3961761308621199</c:v>
                </c:pt>
                <c:pt idx="58">
                  <c:v>8.0801022300612821</c:v>
                </c:pt>
                <c:pt idx="59">
                  <c:v>7.2036933111184531</c:v>
                </c:pt>
                <c:pt idx="60">
                  <c:v>7.7268734154087859</c:v>
                </c:pt>
                <c:pt idx="61">
                  <c:v>8.388463593918182</c:v>
                </c:pt>
                <c:pt idx="62">
                  <c:v>6.9528723125017233</c:v>
                </c:pt>
                <c:pt idx="63">
                  <c:v>6.4345644589801854</c:v>
                </c:pt>
                <c:pt idx="64">
                  <c:v>18.11105696554489</c:v>
                </c:pt>
                <c:pt idx="65">
                  <c:v>23.077055327187356</c:v>
                </c:pt>
                <c:pt idx="66">
                  <c:v>14.00548186186219</c:v>
                </c:pt>
                <c:pt idx="67">
                  <c:v>16.118644041504627</c:v>
                </c:pt>
                <c:pt idx="68">
                  <c:v>11.119031987549665</c:v>
                </c:pt>
                <c:pt idx="69">
                  <c:v>13.408069018898438</c:v>
                </c:pt>
                <c:pt idx="70">
                  <c:v>18.413098181802301</c:v>
                </c:pt>
                <c:pt idx="71">
                  <c:v>14.928951173637461</c:v>
                </c:pt>
                <c:pt idx="72">
                  <c:v>5.9946034582660124</c:v>
                </c:pt>
                <c:pt idx="73">
                  <c:v>15.205039124646902</c:v>
                </c:pt>
                <c:pt idx="74">
                  <c:v>9.8510169113861892</c:v>
                </c:pt>
                <c:pt idx="75">
                  <c:v>-0.89478437425941637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1.119512991928362</c:v>
                </c:pt>
                <c:pt idx="101">
                  <c:v>5.0423443957818614</c:v>
                </c:pt>
                <c:pt idx="102">
                  <c:v>8.75302831797522</c:v>
                </c:pt>
                <c:pt idx="103">
                  <c:v>3.7825806961846453</c:v>
                </c:pt>
                <c:pt idx="104">
                  <c:v>0.55554694642885316</c:v>
                </c:pt>
                <c:pt idx="105">
                  <c:v>9.5932276937349403</c:v>
                </c:pt>
                <c:pt idx="106">
                  <c:v>1.1994147747105499</c:v>
                </c:pt>
                <c:pt idx="107">
                  <c:v>2.1329546223033846</c:v>
                </c:pt>
                <c:pt idx="108">
                  <c:v>-7.0158461352365364E-2</c:v>
                </c:pt>
                <c:pt idx="109">
                  <c:v>2.1702665559891532</c:v>
                </c:pt>
                <c:pt idx="110">
                  <c:v>5.6183903697209381</c:v>
                </c:pt>
                <c:pt idx="111">
                  <c:v>3.2827366128337809</c:v>
                </c:pt>
                <c:pt idx="112">
                  <c:v>1.2710194947441522</c:v>
                </c:pt>
                <c:pt idx="113">
                  <c:v>6.0810324652455616</c:v>
                </c:pt>
                <c:pt idx="114">
                  <c:v>-1.4671637973967977</c:v>
                </c:pt>
                <c:pt idx="115">
                  <c:v>3.5177101136887323</c:v>
                </c:pt>
                <c:pt idx="116">
                  <c:v>8.1735103522141408</c:v>
                </c:pt>
                <c:pt idx="117">
                  <c:v>1.1977376445972077</c:v>
                </c:pt>
                <c:pt idx="118">
                  <c:v>-16.351347384488935</c:v>
                </c:pt>
                <c:pt idx="119">
                  <c:v>16.474644206660315</c:v>
                </c:pt>
                <c:pt idx="120">
                  <c:v>0.16324159063711985</c:v>
                </c:pt>
                <c:pt idx="121">
                  <c:v>-3.5498290823034462</c:v>
                </c:pt>
                <c:pt idx="122">
                  <c:v>4.5317865716933081</c:v>
                </c:pt>
                <c:pt idx="123">
                  <c:v>1.5943077369494407</c:v>
                </c:pt>
                <c:pt idx="124">
                  <c:v>10.185653483142577</c:v>
                </c:pt>
                <c:pt idx="125">
                  <c:v>0.69683177153057052</c:v>
                </c:pt>
                <c:pt idx="126">
                  <c:v>13.627173749709719</c:v>
                </c:pt>
                <c:pt idx="127">
                  <c:v>-2.8544787237398839</c:v>
                </c:pt>
              </c:numCache>
            </c:numRef>
          </c:val>
          <c:smooth val="0"/>
        </c:ser>
        <c:ser>
          <c:idx val="0"/>
          <c:order val="1"/>
          <c:spPr>
            <a:ln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numRef>
              <c:f>'Původní model (Model 1)'!$A$3:$A$135</c:f>
              <c:numCache>
                <c:formatCode>m/d/yyyy</c:formatCode>
                <c:ptCount val="133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</c:numCache>
            </c:numRef>
          </c:cat>
          <c:val>
            <c:numRef>
              <c:f>('Původní model (Model 1)'!$C$3:$C$126,'Původní model (Model 1)'!$B$127:$B$135)</c:f>
              <c:numCache>
                <c:formatCode>General</c:formatCode>
                <c:ptCount val="133"/>
                <c:pt idx="124" formatCode="0.00">
                  <c:v>10.185653483142577</c:v>
                </c:pt>
                <c:pt idx="125" formatCode="0.00">
                  <c:v>0.69683177153057052</c:v>
                </c:pt>
                <c:pt idx="126" formatCode="0.00">
                  <c:v>13.627173749709719</c:v>
                </c:pt>
                <c:pt idx="127" formatCode="0.00">
                  <c:v>-2.8544787237398839</c:v>
                </c:pt>
                <c:pt idx="128" formatCode="0.00">
                  <c:v>9.1975031990167899</c:v>
                </c:pt>
                <c:pt idx="129" formatCode="0.00">
                  <c:v>13.6278659805603</c:v>
                </c:pt>
                <c:pt idx="130" formatCode="0.00">
                  <c:v>4.8638532347281602</c:v>
                </c:pt>
                <c:pt idx="131" formatCode="0.00">
                  <c:v>12.0452793287562</c:v>
                </c:pt>
                <c:pt idx="132" formatCode="0.00">
                  <c:v>10.9080655511102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177088"/>
        <c:axId val="87178624"/>
      </c:lineChart>
      <c:dateAx>
        <c:axId val="87177088"/>
        <c:scaling>
          <c:orientation val="minMax"/>
          <c:max val="42948"/>
          <c:min val="42217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txPr>
          <a:bodyPr/>
          <a:lstStyle/>
          <a:p>
            <a:pPr>
              <a:defRPr sz="1200"/>
            </a:pPr>
            <a:endParaRPr lang="cs-CZ"/>
          </a:p>
        </c:txPr>
        <c:crossAx val="87178624"/>
        <c:crosses val="autoZero"/>
        <c:auto val="1"/>
        <c:lblOffset val="100"/>
        <c:baseTimeUnit val="months"/>
        <c:majorUnit val="3"/>
        <c:majorTimeUnit val="months"/>
      </c:dateAx>
      <c:valAx>
        <c:axId val="8717862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0" baseline="0">
                    <a:effectLst/>
                  </a:rPr>
                  <a:t>meziroční změna v %</a:t>
                </a:r>
                <a:endParaRPr lang="cs-CZ" sz="1400">
                  <a:effectLst/>
                </a:endParaRPr>
              </a:p>
            </c:rich>
          </c:tx>
          <c:layout>
            <c:manualLayout>
              <c:xMode val="edge"/>
              <c:yMode val="edge"/>
              <c:x val="7.0696925629783252E-3"/>
              <c:y val="0.28327815048335503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cs-CZ"/>
          </a:p>
        </c:txPr>
        <c:crossAx val="87177088"/>
        <c:crossesAt val="42095"/>
        <c:crossBetween val="between"/>
      </c:valAx>
    </c:plotArea>
    <c:plotVisOnly val="0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  <a:headEnd type="stealth"/>
              <a:tailEnd type="triangle"/>
            </a:ln>
          </c:spPr>
          <c:marker>
            <c:symbol val="circle"/>
            <c:size val="38"/>
            <c:spPr>
              <a:solidFill>
                <a:schemeClr val="accent6"/>
              </a:solidFill>
              <a:ln>
                <a:noFill/>
              </a:ln>
            </c:spPr>
          </c:marker>
          <c:dPt>
            <c:idx val="1"/>
            <c:bubble3D val="0"/>
            <c:spPr>
              <a:ln cap="rnd">
                <a:solidFill>
                  <a:schemeClr val="tx2">
                    <a:lumMod val="60000"/>
                    <a:lumOff val="40000"/>
                  </a:schemeClr>
                </a:solidFill>
                <a:round/>
                <a:headEnd type="stealth"/>
                <a:tailEnd type="triangle" w="lg" len="sm"/>
              </a:ln>
            </c:spPr>
          </c:dPt>
          <c:dLbls>
            <c:txPr>
              <a:bodyPr/>
              <a:lstStyle/>
              <a:p>
                <a:pPr>
                  <a:defRPr sz="1600" b="1"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Q42015</c:v>
                </c:pt>
                <c:pt idx="1">
                  <c:v>Q12016</c:v>
                </c:pt>
                <c:pt idx="2">
                  <c:v>Q22016</c:v>
                </c:pt>
                <c:pt idx="3">
                  <c:v>Q32016</c:v>
                </c:pt>
                <c:pt idx="4">
                  <c:v>Q42016</c:v>
                </c:pt>
                <c:pt idx="5">
                  <c:v>Q12017</c:v>
                </c:pt>
                <c:pt idx="6">
                  <c:v>Q22017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50</c:v>
                </c:pt>
                <c:pt idx="1">
                  <c:v>50</c:v>
                </c:pt>
                <c:pt idx="2">
                  <c:v>51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653184"/>
        <c:axId val="86671360"/>
      </c:lineChart>
      <c:catAx>
        <c:axId val="86653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entury Gothic" panose="020B0502020202020204" pitchFamily="34" charset="0"/>
              </a:defRPr>
            </a:pPr>
            <a:endParaRPr lang="cs-CZ"/>
          </a:p>
        </c:txPr>
        <c:crossAx val="86671360"/>
        <c:crosses val="autoZero"/>
        <c:auto val="1"/>
        <c:lblAlgn val="ctr"/>
        <c:lblOffset val="100"/>
        <c:noMultiLvlLbl val="0"/>
      </c:catAx>
      <c:valAx>
        <c:axId val="86671360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crossAx val="866531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EXPECTATIONS</c:v>
                </c:pt>
              </c:strCache>
            </c:strRef>
          </c:tx>
          <c:spPr>
            <a:ln>
              <a:solidFill>
                <a:srgbClr val="FFFF00"/>
              </a:solidFill>
              <a:headEnd type="stealth"/>
              <a:tailEnd type="triangle"/>
            </a:ln>
          </c:spPr>
          <c:marker>
            <c:symbol val="circle"/>
            <c:size val="38"/>
            <c:spPr>
              <a:solidFill>
                <a:srgbClr val="FFFF00"/>
              </a:solidFill>
              <a:ln>
                <a:noFill/>
              </a:ln>
            </c:spPr>
          </c:marker>
          <c:dPt>
            <c:idx val="1"/>
            <c:bubble3D val="0"/>
            <c:spPr>
              <a:ln cap="rnd">
                <a:solidFill>
                  <a:srgbClr val="FFFF00"/>
                </a:solidFill>
                <a:round/>
                <a:headEnd type="stealth"/>
                <a:tailEnd type="triangle" w="lg" len="sm"/>
              </a:ln>
            </c:spPr>
          </c:dPt>
          <c:dLbls>
            <c:txPr>
              <a:bodyPr/>
              <a:lstStyle/>
              <a:p>
                <a:pPr>
                  <a:defRPr sz="1600" b="1"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Q42015</c:v>
                </c:pt>
                <c:pt idx="1">
                  <c:v>Q12016</c:v>
                </c:pt>
                <c:pt idx="2">
                  <c:v>Q22016</c:v>
                </c:pt>
                <c:pt idx="3">
                  <c:v>Q32016</c:v>
                </c:pt>
                <c:pt idx="4">
                  <c:v>Q42016</c:v>
                </c:pt>
                <c:pt idx="5">
                  <c:v>Q12017</c:v>
                </c:pt>
                <c:pt idx="6">
                  <c:v>Q22017</c:v>
                </c:pt>
              </c:strCache>
            </c:strRef>
          </c:cat>
          <c:val>
            <c:numRef>
              <c:f>Sheet1!$C$2:$C$8</c:f>
              <c:numCache>
                <c:formatCode>0.0</c:formatCode>
                <c:ptCount val="7"/>
                <c:pt idx="0">
                  <c:v>53.5</c:v>
                </c:pt>
                <c:pt idx="1">
                  <c:v>57.5</c:v>
                </c:pt>
                <c:pt idx="2">
                  <c:v>54</c:v>
                </c:pt>
                <c:pt idx="3">
                  <c:v>50</c:v>
                </c:pt>
                <c:pt idx="4">
                  <c:v>50</c:v>
                </c:pt>
                <c:pt idx="5">
                  <c:v>54.5</c:v>
                </c:pt>
                <c:pt idx="6">
                  <c:v>50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720512"/>
        <c:axId val="86722048"/>
      </c:lineChart>
      <c:catAx>
        <c:axId val="8672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entury Gothic" panose="020B0502020202020204" pitchFamily="34" charset="0"/>
              </a:defRPr>
            </a:pPr>
            <a:endParaRPr lang="cs-CZ"/>
          </a:p>
        </c:txPr>
        <c:crossAx val="86722048"/>
        <c:crosses val="autoZero"/>
        <c:auto val="1"/>
        <c:lblAlgn val="ctr"/>
        <c:lblOffset val="100"/>
        <c:noMultiLvlLbl val="0"/>
      </c:catAx>
      <c:valAx>
        <c:axId val="86722048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crossAx val="86720512"/>
        <c:crosses val="autoZero"/>
        <c:crossBetween val="between"/>
        <c:majorUnit val="3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0.83375</cdr:x>
      <cdr:y>0.36703</cdr:y>
    </cdr:from>
    <cdr:to>
      <cdr:x>0.84508</cdr:x>
      <cdr:y>0.39341</cdr:y>
    </cdr:to>
    <cdr:sp macro="" textlink="">
      <cdr:nvSpPr>
        <cdr:cNvPr id="2" name="Oval 1"/>
        <cdr:cNvSpPr/>
      </cdr:nvSpPr>
      <cdr:spPr>
        <a:xfrm xmlns:a="http://schemas.openxmlformats.org/drawingml/2006/main">
          <a:off x="8407162" y="1193005"/>
          <a:ext cx="114300" cy="85725"/>
        </a:xfrm>
        <a:prstGeom xmlns:a="http://schemas.openxmlformats.org/drawingml/2006/main" prst="ellipse">
          <a:avLst/>
        </a:prstGeom>
        <a:solidFill xmlns:a="http://schemas.openxmlformats.org/drawingml/2006/main">
          <a:srgbClr val="0070C0"/>
        </a:solidFill>
        <a:ln xmlns:a="http://schemas.openxmlformats.org/drawingml/2006/main" w="12700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0.75818</cdr:x>
      <cdr:y>0.24103</cdr:y>
    </cdr:from>
    <cdr:to>
      <cdr:x>0.96977</cdr:x>
      <cdr:y>0.36996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645163" y="783430"/>
          <a:ext cx="2133599" cy="4191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</a:ln>
      </cdr:spPr>
      <cdr:txBody>
        <a:bodyPr xmlns:a="http://schemas.openxmlformats.org/drawingml/2006/main" vertOverflow="clip" wrap="square" lIns="108000" tIns="144000" rIns="108000" bIns="0" rtlCol="0">
          <a:noAutofit/>
        </a:bodyPr>
        <a:lstStyle xmlns:a="http://schemas.openxmlformats.org/drawingml/2006/main"/>
        <a:p xmlns:a="http://schemas.openxmlformats.org/drawingml/2006/main">
          <a:pPr>
            <a:spcBef>
              <a:spcPts val="1000"/>
            </a:spcBef>
          </a:pPr>
          <a:r>
            <a:rPr lang="cs-CZ" sz="1200" b="1" dirty="0" smtClean="0">
              <a:solidFill>
                <a:srgbClr val="0070C0"/>
              </a:solidFill>
              <a:latin typeface="Century Gothic" pitchFamily="34" charset="0"/>
            </a:rPr>
            <a:t>10,2</a:t>
          </a:r>
          <a:r>
            <a:rPr lang="en-US" sz="1200" b="1" dirty="0" smtClean="0">
              <a:solidFill>
                <a:srgbClr val="0070C0"/>
              </a:solidFill>
              <a:latin typeface="Century Gothic" pitchFamily="34" charset="0"/>
            </a:rPr>
            <a:t> </a:t>
          </a:r>
          <a:r>
            <a:rPr lang="cs-CZ" sz="1200" b="1" dirty="0" smtClean="0">
              <a:solidFill>
                <a:srgbClr val="0070C0"/>
              </a:solidFill>
              <a:latin typeface="Century Gothic" pitchFamily="34" charset="0"/>
            </a:rPr>
            <a:t>%  r/r v květnu</a:t>
          </a:r>
          <a:r>
            <a:rPr lang="en-US" sz="1200" b="1" dirty="0" smtClean="0">
              <a:solidFill>
                <a:srgbClr val="0070C0"/>
              </a:solidFill>
              <a:latin typeface="Century Gothic" pitchFamily="34" charset="0"/>
            </a:rPr>
            <a:t>’17</a:t>
          </a:r>
          <a:endParaRPr lang="cs-CZ" sz="1200" b="1" dirty="0" err="1" smtClean="0">
            <a:solidFill>
              <a:srgbClr val="0070C0"/>
            </a:solidFill>
            <a:latin typeface="Century Gothic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6125"/>
            <a:ext cx="52752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6125"/>
            <a:ext cx="5275263" cy="3729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pic>
        <p:nvPicPr>
          <p:cNvPr id="13" name="Obrázek 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290" y="748032"/>
            <a:ext cx="3028109" cy="1668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8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10/07/2017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10/07/2017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355107" y="179291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 smtClean="0"/>
              <a:t>The first level</a:t>
            </a:r>
          </a:p>
          <a:p>
            <a:pPr lvl="1"/>
            <a:r>
              <a:rPr lang="en-US" noProof="0" dirty="0" smtClean="0"/>
              <a:t>The second level</a:t>
            </a:r>
          </a:p>
          <a:p>
            <a:pPr lvl="2"/>
            <a:r>
              <a:rPr lang="en-US" noProof="0" dirty="0" smtClean="0"/>
              <a:t>The third level</a:t>
            </a:r>
          </a:p>
          <a:p>
            <a:pPr lvl="3"/>
            <a:r>
              <a:rPr lang="en-US" noProof="0" dirty="0" smtClean="0"/>
              <a:t>The fourth level</a:t>
            </a:r>
          </a:p>
          <a:p>
            <a:pPr lvl="4"/>
            <a:r>
              <a:rPr lang="en-US" noProof="0" dirty="0" smtClean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10/07/2017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63" y="-168074"/>
            <a:ext cx="2037355" cy="14396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711" y="12355"/>
            <a:ext cx="2292005" cy="99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10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investice.rb.cz/fileadmin/files/disclaimer_RBroker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618832"/>
            <a:ext cx="9928976" cy="677108"/>
          </a:xfrm>
        </p:spPr>
        <p:txBody>
          <a:bodyPr/>
          <a:lstStyle/>
          <a:p>
            <a:r>
              <a:rPr lang="cs-CZ" sz="4400" dirty="0" smtClean="0"/>
              <a:t>Index Exportu:</a:t>
            </a:r>
            <a:endParaRPr lang="cs-CZ" sz="4000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 smtClean="0"/>
              <a:t>Helena Horská, hlavní ekonomka </a:t>
            </a:r>
            <a:r>
              <a:rPr lang="cs-CZ" dirty="0" err="1" smtClean="0"/>
              <a:t>Raiffeisenbank</a:t>
            </a:r>
            <a:r>
              <a:rPr lang="cs-CZ" dirty="0" smtClean="0"/>
              <a:t> a.s.</a:t>
            </a:r>
          </a:p>
          <a:p>
            <a:r>
              <a:rPr lang="en-US" dirty="0" smtClean="0"/>
              <a:t>h</a:t>
            </a:r>
            <a:r>
              <a:rPr lang="cs-CZ" dirty="0" err="1" smtClean="0"/>
              <a:t>elena.horska</a:t>
            </a:r>
            <a:r>
              <a:rPr lang="en-US" dirty="0" smtClean="0"/>
              <a:t>@rb.cz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788" y="2362943"/>
            <a:ext cx="1565226" cy="151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629" y="2365315"/>
            <a:ext cx="1540158" cy="151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9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8999" y="159934"/>
            <a:ext cx="4800601" cy="760181"/>
          </a:xfrm>
        </p:spPr>
        <p:txBody>
          <a:bodyPr/>
          <a:lstStyle/>
          <a:p>
            <a:r>
              <a:rPr lang="cs-CZ" dirty="0" smtClean="0"/>
              <a:t>Český vývoz ve 3Q 2017</a:t>
            </a:r>
            <a:endParaRPr lang="en-US" dirty="0"/>
          </a:p>
        </p:txBody>
      </p:sp>
      <p:sp>
        <p:nvSpPr>
          <p:cNvPr id="3" name="Rectangle 3"/>
          <p:cNvSpPr txBox="1"/>
          <p:nvPr/>
        </p:nvSpPr>
        <p:spPr>
          <a:xfrm>
            <a:off x="147708" y="911945"/>
            <a:ext cx="10405992" cy="2646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lvl="0" indent="0">
              <a:spcBef>
                <a:spcPts val="0"/>
              </a:spcBef>
              <a:buFont typeface="Arial" pitchFamily="34" charset="0"/>
              <a:buNone/>
              <a:defRPr sz="1800" b="0" baseline="0">
                <a:latin typeface="Century Gothic" pitchFamily="34" charset="0"/>
              </a:defRPr>
            </a:lvl1pPr>
            <a:lvl2pPr marL="198438" lvl="1" indent="-198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2pPr>
            <a:lvl3pPr marL="411163" lvl="2" indent="-212725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3pPr>
            <a:lvl4pPr marL="609600" lvl="3" indent="-198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4pPr>
            <a:lvl5pPr marL="808038" lvl="4" indent="-182563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5pPr>
            <a:lvl6pPr marL="1020763" indent="-212725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6pPr>
            <a:lvl7pPr marL="1235075" indent="-214313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7pPr>
            <a:lvl8pPr marL="1227764" indent="-206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8pPr>
            <a:lvl9pPr marL="1227764" indent="0">
              <a:spcBef>
                <a:spcPts val="0"/>
              </a:spcBef>
              <a:buFont typeface="Wingdings" pitchFamily="2" charset="2"/>
              <a:buNone/>
              <a:defRPr sz="1800">
                <a:latin typeface="Century Gothic" pitchFamily="34" charset="0"/>
              </a:defRPr>
            </a:lvl9pPr>
          </a:lstStyle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 smtClean="0"/>
              <a:t>Track rekord</a:t>
            </a:r>
            <a:r>
              <a:rPr lang="cs-CZ" sz="1400" dirty="0" smtClean="0"/>
              <a:t>: Index Exportu pro 1Q </a:t>
            </a:r>
            <a:r>
              <a:rPr lang="en-US" sz="1400" dirty="0" smtClean="0"/>
              <a:t>‘</a:t>
            </a:r>
            <a:r>
              <a:rPr lang="cs-CZ" sz="1400" dirty="0" smtClean="0"/>
              <a:t>17 předpovídal růst vývozu v průměru o 9,4 %. Realita: 8,2 % r/r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(sezónně </a:t>
            </a:r>
            <a:r>
              <a:rPr lang="cs-CZ" sz="1400" dirty="0" smtClean="0"/>
              <a:t>neočištěná data)</a:t>
            </a:r>
          </a:p>
          <a:p>
            <a:pPr>
              <a:spcAft>
                <a:spcPts val="600"/>
              </a:spcAft>
            </a:pPr>
            <a:endParaRPr lang="cs-CZ" sz="200" dirty="0" smtClean="0"/>
          </a:p>
          <a:p>
            <a:pPr marL="268288" indent="-268288">
              <a:spcAft>
                <a:spcPts val="600"/>
              </a:spcAft>
            </a:pPr>
            <a:r>
              <a:rPr lang="cs-CZ" sz="1400" dirty="0"/>
              <a:t>	</a:t>
            </a:r>
            <a:r>
              <a:rPr lang="cs-CZ" sz="1400" dirty="0" smtClean="0"/>
              <a:t>V březnu hodnota vývozu (v národní metodice) na historickém maximu (333 miliard korun)</a:t>
            </a:r>
          </a:p>
          <a:p>
            <a:pPr marL="268288" indent="-268288">
              <a:spcAft>
                <a:spcPts val="600"/>
              </a:spcAft>
            </a:pPr>
            <a:r>
              <a:rPr lang="cs-CZ" sz="1400" dirty="0"/>
              <a:t>	</a:t>
            </a:r>
            <a:r>
              <a:rPr lang="cs-CZ" sz="1400" dirty="0" smtClean="0"/>
              <a:t>Vývoz  letos už </a:t>
            </a:r>
            <a:r>
              <a:rPr lang="cs-CZ" sz="1400" dirty="0" smtClean="0"/>
              <a:t>2x </a:t>
            </a:r>
            <a:r>
              <a:rPr lang="cs-CZ" sz="1400" dirty="0" smtClean="0"/>
              <a:t>překonal hranici 300 miliard korun (vloni poprvé)</a:t>
            </a:r>
          </a:p>
          <a:p>
            <a:endParaRPr lang="cs-CZ" sz="8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 smtClean="0"/>
              <a:t>Výhled</a:t>
            </a:r>
            <a:r>
              <a:rPr lang="cs-CZ" sz="1400" dirty="0" smtClean="0"/>
              <a:t>:              2Q</a:t>
            </a:r>
            <a:r>
              <a:rPr lang="en-US" sz="1400" dirty="0" smtClean="0"/>
              <a:t>’17 &gt; </a:t>
            </a:r>
            <a:r>
              <a:rPr lang="en-US" sz="1400" dirty="0" smtClean="0"/>
              <a:t>10</a:t>
            </a:r>
            <a:r>
              <a:rPr lang="cs-CZ" sz="1400" dirty="0" smtClean="0"/>
              <a:t>% </a:t>
            </a:r>
            <a:r>
              <a:rPr lang="cs-CZ" sz="1400" dirty="0" smtClean="0"/>
              <a:t>růst vývozu                                     </a:t>
            </a:r>
            <a:r>
              <a:rPr lang="cs-CZ" sz="1400" b="1" dirty="0" smtClean="0"/>
              <a:t>3Q</a:t>
            </a:r>
            <a:r>
              <a:rPr lang="en-US" sz="1400" b="1" dirty="0" smtClean="0"/>
              <a:t>’17 </a:t>
            </a:r>
            <a:r>
              <a:rPr lang="en-US" sz="1400" b="1" dirty="0"/>
              <a:t>&gt;</a:t>
            </a:r>
            <a:r>
              <a:rPr lang="en-US" sz="1400" b="1" dirty="0" smtClean="0"/>
              <a:t> </a:t>
            </a:r>
            <a:r>
              <a:rPr lang="cs-CZ" sz="1400" b="1" dirty="0" smtClean="0"/>
              <a:t>11% </a:t>
            </a:r>
            <a:r>
              <a:rPr lang="cs-CZ" sz="1400" b="1" dirty="0" smtClean="0"/>
              <a:t>r/r růst vývozu</a:t>
            </a:r>
          </a:p>
          <a:p>
            <a:pPr>
              <a:spcAft>
                <a:spcPts val="600"/>
              </a:spcAft>
            </a:pPr>
            <a:endParaRPr lang="cs-CZ" sz="500" b="1" dirty="0" smtClean="0"/>
          </a:p>
          <a:p>
            <a:pPr marL="285750" indent="-285750">
              <a:spcAft>
                <a:spcPts val="600"/>
              </a:spcAft>
              <a:buFont typeface="Symbol"/>
              <a:buChar char="Þ"/>
            </a:pPr>
            <a:r>
              <a:rPr lang="cs-CZ" sz="1400" b="1" dirty="0" smtClean="0"/>
              <a:t>Tempo růstu exportu bude i dál překonávat  </a:t>
            </a:r>
            <a:r>
              <a:rPr lang="cs-CZ" sz="1400" b="1" dirty="0"/>
              <a:t>přírůstky </a:t>
            </a:r>
            <a:r>
              <a:rPr lang="cs-CZ" sz="1400" b="1" dirty="0" smtClean="0"/>
              <a:t>z předchozích dvou let</a:t>
            </a:r>
          </a:p>
          <a:p>
            <a:pPr marL="285750" indent="-285750">
              <a:spcAft>
                <a:spcPts val="600"/>
              </a:spcAft>
              <a:buFont typeface="Symbol"/>
              <a:buChar char="Þ"/>
            </a:pPr>
            <a:r>
              <a:rPr lang="cs-CZ" sz="1400" dirty="0" smtClean="0"/>
              <a:t>Kalendářní (d)efekty rozkmitávají  výkonnost vývozu v jednotlivých měsících (viz. efekt Velikonoc) </a:t>
            </a:r>
          </a:p>
          <a:p>
            <a:pPr marL="285750" indent="-285750">
              <a:spcAft>
                <a:spcPts val="600"/>
              </a:spcAft>
              <a:buFont typeface="Symbol"/>
              <a:buChar char="Þ"/>
            </a:pPr>
            <a:r>
              <a:rPr lang="cs-CZ" sz="1400" dirty="0" smtClean="0"/>
              <a:t>Nedostatek pracovníků na českém trhu brzdí rozmach českého vývozu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8682" y="65894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200" dirty="0"/>
              <a:t>Zdroj: Výpočet </a:t>
            </a:r>
            <a:r>
              <a:rPr lang="cs-CZ" sz="1200" dirty="0" err="1"/>
              <a:t>Raiffeisenbank</a:t>
            </a:r>
            <a:r>
              <a:rPr lang="cs-CZ" sz="1200" dirty="0"/>
              <a:t> ve spolupráci s Asociací Exportérů, Data k 30. 6. 2017.</a:t>
            </a:r>
          </a:p>
          <a:p>
            <a:r>
              <a:rPr lang="cs-CZ" sz="1200" dirty="0"/>
              <a:t>Pozn.: Údaje do dubna 2017 odpovídají zveřejněné statistice národního vývozu ČSÚ, od dubna 2017 prognóza IE.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746360797"/>
              </p:ext>
            </p:extLst>
          </p:nvPr>
        </p:nvGraphicFramePr>
        <p:xfrm>
          <a:off x="243175" y="3443597"/>
          <a:ext cx="10083562" cy="3250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Čtvrtletní průzkum mezi exportéry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471069" y="2306026"/>
            <a:ext cx="9813928" cy="9144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539747" y="21752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 smtClean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2463" y="2779715"/>
            <a:ext cx="99091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400" dirty="0"/>
              <a:t>Pozn.: hodnota pod 50 značí zhoršení, hodnota nad 50 zlepšení, úroveň 50 bodů signalizuje </a:t>
            </a:r>
            <a:r>
              <a:rPr lang="cs-CZ" sz="1400" dirty="0" smtClean="0"/>
              <a:t>stabilitu</a:t>
            </a:r>
            <a:endParaRPr lang="cs-CZ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71069" y="3118269"/>
            <a:ext cx="2250954" cy="2686050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Aktuální situace (medián)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Výhled na tři měsíce</a:t>
            </a:r>
          </a:p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(medián)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Jak hodnotíte současnou úroveň exportu Vaší společnosti ve srovnání s obdobím před 3 měsíci? (škála 0-100</a:t>
            </a:r>
            <a:r>
              <a:rPr lang="cs-CZ" sz="1600" b="1" dirty="0" smtClean="0">
                <a:latin typeface="Century Gothic" pitchFamily="34" charset="0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66694" y="3118269"/>
            <a:ext cx="3114947" cy="1910931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en-US" sz="1300" b="1" dirty="0" smtClean="0">
                <a:sym typeface="Symbol"/>
              </a:rPr>
              <a:t>P</a:t>
            </a:r>
            <a:r>
              <a:rPr lang="cs-CZ" sz="1300" b="1" dirty="0" err="1" smtClean="0">
                <a:sym typeface="Symbol"/>
              </a:rPr>
              <a:t>růměr</a:t>
            </a:r>
            <a:r>
              <a:rPr lang="cs-CZ" sz="1300" dirty="0" smtClean="0">
                <a:sym typeface="Symbol"/>
              </a:rPr>
              <a:t>:</a:t>
            </a:r>
            <a:r>
              <a:rPr lang="en-US" sz="1300" dirty="0" smtClean="0">
                <a:sym typeface="Symbol"/>
              </a:rPr>
              <a:t> </a:t>
            </a:r>
            <a:r>
              <a:rPr lang="cs-CZ" sz="1300" dirty="0" smtClean="0"/>
              <a:t>54,9 bodů</a:t>
            </a:r>
            <a:r>
              <a:rPr lang="en-US" sz="1300" dirty="0" smtClean="0"/>
              <a:t> </a:t>
            </a:r>
            <a:r>
              <a:rPr lang="cs-CZ" sz="1300" dirty="0" smtClean="0"/>
              <a:t>vs</a:t>
            </a:r>
            <a:r>
              <a:rPr lang="cs-CZ" sz="1300" dirty="0"/>
              <a:t>. </a:t>
            </a:r>
            <a:r>
              <a:rPr lang="cs-CZ" sz="1300" dirty="0" smtClean="0"/>
              <a:t>52,1 v 1Q</a:t>
            </a:r>
            <a:r>
              <a:rPr lang="en-US" sz="1300" dirty="0" smtClean="0"/>
              <a:t>’17</a:t>
            </a:r>
            <a:r>
              <a:rPr lang="cs-CZ" sz="1300" dirty="0" smtClean="0"/>
              <a:t> (2</a:t>
            </a:r>
            <a:r>
              <a:rPr lang="cs-CZ" sz="1300" dirty="0" smtClean="0"/>
              <a:t>. nejvyšší </a:t>
            </a:r>
            <a:r>
              <a:rPr lang="cs-CZ" sz="1300" dirty="0" smtClean="0"/>
              <a:t>hodnota v historii měření)</a:t>
            </a:r>
          </a:p>
          <a:p>
            <a:pPr>
              <a:spcBef>
                <a:spcPts val="1000"/>
              </a:spcBef>
            </a:pPr>
            <a:r>
              <a:rPr lang="en-US" sz="1300" b="1" dirty="0" smtClean="0">
                <a:latin typeface="Century Gothic" pitchFamily="34" charset="0"/>
              </a:rPr>
              <a:t>+</a:t>
            </a:r>
            <a:r>
              <a:rPr lang="en-US" sz="1300" dirty="0" smtClean="0">
                <a:latin typeface="Century Gothic" pitchFamily="34" charset="0"/>
              </a:rPr>
              <a:t> </a:t>
            </a:r>
            <a:r>
              <a:rPr lang="cs-CZ" sz="1300" dirty="0" smtClean="0">
                <a:latin typeface="Century Gothic" pitchFamily="34" charset="0"/>
              </a:rPr>
              <a:t>Oživení v západní  a jižní Evropě plus v USA</a:t>
            </a:r>
          </a:p>
          <a:p>
            <a:pPr>
              <a:spcBef>
                <a:spcPts val="1000"/>
              </a:spcBef>
            </a:pPr>
            <a:r>
              <a:rPr lang="en-US" sz="1300" b="1" dirty="0" smtClean="0">
                <a:latin typeface="Century Gothic" pitchFamily="34" charset="0"/>
              </a:rPr>
              <a:t>+ </a:t>
            </a:r>
            <a:r>
              <a:rPr lang="cs-CZ" sz="1300" dirty="0" smtClean="0">
                <a:latin typeface="Century Gothic" pitchFamily="34" charset="0"/>
              </a:rPr>
              <a:t>Nové zakázky, nízká srovnávací základna</a:t>
            </a:r>
          </a:p>
          <a:p>
            <a:pPr>
              <a:spcBef>
                <a:spcPts val="1000"/>
              </a:spcBef>
            </a:pPr>
            <a:r>
              <a:rPr lang="en-US" sz="1300" b="1" dirty="0">
                <a:latin typeface="Century Gothic" pitchFamily="34" charset="0"/>
                <a:sym typeface="Symbol"/>
              </a:rPr>
              <a:t>-</a:t>
            </a:r>
            <a:r>
              <a:rPr lang="cs-CZ" sz="1300" dirty="0" smtClean="0">
                <a:latin typeface="Century Gothic" pitchFamily="34" charset="0"/>
                <a:sym typeface="Symbol"/>
              </a:rPr>
              <a:t>   </a:t>
            </a:r>
            <a:r>
              <a:rPr lang="cs-CZ" sz="1300" dirty="0" smtClean="0">
                <a:latin typeface="Century Gothic" pitchFamily="34" charset="0"/>
              </a:rPr>
              <a:t>Sezónní a kalendářní vlivy</a:t>
            </a:r>
            <a:endParaRPr lang="cs-CZ" sz="1350" i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err="1" smtClean="0">
              <a:latin typeface="Century Gothic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66694" y="5327374"/>
            <a:ext cx="3114947" cy="167971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300" b="1" dirty="0" smtClean="0"/>
              <a:t>Průměr</a:t>
            </a:r>
            <a:r>
              <a:rPr lang="cs-CZ" sz="1300" dirty="0" smtClean="0"/>
              <a:t>: 54,8 </a:t>
            </a:r>
            <a:r>
              <a:rPr lang="cs-CZ" sz="1300" dirty="0">
                <a:latin typeface="Century Gothic" pitchFamily="34" charset="0"/>
                <a:sym typeface="Symbol"/>
              </a:rPr>
              <a:t>bodů </a:t>
            </a:r>
            <a:r>
              <a:rPr lang="cs-CZ" sz="1300" dirty="0" smtClean="0"/>
              <a:t>vs</a:t>
            </a:r>
            <a:r>
              <a:rPr lang="cs-CZ" sz="1300" dirty="0"/>
              <a:t>. </a:t>
            </a:r>
            <a:r>
              <a:rPr lang="cs-CZ" sz="1300" dirty="0" smtClean="0"/>
              <a:t>55,4</a:t>
            </a:r>
            <a:r>
              <a:rPr lang="cs-CZ" sz="1300" dirty="0" smtClean="0">
                <a:latin typeface="Century Gothic" pitchFamily="34" charset="0"/>
                <a:sym typeface="Symbol"/>
              </a:rPr>
              <a:t> </a:t>
            </a:r>
            <a:r>
              <a:rPr lang="cs-CZ" sz="1300" dirty="0"/>
              <a:t>v 1Q</a:t>
            </a:r>
            <a:r>
              <a:rPr lang="en-US" sz="1300" dirty="0"/>
              <a:t>’17</a:t>
            </a:r>
            <a:r>
              <a:rPr lang="cs-CZ" sz="1300" dirty="0"/>
              <a:t> </a:t>
            </a:r>
            <a:r>
              <a:rPr lang="cs-CZ" sz="1300" dirty="0" smtClean="0">
                <a:latin typeface="Century Gothic" pitchFamily="34" charset="0"/>
                <a:sym typeface="Symbol"/>
              </a:rPr>
              <a:t>(</a:t>
            </a:r>
            <a:r>
              <a:rPr lang="cs-CZ" sz="1300" dirty="0" smtClean="0">
                <a:sym typeface="Symbol"/>
              </a:rPr>
              <a:t>3</a:t>
            </a:r>
            <a:r>
              <a:rPr lang="cs-CZ" sz="1300" dirty="0" smtClean="0"/>
              <a:t>. nejvyšší </a:t>
            </a:r>
            <a:r>
              <a:rPr lang="cs-CZ" sz="1300" dirty="0"/>
              <a:t>hodnota v historii měření)</a:t>
            </a:r>
          </a:p>
          <a:p>
            <a:pPr>
              <a:spcBef>
                <a:spcPts val="1000"/>
              </a:spcBef>
            </a:pPr>
            <a:r>
              <a:rPr lang="en-US" sz="1300" b="1" dirty="0" smtClean="0">
                <a:latin typeface="Century Gothic" pitchFamily="34" charset="0"/>
                <a:sym typeface="Symbol"/>
              </a:rPr>
              <a:t>+</a:t>
            </a:r>
            <a:r>
              <a:rPr lang="cs-CZ" sz="1300" dirty="0" smtClean="0">
                <a:latin typeface="Century Gothic" pitchFamily="34" charset="0"/>
                <a:sym typeface="Symbol"/>
              </a:rPr>
              <a:t> nové </a:t>
            </a:r>
            <a:r>
              <a:rPr lang="cs-CZ" sz="1300" dirty="0" smtClean="0"/>
              <a:t>kontrakty s</a:t>
            </a:r>
            <a:r>
              <a:rPr lang="cs-CZ" sz="1300" dirty="0"/>
              <a:t> dodatkem, že k dodávkám dojde </a:t>
            </a:r>
            <a:r>
              <a:rPr lang="cs-CZ" sz="1300" dirty="0" smtClean="0"/>
              <a:t>později</a:t>
            </a:r>
          </a:p>
          <a:p>
            <a:pPr>
              <a:spcBef>
                <a:spcPts val="1000"/>
              </a:spcBef>
            </a:pPr>
            <a:r>
              <a:rPr lang="cs-CZ" sz="1300" dirty="0" smtClean="0"/>
              <a:t>- v</a:t>
            </a:r>
            <a:r>
              <a:rPr lang="cs-CZ" sz="1300" dirty="0"/>
              <a:t> energetickém průmyslu </a:t>
            </a:r>
            <a:r>
              <a:rPr lang="cs-CZ" sz="1300" dirty="0" smtClean="0"/>
              <a:t>mírný </a:t>
            </a:r>
            <a:r>
              <a:rPr lang="cs-CZ" sz="1300" dirty="0"/>
              <a:t>dlouhodobější </a:t>
            </a:r>
            <a:r>
              <a:rPr lang="cs-CZ" sz="1300" dirty="0" smtClean="0"/>
              <a:t>pokles </a:t>
            </a:r>
            <a:endParaRPr lang="cs-CZ" sz="1300" dirty="0" smtClean="0">
              <a:latin typeface="Century Gothic" pitchFamily="34" charset="0"/>
            </a:endParaRPr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4586402"/>
              </p:ext>
            </p:extLst>
          </p:nvPr>
        </p:nvGraphicFramePr>
        <p:xfrm>
          <a:off x="2584464" y="3220426"/>
          <a:ext cx="4572000" cy="1717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369544"/>
              </p:ext>
            </p:extLst>
          </p:nvPr>
        </p:nvGraphicFramePr>
        <p:xfrm>
          <a:off x="2643256" y="5315939"/>
          <a:ext cx="4572000" cy="1717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upozornění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>
              <a:spcBef>
                <a:spcPts val="1000"/>
              </a:spcBef>
            </a:pPr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o zamýšlené 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</a:t>
            </a:r>
            <a:r>
              <a:rPr lang="cs-CZ" sz="1400" u="sng" dirty="0">
                <a:hlinkClick r:id="rId2"/>
              </a:rPr>
              <a:t>https://investice.rb.cz/fileadmin/files/disclaimer_RBroker.pdf</a:t>
            </a:r>
            <a:r>
              <a:rPr lang="cs-CZ" sz="1400" dirty="0"/>
              <a:t> .Dohledovým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</a:t>
            </a:r>
            <a:r>
              <a:rPr lang="cs-CZ" sz="1400" dirty="0" smtClean="0"/>
              <a:t>1.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Data k </a:t>
            </a:r>
            <a:r>
              <a:rPr lang="cs-CZ" sz="1400" dirty="0" smtClean="0">
                <a:latin typeface="Century Gothic" pitchFamily="34" charset="0"/>
              </a:rPr>
              <a:t>10. </a:t>
            </a:r>
            <a:r>
              <a:rPr lang="cs-CZ" sz="1400" dirty="0" smtClean="0">
                <a:latin typeface="Century Gothic" pitchFamily="34" charset="0"/>
              </a:rPr>
              <a:t>červenci </a:t>
            </a:r>
            <a:r>
              <a:rPr lang="cs-CZ" sz="1400" dirty="0" smtClean="0">
                <a:latin typeface="Century Gothic" pitchFamily="34" charset="0"/>
              </a:rPr>
              <a:t>2017</a:t>
            </a:r>
            <a:endParaRPr lang="cs-CZ" sz="1400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</a:t>
            </a:r>
            <a:r>
              <a:rPr lang="cs-CZ" sz="1400" dirty="0" smtClean="0">
                <a:latin typeface="Century Gothic" pitchFamily="34" charset="0"/>
              </a:rPr>
              <a:t>Helena Horská, hlavní ekonom </a:t>
            </a:r>
            <a:r>
              <a:rPr lang="cs-CZ" sz="1400" dirty="0" err="1" smtClean="0">
                <a:latin typeface="Century Gothic" pitchFamily="34" charset="0"/>
              </a:rPr>
              <a:t>Raiffeisenbank</a:t>
            </a:r>
            <a:r>
              <a:rPr lang="cs-CZ" sz="1400" dirty="0" smtClean="0">
                <a:latin typeface="Century Gothic" pitchFamily="34" charset="0"/>
              </a:rPr>
              <a:t> </a:t>
            </a:r>
            <a:r>
              <a:rPr lang="cs-CZ" sz="1400" dirty="0">
                <a:latin typeface="Century Gothic" pitchFamily="34" charset="0"/>
              </a:rPr>
              <a:t>a.s., </a:t>
            </a:r>
            <a:r>
              <a:rPr lang="cs-CZ" sz="1400" dirty="0" err="1" smtClean="0">
                <a:latin typeface="Century Gothic" pitchFamily="34" charset="0"/>
              </a:rPr>
              <a:t>helena.horska</a:t>
            </a:r>
            <a:r>
              <a:rPr lang="en-US" sz="1400" dirty="0" smtClean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 err="1" smtClean="0">
              <a:latin typeface="Century Gothic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675" y="5935339"/>
            <a:ext cx="876300" cy="1087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623022-32C5-45FE-9C38-B3E16CC9AD8A}">
  <ds:schemaRefs>
    <ds:schemaRef ds:uri="http://schemas.microsoft.com/office/2006/documentManagement/types"/>
    <ds:schemaRef ds:uri="8a242853-43d6-460e-83d1-ae32e22d03ab"/>
    <ds:schemaRef ds:uri="http://www.w3.org/XML/1998/namespace"/>
    <ds:schemaRef ds:uri="http://schemas.microsoft.com/office/infopath/2007/PartnerControls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4424</TotalTime>
  <Words>562</Words>
  <Application>Microsoft Office PowerPoint</Application>
  <PresentationFormat>Custom</PresentationFormat>
  <Paragraphs>46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Presentace IE žlutá</vt:lpstr>
      <vt:lpstr>think-cell Slide</vt:lpstr>
      <vt:lpstr>PowerPoint Presentation</vt:lpstr>
      <vt:lpstr>Český vývoz ve 3Q 2017</vt:lpstr>
      <vt:lpstr>Čtvrtletní průzkum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Petra Kopecka</cp:lastModifiedBy>
  <cp:revision>141</cp:revision>
  <cp:lastPrinted>2017-07-10T12:30:12Z</cp:lastPrinted>
  <dcterms:created xsi:type="dcterms:W3CDTF">2016-04-01T12:44:41Z</dcterms:created>
  <dcterms:modified xsi:type="dcterms:W3CDTF">2017-07-10T13:38:38Z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</Properties>
</file>