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6" r:id="rId5"/>
    <p:sldId id="268" r:id="rId6"/>
    <p:sldId id="270" r:id="rId7"/>
    <p:sldId id="271" r:id="rId8"/>
  </p:sldIdLst>
  <p:sldSz cx="10693400" cy="7561263"/>
  <p:notesSz cx="6805613" cy="9944100"/>
  <p:custDataLst>
    <p:tags r:id="rId11"/>
  </p:custDataLst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2E1D084-0CF2-4F2D-A03B-8BB06E01A6FC}">
          <p14:sldIdLst>
            <p14:sldId id="266"/>
            <p14:sldId id="268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 xmlns="">
        <p15:guide id="2" orient="horz" pos="958">
          <p15:clr>
            <a:srgbClr val="A4A3A4"/>
          </p15:clr>
        </p15:guide>
        <p15:guide id="3" pos="159">
          <p15:clr>
            <a:srgbClr val="A4A3A4"/>
          </p15:clr>
        </p15:guide>
        <p15:guide id="4" pos="6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414"/>
    <a:srgbClr val="FF9600"/>
    <a:srgbClr val="ADC2FF"/>
    <a:srgbClr val="009600"/>
    <a:srgbClr val="800000"/>
    <a:srgbClr val="FFBE64"/>
    <a:srgbClr val="64FF64"/>
    <a:srgbClr val="262626"/>
    <a:srgbClr val="9664F0"/>
    <a:srgbClr val="3C0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-1070" y="-86"/>
      </p:cViewPr>
      <p:guideLst>
        <p:guide orient="horz" pos="958"/>
        <p:guide pos="159"/>
        <p:guide pos="65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98" y="-102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rb.cz\group\Research\Research\Odhady\IAE\IAE_prosinec2016_grafy_uprav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rb.cz\group\Research\Research\Odhady\IAE\2016\IE_DOTAZNIK_TIME_SERIES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rb.cz\group\Research\Research\Odhady\IAE\2016\IE_DOTAZNIK_TIME_SERI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cs-CZ" sz="1600"/>
              <a:t>Index Exportu - růst kam až dohlédne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1857055950583602E-2"/>
          <c:y val="0.16293796660370632"/>
          <c:w val="0.94858733211992541"/>
          <c:h val="0.73730072356730303"/>
        </c:manualLayout>
      </c:layout>
      <c:lineChart>
        <c:grouping val="standard"/>
        <c:varyColors val="0"/>
        <c:ser>
          <c:idx val="1"/>
          <c:order val="0"/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Sheet1!$A$159:$A$209</c:f>
              <c:numCache>
                <c:formatCode>m/d/yyyy</c:formatCode>
                <c:ptCount val="51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  <c:pt idx="15">
                  <c:v>41730</c:v>
                </c:pt>
                <c:pt idx="16">
                  <c:v>41760</c:v>
                </c:pt>
                <c:pt idx="17">
                  <c:v>41791</c:v>
                </c:pt>
                <c:pt idx="18">
                  <c:v>41821</c:v>
                </c:pt>
                <c:pt idx="19">
                  <c:v>41852</c:v>
                </c:pt>
                <c:pt idx="20">
                  <c:v>41883</c:v>
                </c:pt>
                <c:pt idx="21">
                  <c:v>41913</c:v>
                </c:pt>
                <c:pt idx="22">
                  <c:v>41944</c:v>
                </c:pt>
                <c:pt idx="23">
                  <c:v>41974</c:v>
                </c:pt>
                <c:pt idx="24">
                  <c:v>42005</c:v>
                </c:pt>
                <c:pt idx="25">
                  <c:v>42036</c:v>
                </c:pt>
                <c:pt idx="26">
                  <c:v>42064</c:v>
                </c:pt>
                <c:pt idx="27">
                  <c:v>42095</c:v>
                </c:pt>
                <c:pt idx="28">
                  <c:v>42125</c:v>
                </c:pt>
                <c:pt idx="29">
                  <c:v>42156</c:v>
                </c:pt>
                <c:pt idx="30">
                  <c:v>42186</c:v>
                </c:pt>
                <c:pt idx="31">
                  <c:v>42217</c:v>
                </c:pt>
                <c:pt idx="32">
                  <c:v>42248</c:v>
                </c:pt>
                <c:pt idx="33">
                  <c:v>42278</c:v>
                </c:pt>
                <c:pt idx="34">
                  <c:v>42309</c:v>
                </c:pt>
                <c:pt idx="35">
                  <c:v>42339</c:v>
                </c:pt>
                <c:pt idx="36">
                  <c:v>42370</c:v>
                </c:pt>
                <c:pt idx="37">
                  <c:v>42401</c:v>
                </c:pt>
                <c:pt idx="38">
                  <c:v>42430</c:v>
                </c:pt>
                <c:pt idx="39">
                  <c:v>42461</c:v>
                </c:pt>
                <c:pt idx="40">
                  <c:v>42491</c:v>
                </c:pt>
                <c:pt idx="41">
                  <c:v>42522</c:v>
                </c:pt>
                <c:pt idx="42">
                  <c:v>42552</c:v>
                </c:pt>
                <c:pt idx="43">
                  <c:v>42583</c:v>
                </c:pt>
                <c:pt idx="44">
                  <c:v>42614</c:v>
                </c:pt>
                <c:pt idx="45">
                  <c:v>42644</c:v>
                </c:pt>
                <c:pt idx="46">
                  <c:v>42675</c:v>
                </c:pt>
                <c:pt idx="47">
                  <c:v>42705</c:v>
                </c:pt>
                <c:pt idx="48">
                  <c:v>42736</c:v>
                </c:pt>
                <c:pt idx="49">
                  <c:v>42767</c:v>
                </c:pt>
                <c:pt idx="50">
                  <c:v>42795</c:v>
                </c:pt>
              </c:numCache>
            </c:numRef>
          </c:cat>
          <c:val>
            <c:numRef>
              <c:f>Sheet1!$L$159:$L$209</c:f>
              <c:numCache>
                <c:formatCode>0.00</c:formatCode>
                <c:ptCount val="51"/>
                <c:pt idx="0">
                  <c:v>-4.8811518371515872</c:v>
                </c:pt>
                <c:pt idx="1">
                  <c:v>-5.8647634014318157</c:v>
                </c:pt>
                <c:pt idx="2">
                  <c:v>-6.657596190399973</c:v>
                </c:pt>
                <c:pt idx="3">
                  <c:v>4.8853799294645617</c:v>
                </c:pt>
                <c:pt idx="4">
                  <c:v>0.30906876238117054</c:v>
                </c:pt>
                <c:pt idx="5">
                  <c:v>-2.1817484662576714</c:v>
                </c:pt>
                <c:pt idx="6">
                  <c:v>3.1143446928507013</c:v>
                </c:pt>
                <c:pt idx="7">
                  <c:v>2.3507598582922284</c:v>
                </c:pt>
                <c:pt idx="8">
                  <c:v>9.2265675345114104</c:v>
                </c:pt>
                <c:pt idx="9">
                  <c:v>5.1482844420108309</c:v>
                </c:pt>
                <c:pt idx="10">
                  <c:v>8.429987368802184</c:v>
                </c:pt>
                <c:pt idx="11">
                  <c:v>15.4785755832741</c:v>
                </c:pt>
                <c:pt idx="12">
                  <c:v>18.213158762303962</c:v>
                </c:pt>
                <c:pt idx="13">
                  <c:v>16.576317558951061</c:v>
                </c:pt>
                <c:pt idx="14">
                  <c:v>17.146678784864822</c:v>
                </c:pt>
                <c:pt idx="15">
                  <c:v>12.734196884592365</c:v>
                </c:pt>
                <c:pt idx="16">
                  <c:v>11.545940900408812</c:v>
                </c:pt>
                <c:pt idx="17">
                  <c:v>16.430820691727742</c:v>
                </c:pt>
                <c:pt idx="18">
                  <c:v>20.336748783441404</c:v>
                </c:pt>
                <c:pt idx="19">
                  <c:v>2.5019524841606078</c:v>
                </c:pt>
                <c:pt idx="20">
                  <c:v>16.128190720821966</c:v>
                </c:pt>
                <c:pt idx="21">
                  <c:v>11.170121113029886</c:v>
                </c:pt>
                <c:pt idx="22">
                  <c:v>4.3048820283981826</c:v>
                </c:pt>
                <c:pt idx="23">
                  <c:v>10.488956048056108</c:v>
                </c:pt>
                <c:pt idx="24">
                  <c:v>1.1302698783276721</c:v>
                </c:pt>
                <c:pt idx="25">
                  <c:v>5.0514934902204045</c:v>
                </c:pt>
                <c:pt idx="26">
                  <c:v>8.7563219568606456</c:v>
                </c:pt>
                <c:pt idx="27">
                  <c:v>3.7938787269379048</c:v>
                </c:pt>
                <c:pt idx="28">
                  <c:v>0.53462676852984448</c:v>
                </c:pt>
                <c:pt idx="29">
                  <c:v>9.5947240053268601</c:v>
                </c:pt>
                <c:pt idx="30">
                  <c:v>1.1745352731917791</c:v>
                </c:pt>
                <c:pt idx="31">
                  <c:v>2.0937309799147874</c:v>
                </c:pt>
                <c:pt idx="32">
                  <c:v>-5.9790215832311588E-2</c:v>
                </c:pt>
                <c:pt idx="33">
                  <c:v>2.1702665559891532</c:v>
                </c:pt>
                <c:pt idx="34">
                  <c:v>5.6293041039278569</c:v>
                </c:pt>
                <c:pt idx="35">
                  <c:v>3.2920229964627401</c:v>
                </c:pt>
                <c:pt idx="36">
                  <c:v>1.3500683504110933</c:v>
                </c:pt>
                <c:pt idx="37">
                  <c:v>6.0672498012041443</c:v>
                </c:pt>
                <c:pt idx="38">
                  <c:v>-1.5586460776429223</c:v>
                </c:pt>
                <c:pt idx="39">
                  <c:v>3.3569539235215329</c:v>
                </c:pt>
                <c:pt idx="40">
                  <c:v>8.0260805228435714</c:v>
                </c:pt>
                <c:pt idx="41">
                  <c:v>1.2072784864134212</c:v>
                </c:pt>
                <c:pt idx="42">
                  <c:v>-16.4016134419238</c:v>
                </c:pt>
                <c:pt idx="43">
                  <c:v>16.381613520042038</c:v>
                </c:pt>
                <c:pt idx="44">
                  <c:v>0.257286320943928</c:v>
                </c:pt>
                <c:pt idx="45">
                  <c:v>-4.8875044667839873</c:v>
                </c:pt>
                <c:pt idx="46">
                  <c:v>3.6930399473751319</c:v>
                </c:pt>
              </c:numCache>
            </c:numRef>
          </c:val>
          <c:smooth val="0"/>
        </c:ser>
        <c:ser>
          <c:idx val="0"/>
          <c:order val="1"/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Sheet1!$A$159:$A$209</c:f>
              <c:numCache>
                <c:formatCode>m/d/yyyy</c:formatCode>
                <c:ptCount val="51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  <c:pt idx="15">
                  <c:v>41730</c:v>
                </c:pt>
                <c:pt idx="16">
                  <c:v>41760</c:v>
                </c:pt>
                <c:pt idx="17">
                  <c:v>41791</c:v>
                </c:pt>
                <c:pt idx="18">
                  <c:v>41821</c:v>
                </c:pt>
                <c:pt idx="19">
                  <c:v>41852</c:v>
                </c:pt>
                <c:pt idx="20">
                  <c:v>41883</c:v>
                </c:pt>
                <c:pt idx="21">
                  <c:v>41913</c:v>
                </c:pt>
                <c:pt idx="22">
                  <c:v>41944</c:v>
                </c:pt>
                <c:pt idx="23">
                  <c:v>41974</c:v>
                </c:pt>
                <c:pt idx="24">
                  <c:v>42005</c:v>
                </c:pt>
                <c:pt idx="25">
                  <c:v>42036</c:v>
                </c:pt>
                <c:pt idx="26">
                  <c:v>42064</c:v>
                </c:pt>
                <c:pt idx="27">
                  <c:v>42095</c:v>
                </c:pt>
                <c:pt idx="28">
                  <c:v>42125</c:v>
                </c:pt>
                <c:pt idx="29">
                  <c:v>42156</c:v>
                </c:pt>
                <c:pt idx="30">
                  <c:v>42186</c:v>
                </c:pt>
                <c:pt idx="31">
                  <c:v>42217</c:v>
                </c:pt>
                <c:pt idx="32">
                  <c:v>42248</c:v>
                </c:pt>
                <c:pt idx="33">
                  <c:v>42278</c:v>
                </c:pt>
                <c:pt idx="34">
                  <c:v>42309</c:v>
                </c:pt>
                <c:pt idx="35">
                  <c:v>42339</c:v>
                </c:pt>
                <c:pt idx="36">
                  <c:v>42370</c:v>
                </c:pt>
                <c:pt idx="37">
                  <c:v>42401</c:v>
                </c:pt>
                <c:pt idx="38">
                  <c:v>42430</c:v>
                </c:pt>
                <c:pt idx="39">
                  <c:v>42461</c:v>
                </c:pt>
                <c:pt idx="40">
                  <c:v>42491</c:v>
                </c:pt>
                <c:pt idx="41">
                  <c:v>42522</c:v>
                </c:pt>
                <c:pt idx="42">
                  <c:v>42552</c:v>
                </c:pt>
                <c:pt idx="43">
                  <c:v>42583</c:v>
                </c:pt>
                <c:pt idx="44">
                  <c:v>42614</c:v>
                </c:pt>
                <c:pt idx="45">
                  <c:v>42644</c:v>
                </c:pt>
                <c:pt idx="46">
                  <c:v>42675</c:v>
                </c:pt>
                <c:pt idx="47">
                  <c:v>42705</c:v>
                </c:pt>
                <c:pt idx="48">
                  <c:v>42736</c:v>
                </c:pt>
                <c:pt idx="49">
                  <c:v>42767</c:v>
                </c:pt>
                <c:pt idx="50">
                  <c:v>42795</c:v>
                </c:pt>
              </c:numCache>
            </c:numRef>
          </c:cat>
          <c:val>
            <c:numRef>
              <c:f>Sheet1!$K$159:$K$209</c:f>
              <c:numCache>
                <c:formatCode>General</c:formatCode>
                <c:ptCount val="51"/>
                <c:pt idx="46" formatCode="0.00">
                  <c:v>3.6930399473751319</c:v>
                </c:pt>
                <c:pt idx="47" formatCode="0.00000">
                  <c:v>1.02066656071117</c:v>
                </c:pt>
                <c:pt idx="48" formatCode="0.00000">
                  <c:v>9.4683446703065108</c:v>
                </c:pt>
                <c:pt idx="49" formatCode="0.00000">
                  <c:v>8.3483608923111898</c:v>
                </c:pt>
                <c:pt idx="50" formatCode="0.00000">
                  <c:v>8.5199421644469897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285312"/>
        <c:axId val="126287232"/>
      </c:lineChart>
      <c:dateAx>
        <c:axId val="126285312"/>
        <c:scaling>
          <c:orientation val="minMax"/>
          <c:max val="42795"/>
          <c:min val="41334"/>
        </c:scaling>
        <c:delete val="0"/>
        <c:axPos val="b"/>
        <c:majorGridlines/>
        <c:numFmt formatCode="mm\/yy" sourceLinked="0"/>
        <c:majorTickMark val="none"/>
        <c:minorTickMark val="none"/>
        <c:tickLblPos val="low"/>
        <c:crossAx val="126287232"/>
        <c:crosses val="autoZero"/>
        <c:auto val="1"/>
        <c:lblOffset val="100"/>
        <c:baseTimeUnit val="months"/>
        <c:majorUnit val="3"/>
        <c:majorTimeUnit val="months"/>
      </c:dateAx>
      <c:valAx>
        <c:axId val="126287232"/>
        <c:scaling>
          <c:orientation val="minMax"/>
          <c:min val="-2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crossAx val="1262853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EXPECTATIONS</c:v>
                </c:pt>
              </c:strCache>
            </c:strRef>
          </c:tx>
          <c:spPr>
            <a:ln>
              <a:solidFill>
                <a:srgbClr val="FFFF00"/>
              </a:solidFill>
              <a:headEnd type="stealth"/>
              <a:tailEnd type="triangle"/>
            </a:ln>
          </c:spPr>
          <c:marker>
            <c:symbol val="circle"/>
            <c:size val="38"/>
            <c:spPr>
              <a:solidFill>
                <a:srgbClr val="FFFF00"/>
              </a:solidFill>
              <a:ln>
                <a:noFill/>
              </a:ln>
            </c:spPr>
          </c:marker>
          <c:dPt>
            <c:idx val="1"/>
            <c:bubble3D val="0"/>
            <c:spPr>
              <a:ln cap="rnd">
                <a:solidFill>
                  <a:srgbClr val="FFFF00"/>
                </a:solidFill>
                <a:round/>
                <a:headEnd type="stealth"/>
                <a:tailEnd type="triangle" w="lg" len="sm"/>
              </a:ln>
            </c:spPr>
          </c:dPt>
          <c:dLbls>
            <c:txPr>
              <a:bodyPr/>
              <a:lstStyle/>
              <a:p>
                <a:pPr>
                  <a:defRPr sz="1600" b="1">
                    <a:latin typeface="Century Gothic" panose="020B050202020202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Q42015</c:v>
                </c:pt>
                <c:pt idx="1">
                  <c:v>Q12016</c:v>
                </c:pt>
                <c:pt idx="2">
                  <c:v>Q22016</c:v>
                </c:pt>
                <c:pt idx="3">
                  <c:v>Q32016</c:v>
                </c:pt>
                <c:pt idx="4">
                  <c:v>Q42016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55</c:v>
                </c:pt>
                <c:pt idx="1">
                  <c:v>59.5</c:v>
                </c:pt>
                <c:pt idx="2">
                  <c:v>54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545024"/>
        <c:axId val="32706560"/>
      </c:lineChart>
      <c:catAx>
        <c:axId val="3254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entury Gothic" panose="020B0502020202020204" pitchFamily="34" charset="0"/>
              </a:defRPr>
            </a:pPr>
            <a:endParaRPr lang="cs-CZ"/>
          </a:p>
        </c:txPr>
        <c:crossAx val="32706560"/>
        <c:crosses val="autoZero"/>
        <c:auto val="1"/>
        <c:lblAlgn val="ctr"/>
        <c:lblOffset val="100"/>
        <c:noMultiLvlLbl val="0"/>
      </c:catAx>
      <c:valAx>
        <c:axId val="32706560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crossAx val="325450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</c:v>
                </c:pt>
              </c:strCache>
            </c:strRef>
          </c:tx>
          <c:spPr>
            <a:ln>
              <a:solidFill>
                <a:schemeClr val="accent6"/>
              </a:solidFill>
              <a:headEnd type="stealth"/>
              <a:tailEnd type="triangle"/>
            </a:ln>
          </c:spPr>
          <c:marker>
            <c:symbol val="circle"/>
            <c:size val="38"/>
            <c:spPr>
              <a:solidFill>
                <a:schemeClr val="accent6"/>
              </a:solidFill>
              <a:ln>
                <a:noFill/>
              </a:ln>
            </c:spPr>
          </c:marker>
          <c:dPt>
            <c:idx val="1"/>
            <c:bubble3D val="0"/>
            <c:spPr>
              <a:ln cap="rnd">
                <a:solidFill>
                  <a:schemeClr val="accent6"/>
                </a:solidFill>
                <a:round/>
                <a:headEnd type="stealth"/>
                <a:tailEnd type="triangle" w="lg" len="sm"/>
              </a:ln>
            </c:spPr>
          </c:dPt>
          <c:dLbls>
            <c:spPr>
              <a:ln>
                <a:solidFill>
                  <a:schemeClr val="accent6"/>
                </a:solidFill>
              </a:ln>
            </c:spPr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Q42015</c:v>
                </c:pt>
                <c:pt idx="1">
                  <c:v>Q12016</c:v>
                </c:pt>
                <c:pt idx="2">
                  <c:v>Q22016</c:v>
                </c:pt>
                <c:pt idx="3">
                  <c:v>Q32016</c:v>
                </c:pt>
                <c:pt idx="4">
                  <c:v>Q42016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50</c:v>
                </c:pt>
                <c:pt idx="1">
                  <c:v>51</c:v>
                </c:pt>
                <c:pt idx="2">
                  <c:v>51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286848"/>
        <c:axId val="126635008"/>
      </c:lineChart>
      <c:catAx>
        <c:axId val="126286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6635008"/>
        <c:crosses val="autoZero"/>
        <c:auto val="1"/>
        <c:lblAlgn val="ctr"/>
        <c:lblOffset val="100"/>
        <c:noMultiLvlLbl val="0"/>
      </c:catAx>
      <c:valAx>
        <c:axId val="126635008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crossAx val="1262868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01C43E83-CE4B-4660-8631-0654C7339C26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52823D16-DBED-445A-AD8F-3AF01E63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2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F3E8078F-9A6C-4213-B0AF-7C4FD611FCD4}" type="datetimeFigureOut">
              <a:rPr lang="de-DE" smtClean="0"/>
              <a:t>09.01.2017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65175" y="746125"/>
            <a:ext cx="52752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9" tIns="46205" rIns="92409" bIns="4620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2409" tIns="46205" rIns="92409" bIns="46205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4F21D172-57C7-4E47-972B-9A6AD89F10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77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746125"/>
            <a:ext cx="5275263" cy="372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1D172-57C7-4E47-972B-9A6AD89F10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8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1D172-57C7-4E47-972B-9A6AD89F10E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925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224855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95"/>
          <a:stretch/>
        </p:blipFill>
        <p:spPr>
          <a:xfrm>
            <a:off x="-5309" y="0"/>
            <a:ext cx="10698709" cy="7561264"/>
          </a:xfrm>
          <a:prstGeom prst="rect">
            <a:avLst/>
          </a:prstGeom>
        </p:spPr>
      </p:pic>
      <p:pic>
        <p:nvPicPr>
          <p:cNvPr id="13" name="Obrázek 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290" y="748032"/>
            <a:ext cx="3028109" cy="1668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>
          <a:xfrm>
            <a:off x="764425" y="4603443"/>
            <a:ext cx="9159240" cy="692497"/>
          </a:xfrm>
          <a:noFill/>
          <a:extLst>
            <a:ext uri="{909E8E84-426E-40DD-AFC4-6F175D3DCCD1}">
              <a14:hiddenFill xmlns:a14="http://schemas.microsoft.com/office/drawing/2010/main">
                <a:blipFill dpi="0" rotWithShape="1">
                  <a:blip r:embed="rId8">
                    <a:extLst>
                      <a:ext uri="{28A0092B-C50C-407E-A947-70E740481C1C}">
                        <a14:useLocalDpi val="0"/>
                      </a:ext>
                    </a:extLst>
                  </a:blip>
                  <a:srcRect/>
                  <a:stretch>
                    <a:fillRect/>
                  </a:stretch>
                </a:blipFill>
              </a14:hiddenFill>
            </a:ext>
          </a:extLst>
        </p:spPr>
        <p:txBody>
          <a:bodyPr wrap="square" lIns="0" tIns="0" rIns="0" bIns="0" anchor="b" anchorCtr="0">
            <a:spAutoFit/>
          </a:bodyPr>
          <a:lstStyle>
            <a:lvl1pPr>
              <a:spcBef>
                <a:spcPts val="0"/>
              </a:spcBef>
              <a:defRPr sz="4500" b="1"/>
            </a:lvl1pPr>
            <a:lvl2pPr>
              <a:spcBef>
                <a:spcPts val="0"/>
              </a:spcBef>
              <a:defRPr sz="3000" b="1"/>
            </a:lvl2pPr>
            <a:lvl3pPr marL="0" indent="0" algn="l">
              <a:spcBef>
                <a:spcPts val="0"/>
              </a:spcBef>
              <a:buNone/>
              <a:defRPr sz="3000" b="1"/>
            </a:lvl3pPr>
            <a:lvl4pPr marL="0" indent="0">
              <a:spcBef>
                <a:spcPts val="0"/>
              </a:spcBef>
              <a:buNone/>
              <a:defRPr sz="3000" b="1"/>
            </a:lvl4pPr>
            <a:lvl5pPr marL="0" indent="0">
              <a:spcBef>
                <a:spcPts val="0"/>
              </a:spcBef>
              <a:buNone/>
              <a:defRPr sz="3000" b="1"/>
            </a:lvl5pPr>
            <a:lvl6pPr marL="0" indent="0">
              <a:spcBef>
                <a:spcPts val="0"/>
              </a:spcBef>
              <a:buNone/>
              <a:defRPr sz="3000" b="1">
                <a:latin typeface="Century Gothic" pitchFamily="34" charset="0"/>
              </a:defRPr>
            </a:lvl6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umsplatzhalter 3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D607-6B7C-49A6-87F4-0A7E813A5AB3}" type="datetime1">
              <a:rPr lang="en-GB" noProof="0" smtClean="0"/>
              <a:t>09/01/2017</a:t>
            </a:fld>
            <a:endParaRPr lang="en-US" noProof="0"/>
          </a:p>
        </p:txBody>
      </p:sp>
      <p:sp>
        <p:nvSpPr>
          <p:cNvPr id="5" name="Fußzeilenplatzhalter 4" hidden="1"/>
          <p:cNvSpPr>
            <a:spLocks noGrp="1"/>
          </p:cNvSpPr>
          <p:nvPr>
            <p:ph type="ftr" sz="quarter" idx="11"/>
          </p:nvPr>
        </p:nvSpPr>
        <p:spPr>
          <a:xfrm>
            <a:off x="899160" y="7176199"/>
            <a:ext cx="3609334" cy="385064"/>
          </a:xfrm>
        </p:spPr>
        <p:txBody>
          <a:bodyPr/>
          <a:lstStyle/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6" name="Foliennummernplatzhalter 5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764425" y="5511484"/>
            <a:ext cx="5522075" cy="615553"/>
          </a:xfrm>
          <a:noFill/>
        </p:spPr>
        <p:txBody>
          <a:bodyPr wrap="square" lIns="0" tIns="0" rIns="0" bIns="0" anchor="t" anchorCtr="0">
            <a:spAutoFit/>
          </a:bodyPr>
          <a:lstStyle>
            <a:lvl1pPr marL="0" indent="0" algn="l">
              <a:spcBef>
                <a:spcPts val="0"/>
              </a:spcBef>
              <a:buNone/>
              <a:defRPr sz="2000" b="0" baseline="0">
                <a:solidFill>
                  <a:schemeClr val="tx1"/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here to add your subtitle and the name of speaker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10" y="321360"/>
            <a:ext cx="3568578" cy="252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95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28757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501406" y="169459"/>
            <a:ext cx="7766198" cy="760181"/>
          </a:xfrm>
        </p:spPr>
        <p:txBody>
          <a:bodyPr/>
          <a:lstStyle>
            <a:lvl1pPr>
              <a:defRPr b="1"/>
            </a:lvl1pPr>
          </a:lstStyle>
          <a:p>
            <a:r>
              <a:rPr lang="en-US" noProof="0" dirty="0" smtClean="0"/>
              <a:t>Click here to add your title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B126-652A-4818-8A8F-CE66FE08CD68}" type="datetime1">
              <a:rPr lang="en-GB" noProof="0" smtClean="0"/>
              <a:t>09/01/2017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52484" y="7176199"/>
            <a:ext cx="4256010" cy="385064"/>
          </a:xfrm>
        </p:spPr>
        <p:txBody>
          <a:bodyPr/>
          <a:lstStyle/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184906" y="7176199"/>
            <a:ext cx="4257868" cy="385064"/>
          </a:xfrm>
        </p:spPr>
        <p:txBody>
          <a:bodyPr/>
          <a:lstStyle/>
          <a:p>
            <a:fld id="{2EFE9AD8-4CF8-4A0A-8D8A-B8E100449A7A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252483" y="7081683"/>
            <a:ext cx="1019029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773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4092749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355107" y="179291"/>
            <a:ext cx="7130671" cy="74496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 dirty="0" smtClean="0"/>
              <a:t>Click here to add your title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2483" y="1520796"/>
            <a:ext cx="10188200" cy="138499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dirty="0" smtClean="0"/>
              <a:t>The first level</a:t>
            </a:r>
          </a:p>
          <a:p>
            <a:pPr lvl="1"/>
            <a:r>
              <a:rPr lang="en-US" noProof="0" dirty="0" smtClean="0"/>
              <a:t>The second level</a:t>
            </a:r>
          </a:p>
          <a:p>
            <a:pPr lvl="2"/>
            <a:r>
              <a:rPr lang="en-US" noProof="0" dirty="0" smtClean="0"/>
              <a:t>The third level</a:t>
            </a:r>
          </a:p>
          <a:p>
            <a:pPr lvl="3"/>
            <a:r>
              <a:rPr lang="en-US" noProof="0" dirty="0" smtClean="0"/>
              <a:t>The fourth level</a:t>
            </a:r>
          </a:p>
          <a:p>
            <a:pPr lvl="4"/>
            <a:r>
              <a:rPr lang="en-US" noProof="0" dirty="0" smtClean="0"/>
              <a:t>The fifth level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07408" y="7176199"/>
            <a:ext cx="1676509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FFCB4416-7B04-42E2-A694-ECB895EF5005}" type="datetime1">
              <a:rPr lang="en-GB" noProof="0" smtClean="0"/>
              <a:t>09/01/2017</a:t>
            </a:fld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2483" y="7176199"/>
            <a:ext cx="4256011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184906" y="7176199"/>
            <a:ext cx="4257868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2EFE9AD8-4CF8-4A0A-8D8A-B8E100449A7A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1" name="Gerade Verbindung 8"/>
          <p:cNvCxnSpPr/>
          <p:nvPr/>
        </p:nvCxnSpPr>
        <p:spPr>
          <a:xfrm>
            <a:off x="252483" y="7081683"/>
            <a:ext cx="10190291" cy="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63" y="-168074"/>
            <a:ext cx="2037355" cy="14396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4735" y="56745"/>
            <a:ext cx="2292005" cy="99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1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43056" rtl="0" eaLnBrk="1" latinLnBrk="0" hangingPunct="1">
        <a:spcBef>
          <a:spcPct val="0"/>
        </a:spcBef>
        <a:buNone/>
        <a:defRPr sz="2700" b="1" kern="1200">
          <a:solidFill>
            <a:schemeClr val="tx1"/>
          </a:solidFill>
          <a:latin typeface="Century Gothic" pitchFamily="34" charset="0"/>
          <a:ea typeface="+mj-ea"/>
          <a:cs typeface="Arial" pitchFamily="34" charset="0"/>
        </a:defRPr>
      </a:lvl1pPr>
    </p:titleStyle>
    <p:bodyStyle>
      <a:lvl1pPr marL="0" indent="0" algn="l" defTabSz="1043056" rtl="0" eaLnBrk="1" latinLnBrk="0" hangingPunct="1">
        <a:spcBef>
          <a:spcPts val="0"/>
        </a:spcBef>
        <a:buFont typeface="Arial" pitchFamily="34" charset="0"/>
        <a:buNone/>
        <a:defRPr sz="1800" b="0" kern="1200" baseline="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198438" indent="-198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411163" indent="-212725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609600" indent="-198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808038" indent="-182563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1020763" indent="-212725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6pPr>
      <a:lvl7pPr marL="1235075" indent="-214313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7pPr>
      <a:lvl8pPr marL="1227764" indent="-206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8pPr>
      <a:lvl9pPr marL="1227764" indent="0" algn="l" defTabSz="1043056" rtl="0" eaLnBrk="1" latinLnBrk="0" hangingPunct="1">
        <a:spcBef>
          <a:spcPts val="0"/>
        </a:spcBef>
        <a:buFont typeface="Wingdings" pitchFamily="2" charset="2"/>
        <a:buNone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chart" Target="../charts/chart1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investice.rb.cz/fileadmin/files/disclaimer_RBroker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764424" y="4618832"/>
            <a:ext cx="9928976" cy="677108"/>
          </a:xfrm>
        </p:spPr>
        <p:txBody>
          <a:bodyPr/>
          <a:lstStyle/>
          <a:p>
            <a:r>
              <a:rPr lang="cs-CZ" sz="4400" dirty="0" smtClean="0"/>
              <a:t>Index Exportu: růst kam až dohlédne</a:t>
            </a:r>
            <a:endParaRPr lang="cs-CZ" sz="4400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 bwMode="gray">
          <a:xfrm>
            <a:off x="764425" y="5511484"/>
            <a:ext cx="7598525" cy="923330"/>
          </a:xfrm>
        </p:spPr>
        <p:txBody>
          <a:bodyPr/>
          <a:lstStyle/>
          <a:p>
            <a:r>
              <a:rPr lang="cs-CZ" dirty="0" smtClean="0"/>
              <a:t>Helena Horská, hlavní ekonomka </a:t>
            </a:r>
            <a:r>
              <a:rPr lang="cs-CZ" dirty="0" err="1" smtClean="0"/>
              <a:t>Raiffeisenbank</a:t>
            </a:r>
            <a:r>
              <a:rPr lang="cs-CZ" dirty="0" smtClean="0"/>
              <a:t> </a:t>
            </a:r>
            <a:r>
              <a:rPr lang="cs-CZ" dirty="0" smtClean="0"/>
              <a:t>a.s</a:t>
            </a:r>
            <a:r>
              <a:rPr lang="cs-CZ" dirty="0" smtClean="0"/>
              <a:t>.</a:t>
            </a:r>
          </a:p>
          <a:p>
            <a:r>
              <a:rPr lang="en-US" dirty="0" smtClean="0"/>
              <a:t>h</a:t>
            </a:r>
            <a:r>
              <a:rPr lang="cs-CZ" dirty="0" err="1" smtClean="0"/>
              <a:t>elena.horska</a:t>
            </a:r>
            <a:r>
              <a:rPr lang="en-US" dirty="0" smtClean="0"/>
              <a:t>@rb.cz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788" y="2362943"/>
            <a:ext cx="1565226" cy="151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2629" y="2365315"/>
            <a:ext cx="1540158" cy="151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5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6055357"/>
              </p:ext>
            </p:extLst>
          </p:nvPr>
        </p:nvGraphicFramePr>
        <p:xfrm>
          <a:off x="147708" y="3340892"/>
          <a:ext cx="10150475" cy="3148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Object 2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19672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think-cell Slide" r:id="rId7" imgW="338" imgH="338" progId="TCLayout.ActiveDocument.1">
                  <p:embed/>
                </p:oleObj>
              </mc:Choice>
              <mc:Fallback>
                <p:oleObj name="think-cell Slide" r:id="rId7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rgbClr r="0" g="0" b="0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8999" y="159934"/>
            <a:ext cx="4000501" cy="760181"/>
          </a:xfrm>
        </p:spPr>
        <p:txBody>
          <a:bodyPr/>
          <a:lstStyle/>
          <a:p>
            <a:r>
              <a:rPr lang="cs-CZ" dirty="0" smtClean="0"/>
              <a:t>Český vývoz </a:t>
            </a:r>
            <a:r>
              <a:rPr lang="cs-CZ" dirty="0" smtClean="0"/>
              <a:t>v 1Q 2017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smtClean="0"/>
              <a:t>12/08/2014</a:t>
            </a:r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2</a:t>
            </a:fld>
            <a:endParaRPr lang="en-US" noProof="0" dirty="0"/>
          </a:p>
        </p:txBody>
      </p:sp>
      <p:sp>
        <p:nvSpPr>
          <p:cNvPr id="3" name="Rectangle 3"/>
          <p:cNvSpPr txBox="1"/>
          <p:nvPr/>
        </p:nvSpPr>
        <p:spPr>
          <a:xfrm>
            <a:off x="147708" y="890273"/>
            <a:ext cx="10405992" cy="28007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spcBef>
                <a:spcPts val="0"/>
              </a:spcBef>
              <a:buFont typeface="Arial" pitchFamily="34" charset="0"/>
              <a:buNone/>
              <a:defRPr sz="1800" b="0" baseline="0">
                <a:latin typeface="Century Gothic" pitchFamily="34" charset="0"/>
              </a:defRPr>
            </a:lvl1pPr>
            <a:lvl2pPr marL="198438" lvl="1" indent="-198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2pPr>
            <a:lvl3pPr marL="411163" lvl="2" indent="-212725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3pPr>
            <a:lvl4pPr marL="609600" lvl="3" indent="-198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4pPr>
            <a:lvl5pPr marL="808038" lvl="4" indent="-182563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5pPr>
            <a:lvl6pPr marL="1020763" indent="-212725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6pPr>
            <a:lvl7pPr marL="1235075" indent="-214313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7pPr>
            <a:lvl8pPr marL="1227764" indent="-206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8pPr>
            <a:lvl9pPr marL="1227764" indent="0">
              <a:spcBef>
                <a:spcPts val="0"/>
              </a:spcBef>
              <a:buFont typeface="Wingdings" pitchFamily="2" charset="2"/>
              <a:buNone/>
              <a:defRPr sz="1800">
                <a:latin typeface="Century Gothic" pitchFamily="34" charset="0"/>
              </a:defRPr>
            </a:lvl9pPr>
          </a:lstStyle>
          <a:p>
            <a:pPr marL="285750" indent="-285750">
              <a:buFont typeface="Symbol"/>
              <a:buChar char="Þ"/>
            </a:pPr>
            <a:r>
              <a:rPr lang="cs-CZ" sz="1400" dirty="0" smtClean="0"/>
              <a:t>S</a:t>
            </a:r>
            <a:r>
              <a:rPr lang="cs-CZ" sz="1400" dirty="0" smtClean="0"/>
              <a:t>ez</a:t>
            </a:r>
            <a:r>
              <a:rPr lang="cs-CZ" sz="1400" dirty="0" smtClean="0"/>
              <a:t>ónnost a jednorázové výpadky ve výrobě včetně  přechodu na výrobu nových modelů aut zbrzdily růst českého vývozu ve druhé polovině roku 2016</a:t>
            </a:r>
          </a:p>
          <a:p>
            <a:pPr marL="285750" indent="-285750">
              <a:buFont typeface="Symbol"/>
              <a:buChar char="Þ"/>
            </a:pPr>
            <a:r>
              <a:rPr lang="cs-CZ" sz="1400" dirty="0" smtClean="0"/>
              <a:t>Rok 2016:  obchodní bilance (národní metodika) </a:t>
            </a:r>
            <a:r>
              <a:rPr lang="cs-CZ" sz="1400" b="1" dirty="0" smtClean="0"/>
              <a:t>překoná rekord z roku 2014 </a:t>
            </a:r>
            <a:r>
              <a:rPr lang="cs-CZ" sz="1400" dirty="0" smtClean="0"/>
              <a:t>(146 miliard korun; 3,3 % HDP) a přiblíží se k hranici 190 miliard korun (4 % HDP)</a:t>
            </a:r>
          </a:p>
          <a:p>
            <a:pPr marL="285750" indent="-285750">
              <a:buFont typeface="Symbol"/>
              <a:buChar char="Þ"/>
            </a:pPr>
            <a:r>
              <a:rPr lang="cs-CZ" sz="1400" b="1" dirty="0" smtClean="0"/>
              <a:t>Index Exportu: český vývoz v 1Q 2017 poroste nejrychlejším </a:t>
            </a:r>
            <a:r>
              <a:rPr lang="cs-CZ" sz="1400" b="1" dirty="0"/>
              <a:t>tempem za poslední </a:t>
            </a:r>
            <a:r>
              <a:rPr lang="cs-CZ" sz="1400" b="1" dirty="0" smtClean="0"/>
              <a:t>2 roky v průměru nad  8 % meziročně</a:t>
            </a:r>
            <a:endParaRPr lang="cs-CZ" sz="1400" b="1" dirty="0"/>
          </a:p>
          <a:p>
            <a:pPr marL="285750" indent="-285750">
              <a:buFont typeface="Symbol"/>
              <a:buChar char="Þ"/>
            </a:pPr>
            <a:r>
              <a:rPr lang="cs-CZ" sz="1400" dirty="0" smtClean="0"/>
              <a:t>Měsíční </a:t>
            </a:r>
            <a:r>
              <a:rPr lang="cs-CZ" sz="1400" dirty="0"/>
              <a:t>hodnota vývozu </a:t>
            </a:r>
            <a:r>
              <a:rPr lang="cs-CZ" sz="1400" dirty="0" smtClean="0"/>
              <a:t>(národní metodika) se opakovaně přehoupne </a:t>
            </a:r>
            <a:r>
              <a:rPr lang="cs-CZ" sz="1400" dirty="0"/>
              <a:t>přes hranici 300 miliard </a:t>
            </a:r>
            <a:r>
              <a:rPr lang="cs-CZ" sz="1400" dirty="0" smtClean="0"/>
              <a:t>korun</a:t>
            </a:r>
            <a:endParaRPr lang="cs-CZ" sz="1400" dirty="0"/>
          </a:p>
          <a:p>
            <a:endParaRPr lang="cs-CZ" sz="1200" dirty="0" smtClean="0"/>
          </a:p>
          <a:p>
            <a:pPr marL="285750" indent="-285750">
              <a:buFont typeface="Wingdings"/>
              <a:buChar char="J"/>
            </a:pPr>
            <a:r>
              <a:rPr lang="cs-CZ" sz="1400" dirty="0" smtClean="0">
                <a:sym typeface="Wingdings" panose="05000000000000000000" pitchFamily="2" charset="2"/>
              </a:rPr>
              <a:t>Oživení evropských ekonomik ke konci 2016, příznivé vyhlídky na 1Q 2017 (viz IFO, PMI)</a:t>
            </a:r>
          </a:p>
          <a:p>
            <a:pPr marL="285750" indent="-285750">
              <a:buFont typeface="Wingdings"/>
              <a:buChar char="J"/>
            </a:pPr>
            <a:r>
              <a:rPr lang="cs-CZ" sz="1400" dirty="0" smtClean="0">
                <a:sym typeface="Wingdings" panose="05000000000000000000" pitchFamily="2" charset="2"/>
              </a:rPr>
              <a:t>Růst zakázek v Německu</a:t>
            </a:r>
            <a:r>
              <a:rPr lang="en-US" sz="1400" dirty="0" smtClean="0">
                <a:sym typeface="Wingdings" panose="05000000000000000000" pitchFamily="2" charset="2"/>
              </a:rPr>
              <a:t> &amp; </a:t>
            </a:r>
            <a:r>
              <a:rPr lang="cs-CZ" sz="1400" dirty="0" err="1" smtClean="0">
                <a:sym typeface="Wingdings" panose="05000000000000000000" pitchFamily="2" charset="2"/>
              </a:rPr>
              <a:t>Trumponomika</a:t>
            </a:r>
            <a:endParaRPr lang="cs-CZ" sz="1400" dirty="0" smtClean="0"/>
          </a:p>
          <a:p>
            <a:pPr marL="285750" indent="-285750">
              <a:buFont typeface="Wingdings"/>
              <a:buChar char="J"/>
            </a:pPr>
            <a:r>
              <a:rPr lang="cs-CZ" sz="1400" dirty="0" smtClean="0">
                <a:sym typeface="Wingdings" panose="05000000000000000000" pitchFamily="2" charset="2"/>
              </a:rPr>
              <a:t>Stabilní koruna – opora českého </a:t>
            </a:r>
            <a:r>
              <a:rPr lang="cs-CZ" sz="1400" dirty="0" smtClean="0">
                <a:sym typeface="Wingdings" panose="05000000000000000000" pitchFamily="2" charset="2"/>
              </a:rPr>
              <a:t>exportu</a:t>
            </a:r>
          </a:p>
          <a:p>
            <a:r>
              <a:rPr lang="en-US" sz="1400" dirty="0" smtClean="0">
                <a:sym typeface="Wingdings" panose="05000000000000000000" pitchFamily="2" charset="2"/>
              </a:rPr>
              <a:t>  </a:t>
            </a:r>
            <a:r>
              <a:rPr lang="cs-CZ" sz="1400" dirty="0" smtClean="0">
                <a:sym typeface="Wingdings" panose="05000000000000000000" pitchFamily="2" charset="2"/>
              </a:rPr>
              <a:t> Trh práce – </a:t>
            </a:r>
            <a:r>
              <a:rPr lang="en-US" sz="1400" dirty="0" err="1" smtClean="0">
                <a:sym typeface="Wingdings" panose="05000000000000000000" pitchFamily="2" charset="2"/>
              </a:rPr>
              <a:t>brzda</a:t>
            </a:r>
            <a:r>
              <a:rPr lang="en-US" sz="1400" dirty="0" smtClean="0">
                <a:sym typeface="Wingdings" panose="05000000000000000000" pitchFamily="2" charset="2"/>
              </a:rPr>
              <a:t> </a:t>
            </a:r>
            <a:r>
              <a:rPr lang="en-US" sz="1400" dirty="0" err="1" smtClean="0">
                <a:sym typeface="Wingdings" panose="05000000000000000000" pitchFamily="2" charset="2"/>
              </a:rPr>
              <a:t>drav</a:t>
            </a:r>
            <a:r>
              <a:rPr lang="cs-CZ" sz="1400" dirty="0" err="1" smtClean="0">
                <a:sym typeface="Wingdings" panose="05000000000000000000" pitchFamily="2" charset="2"/>
              </a:rPr>
              <a:t>ější</a:t>
            </a:r>
            <a:r>
              <a:rPr lang="cs-CZ" sz="1400" dirty="0" smtClean="0">
                <a:sym typeface="Wingdings" panose="05000000000000000000" pitchFamily="2" charset="2"/>
              </a:rPr>
              <a:t> expanze vývozu</a:t>
            </a:r>
            <a:endParaRPr lang="cs-CZ" sz="1400" dirty="0" smtClean="0">
              <a:sym typeface="Wingdings" panose="05000000000000000000" pitchFamily="2" charset="2"/>
            </a:endParaRPr>
          </a:p>
          <a:p>
            <a:r>
              <a:rPr lang="cs-CZ" sz="1600" dirty="0" smtClean="0">
                <a:sym typeface="Wingdings" panose="05000000000000000000" pitchFamily="2" charset="2"/>
              </a:rPr>
              <a:t> </a:t>
            </a:r>
            <a:endParaRPr lang="en-GB" sz="1600" dirty="0"/>
          </a:p>
        </p:txBody>
      </p:sp>
      <p:sp>
        <p:nvSpPr>
          <p:cNvPr id="4" name="Oval 3"/>
          <p:cNvSpPr/>
          <p:nvPr/>
        </p:nvSpPr>
        <p:spPr>
          <a:xfrm>
            <a:off x="9357261" y="4514849"/>
            <a:ext cx="895351" cy="771525"/>
          </a:xfrm>
          <a:prstGeom prst="ellipse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328682" y="6519862"/>
            <a:ext cx="9912549" cy="44767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r>
              <a:rPr lang="cs-CZ" sz="1200" dirty="0"/>
              <a:t>Zdroj: </a:t>
            </a:r>
            <a:r>
              <a:rPr lang="cs-CZ" sz="1200" dirty="0" smtClean="0"/>
              <a:t>Výpočet </a:t>
            </a:r>
            <a:r>
              <a:rPr lang="cs-CZ" sz="1200" dirty="0" err="1"/>
              <a:t>Raiffeisenbank</a:t>
            </a:r>
            <a:r>
              <a:rPr lang="cs-CZ" sz="1200" dirty="0"/>
              <a:t> ve spolupráci s Asociací Exportérů, Data k 4. 1. 2017</a:t>
            </a:r>
            <a:r>
              <a:rPr lang="cs-CZ" sz="1200" dirty="0" smtClean="0"/>
              <a:t>.</a:t>
            </a:r>
            <a:endParaRPr lang="en-US" sz="1200" dirty="0" smtClean="0"/>
          </a:p>
          <a:p>
            <a:r>
              <a:rPr lang="en-US" sz="1200" dirty="0" err="1" smtClean="0"/>
              <a:t>Pozn</a:t>
            </a:r>
            <a:r>
              <a:rPr lang="en-US" sz="1200" dirty="0" smtClean="0"/>
              <a:t>.</a:t>
            </a:r>
            <a:r>
              <a:rPr lang="cs-CZ" sz="1200" dirty="0" smtClean="0"/>
              <a:t>: Data do listopadu 2016 skutečný vývoj exportu dle národní metodiky, od prosince 2016 do března 2017 Index Exportu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4266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Čtvrtletní průzkum mezi exportéry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3</a:t>
            </a:fld>
            <a:endParaRPr lang="en-US" noProof="0" dirty="0"/>
          </a:p>
        </p:txBody>
      </p:sp>
      <p:sp>
        <p:nvSpPr>
          <p:cNvPr id="5" name="TextBox 4"/>
          <p:cNvSpPr txBox="1"/>
          <p:nvPr/>
        </p:nvSpPr>
        <p:spPr>
          <a:xfrm>
            <a:off x="441327" y="2322515"/>
            <a:ext cx="9813928" cy="914400"/>
          </a:xfrm>
          <a:prstGeom prst="rect">
            <a:avLst/>
          </a:prstGeom>
          <a:noFill/>
          <a:ln w="9525">
            <a:noFill/>
          </a:ln>
        </p:spPr>
        <p:txBody>
          <a:bodyPr wrap="non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0                                                                           50                                                                         100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747" y="2175294"/>
            <a:ext cx="9090026" cy="266700"/>
          </a:xfrm>
          <a:prstGeom prst="rect">
            <a:avLst/>
          </a:prstGeom>
          <a:gradFill flip="none" rotWithShape="1">
            <a:gsLst>
              <a:gs pos="30000">
                <a:schemeClr val="accent6">
                  <a:lumMod val="75000"/>
                </a:schemeClr>
              </a:gs>
              <a:gs pos="57000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0" scaled="0"/>
            <a:tileRect/>
          </a:gra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 dirty="0" err="1" smtClean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747" y="2779715"/>
            <a:ext cx="99091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cs-CZ" sz="1400" dirty="0"/>
              <a:t>Pozn.: hodnota pod 50 značí zhoršení, hodnota nad 50 zlepšení, úroveň 50 bodů signalizuje stabilitu</a:t>
            </a:r>
            <a:r>
              <a:rPr lang="cs-CZ" sz="1600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747" y="3743325"/>
            <a:ext cx="2250954" cy="2686050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Aktuální situace</a:t>
            </a:r>
          </a:p>
          <a:p>
            <a:pPr>
              <a:spcBef>
                <a:spcPts val="1000"/>
              </a:spcBef>
            </a:pPr>
            <a:endParaRPr lang="cs-CZ" sz="1600" b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Výhled na tři měsíce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4" y="832269"/>
            <a:ext cx="9934575" cy="134302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>
                <a:latin typeface="Century Gothic" pitchFamily="34" charset="0"/>
              </a:rPr>
              <a:t>Jak hodnotíte současnou úroveň exportu Vaší společnosti ve srovnání s obdobím před 3 měsíci? (škála 0-100</a:t>
            </a:r>
            <a:r>
              <a:rPr lang="cs-CZ" sz="1600" b="1" dirty="0" smtClean="0">
                <a:latin typeface="Century Gothic" pitchFamily="34" charset="0"/>
              </a:rPr>
              <a:t>)</a:t>
            </a:r>
          </a:p>
          <a:p>
            <a:pPr>
              <a:spcBef>
                <a:spcPts val="1000"/>
              </a:spcBef>
            </a:pPr>
            <a:r>
              <a:rPr lang="cs-CZ" sz="1600" b="1" dirty="0">
                <a:latin typeface="Century Gothic" pitchFamily="34" charset="0"/>
              </a:rPr>
              <a:t>Jaký očekáváte vývoj exportu Vaší společnosti za následující 3 měsíce ve srovnání s dneškem? (škála 0-100)</a:t>
            </a: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7977184" y="3118269"/>
            <a:ext cx="2627313" cy="2053805"/>
          </a:xfrm>
          <a:prstGeom prst="verticalScroll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TextBox 14"/>
          <p:cNvSpPr txBox="1"/>
          <p:nvPr/>
        </p:nvSpPr>
        <p:spPr>
          <a:xfrm>
            <a:off x="8229593" y="3268325"/>
            <a:ext cx="2219332" cy="1612692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en-US" sz="1350" i="1" dirty="0" smtClean="0">
                <a:latin typeface="Century Gothic" pitchFamily="34" charset="0"/>
              </a:rPr>
              <a:t>+</a:t>
            </a:r>
            <a:r>
              <a:rPr lang="cs-CZ" sz="1350" i="1" dirty="0" smtClean="0">
                <a:latin typeface="Century Gothic" pitchFamily="34" charset="0"/>
              </a:rPr>
              <a:t>/- V očekávání, co přinese </a:t>
            </a:r>
            <a:r>
              <a:rPr lang="cs-CZ" sz="1350" i="1" dirty="0" err="1" smtClean="0">
                <a:latin typeface="Century Gothic" pitchFamily="34" charset="0"/>
              </a:rPr>
              <a:t>Trumponomika</a:t>
            </a:r>
            <a:r>
              <a:rPr lang="cs-CZ" sz="1350" i="1" dirty="0" smtClean="0">
                <a:latin typeface="Century Gothic" pitchFamily="34" charset="0"/>
              </a:rPr>
              <a:t>, vývoj v Evropě</a:t>
            </a:r>
          </a:p>
          <a:p>
            <a:pPr>
              <a:spcBef>
                <a:spcPts val="1000"/>
              </a:spcBef>
            </a:pPr>
            <a:r>
              <a:rPr lang="cs-CZ" sz="1350" i="1" dirty="0" smtClean="0">
                <a:latin typeface="Century Gothic" pitchFamily="34" charset="0"/>
              </a:rPr>
              <a:t>- Sezónní vlivy</a:t>
            </a:r>
            <a:endParaRPr lang="cs-CZ" sz="1350" i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350" i="1" dirty="0" smtClean="0">
                <a:latin typeface="Century Gothic" pitchFamily="34" charset="0"/>
              </a:rPr>
              <a:t>- </a:t>
            </a:r>
            <a:r>
              <a:rPr lang="cs-CZ" sz="1350" i="1" dirty="0" smtClean="0">
                <a:latin typeface="Century Gothic" pitchFamily="34" charset="0"/>
              </a:rPr>
              <a:t>Chybí zaměstnanci (kvalifikovaní i nekvalifikovaní)</a:t>
            </a:r>
            <a:endParaRPr lang="cs-CZ" sz="1350" i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 err="1" smtClean="0">
              <a:latin typeface="Century Gothic" pitchFamily="34" charset="0"/>
            </a:endParaRPr>
          </a:p>
        </p:txBody>
      </p:sp>
      <p:sp>
        <p:nvSpPr>
          <p:cNvPr id="16" name="Vertical Scroll 15"/>
          <p:cNvSpPr/>
          <p:nvPr/>
        </p:nvSpPr>
        <p:spPr>
          <a:xfrm>
            <a:off x="7910512" y="5295900"/>
            <a:ext cx="2782888" cy="1733550"/>
          </a:xfrm>
          <a:prstGeom prst="verticalScroll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7" name="TextBox 16"/>
          <p:cNvSpPr txBox="1"/>
          <p:nvPr/>
        </p:nvSpPr>
        <p:spPr>
          <a:xfrm>
            <a:off x="8093067" y="5404757"/>
            <a:ext cx="2511430" cy="1583871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en-US" sz="1400" i="1" dirty="0" smtClean="0">
                <a:latin typeface="Century Gothic" pitchFamily="34" charset="0"/>
              </a:rPr>
              <a:t>+</a:t>
            </a:r>
            <a:r>
              <a:rPr lang="cs-CZ" sz="1400" i="1" dirty="0" smtClean="0">
                <a:latin typeface="Century Gothic" pitchFamily="34" charset="0"/>
              </a:rPr>
              <a:t> </a:t>
            </a:r>
            <a:r>
              <a:rPr lang="cs-CZ" sz="1350" i="1" dirty="0" smtClean="0">
                <a:latin typeface="Century Gothic" pitchFamily="34" charset="0"/>
              </a:rPr>
              <a:t>Rozjezd dlouhodobějších kontraktů</a:t>
            </a:r>
            <a:endParaRPr lang="cs-CZ" sz="1350" i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350" i="1" dirty="0" smtClean="0">
                <a:latin typeface="Century Gothic" pitchFamily="34" charset="0"/>
              </a:rPr>
              <a:t>+ </a:t>
            </a:r>
            <a:r>
              <a:rPr lang="cs-CZ" sz="1350" i="1" dirty="0" smtClean="0">
                <a:latin typeface="Century Gothic" pitchFamily="34" charset="0"/>
              </a:rPr>
              <a:t>Důvěra v pozitivní  vývoj ekonomiky USA</a:t>
            </a:r>
            <a:endParaRPr lang="cs-CZ" sz="1350" i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350" i="1" dirty="0" smtClean="0">
                <a:latin typeface="Century Gothic" pitchFamily="34" charset="0"/>
              </a:rPr>
              <a:t>- </a:t>
            </a:r>
            <a:r>
              <a:rPr lang="cs-CZ" sz="1350" i="1" dirty="0" smtClean="0">
                <a:latin typeface="Century Gothic" pitchFamily="34" charset="0"/>
              </a:rPr>
              <a:t>Akutní nedostatek zaměstnanců v ČR</a:t>
            </a:r>
            <a:endParaRPr lang="cs-CZ" sz="1350" i="1" dirty="0" smtClean="0">
              <a:latin typeface="Century Gothic" pitchFamily="34" charset="0"/>
            </a:endParaRPr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19364"/>
              </p:ext>
            </p:extLst>
          </p:nvPr>
        </p:nvGraphicFramePr>
        <p:xfrm>
          <a:off x="3062291" y="5417004"/>
          <a:ext cx="4572000" cy="1717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0658826"/>
              </p:ext>
            </p:extLst>
          </p:nvPr>
        </p:nvGraphicFramePr>
        <p:xfrm>
          <a:off x="3062291" y="3280782"/>
          <a:ext cx="4572000" cy="1717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85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upozornění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4</a:t>
            </a:fld>
            <a:endParaRPr lang="en-US" noProof="0"/>
          </a:p>
        </p:txBody>
      </p:sp>
      <p:sp>
        <p:nvSpPr>
          <p:cNvPr id="6" name="TextBox 5"/>
          <p:cNvSpPr txBox="1"/>
          <p:nvPr/>
        </p:nvSpPr>
        <p:spPr>
          <a:xfrm>
            <a:off x="295275" y="1190624"/>
            <a:ext cx="10048875" cy="585787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 algn="just">
              <a:spcBef>
                <a:spcPts val="1000"/>
              </a:spcBef>
            </a:pPr>
            <a:r>
              <a:rPr lang="cs-CZ" sz="1400" b="1" dirty="0"/>
              <a:t>Upozornění</a:t>
            </a:r>
          </a:p>
          <a:p>
            <a:pPr algn="just">
              <a:spcBef>
                <a:spcPts val="1000"/>
              </a:spcBef>
            </a:pPr>
            <a:r>
              <a:rPr lang="cs-CZ" sz="1400" dirty="0"/>
              <a:t>Všechny názory, prognózy a informace, včetně investičních doporučení a obchodní idejí, a jakékoliv ostatní údaje obsažené v tomto dokumentu jsou pouze informativní, nezávazné a představují názor </a:t>
            </a:r>
            <a:r>
              <a:rPr lang="cs-CZ" sz="1400" dirty="0" err="1"/>
              <a:t>Raiffeisenbank</a:t>
            </a:r>
            <a:r>
              <a:rPr lang="cs-CZ" sz="1400" dirty="0"/>
              <a:t> a.s. („RB“). Tento dokument nepředstavuje nabídku nákupu nebo prodeje jakéhokoli finančního aktiva nebo jiného finančního instrumentu. Dokument je určen výhradně pro potřeby adresáta a nesmí být kopírován a rozšiřován třetím osobám. RB doporučuje před učiněním jakéhokoli investičního rozhodnutí získání podrobných informací o zamýšlené investici nebo obchodu. RB vypracovala tento dokument s nejvyšší odbornou péčí a v dobré víře, avšak neručí za správnost jeho obsahu ani za jeho úplnost nebo přesnost. RB a RBI obecně zakazuje svým analytikům a osobám </a:t>
            </a:r>
            <a:r>
              <a:rPr lang="cs-CZ" sz="1400" dirty="0" err="1"/>
              <a:t>reportujícím</a:t>
            </a:r>
            <a:r>
              <a:rPr lang="cs-CZ" sz="1400" dirty="0"/>
              <a:t> analytikům být angažován v cenných papírech či jiných finančních instrumentech jakékoliv společnosti, kterou analytik pokrývá, pokud nabytí těchto finančních nástrojů nebylo předem projednáno s oddělením </a:t>
            </a:r>
            <a:r>
              <a:rPr lang="cs-CZ" sz="1400" dirty="0" err="1"/>
              <a:t>Compliance</a:t>
            </a:r>
            <a:r>
              <a:rPr lang="cs-CZ" sz="1400" dirty="0"/>
              <a:t> RB nebo RBI. RB nenese žádnou odpovědnost za jakékoliv škody nebo ušlý zisk způsobené jakýmkoliv třetím osobám použitím informací a údajů obsažených v tomto dokumentu. Investiční doporučení vytvářená týmem Ekonomický výzkum a jeho pracovníky, jakož i modelová portfolia, obchodní ideje, názory a prognózy jsou pouze obecné a určené pro veřejnost a nikoli individualizované ani určené pro konkrétní osoby v konkrétní finanční situaci a nejsou tedy službou investičního poradenství ve smyslu zákona č. 256/2004 Sb., o podnikání na kapitálovém trhu, ve znění pozdějších předpisů. Tento dokument není určen pro retailové investory podle pravidel dohledových orgánů Spojeného království a neměl by jim být rozšiřován. Dokument nesmí být rozšiřován nebo distribuován do USA nebo Kanady nebo jejich teritorií; rovněž nesmí být distribuován občanům USA a Kanady. Úplnou informaci dle vyhlášky č. 114/2006 Sb., o poctivé prezentaci investičních doporučení, naleznete na webové stránce </a:t>
            </a:r>
            <a:r>
              <a:rPr lang="cs-CZ" sz="1400" dirty="0" err="1"/>
              <a:t>Raiffeisenbank</a:t>
            </a:r>
            <a:r>
              <a:rPr lang="cs-CZ" sz="1400" dirty="0"/>
              <a:t> a.s. v sekci Analýzy – </a:t>
            </a:r>
            <a:r>
              <a:rPr lang="cs-CZ" sz="1400" dirty="0" err="1"/>
              <a:t>Disclaimer</a:t>
            </a:r>
            <a:r>
              <a:rPr lang="cs-CZ" sz="1400" dirty="0"/>
              <a:t>, viz </a:t>
            </a:r>
            <a:r>
              <a:rPr lang="cs-CZ" sz="1400" u="sng" dirty="0">
                <a:hlinkClick r:id="rId2"/>
              </a:rPr>
              <a:t>https://investice.rb.cz/fileadmin/files/disclaimer_RBroker.pdf</a:t>
            </a:r>
            <a:r>
              <a:rPr lang="cs-CZ" sz="1400" dirty="0"/>
              <a:t> .Dohledovým orgánem pro </a:t>
            </a:r>
            <a:r>
              <a:rPr lang="cs-CZ" sz="1400" dirty="0" err="1"/>
              <a:t>Raiffeisenbank</a:t>
            </a:r>
            <a:r>
              <a:rPr lang="cs-CZ" sz="1400" dirty="0"/>
              <a:t> a.s. je Česká národní banka, Na Příkopě 28, Praha </a:t>
            </a:r>
            <a:r>
              <a:rPr lang="cs-CZ" sz="1400" dirty="0" smtClean="0"/>
              <a:t>1.</a:t>
            </a:r>
            <a:endParaRPr lang="cs-CZ" sz="1400" dirty="0" smtClean="0"/>
          </a:p>
          <a:p>
            <a:pPr>
              <a:spcBef>
                <a:spcPts val="1000"/>
              </a:spcBef>
            </a:pPr>
            <a:r>
              <a:rPr lang="cs-CZ" sz="1400" dirty="0">
                <a:latin typeface="Century Gothic" pitchFamily="34" charset="0"/>
              </a:rPr>
              <a:t>Data k </a:t>
            </a:r>
            <a:r>
              <a:rPr lang="cs-CZ" sz="1400" dirty="0">
                <a:latin typeface="Century Gothic" pitchFamily="34" charset="0"/>
              </a:rPr>
              <a:t>4</a:t>
            </a:r>
            <a:r>
              <a:rPr lang="cs-CZ" sz="1400" dirty="0" smtClean="0">
                <a:latin typeface="Century Gothic" pitchFamily="34" charset="0"/>
              </a:rPr>
              <a:t>. </a:t>
            </a:r>
            <a:r>
              <a:rPr lang="cs-CZ" sz="1400" dirty="0" smtClean="0">
                <a:latin typeface="Century Gothic" pitchFamily="34" charset="0"/>
              </a:rPr>
              <a:t>ledna</a:t>
            </a:r>
            <a:r>
              <a:rPr lang="cs-CZ" sz="1400" dirty="0" smtClean="0">
                <a:latin typeface="Century Gothic" pitchFamily="34" charset="0"/>
              </a:rPr>
              <a:t> 2017</a:t>
            </a:r>
            <a:endParaRPr lang="cs-CZ" sz="1400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400" dirty="0">
                <a:latin typeface="Century Gothic" pitchFamily="34" charset="0"/>
              </a:rPr>
              <a:t>Autor: </a:t>
            </a:r>
            <a:r>
              <a:rPr lang="cs-CZ" sz="1400" dirty="0" smtClean="0">
                <a:latin typeface="Century Gothic" pitchFamily="34" charset="0"/>
              </a:rPr>
              <a:t>Helena Horská, hlavní ekonom </a:t>
            </a:r>
            <a:r>
              <a:rPr lang="cs-CZ" sz="1400" dirty="0" err="1" smtClean="0">
                <a:latin typeface="Century Gothic" pitchFamily="34" charset="0"/>
              </a:rPr>
              <a:t>Raiffeisenbank</a:t>
            </a:r>
            <a:r>
              <a:rPr lang="cs-CZ" sz="1400" dirty="0" smtClean="0">
                <a:latin typeface="Century Gothic" pitchFamily="34" charset="0"/>
              </a:rPr>
              <a:t> </a:t>
            </a:r>
            <a:r>
              <a:rPr lang="cs-CZ" sz="1400" dirty="0">
                <a:latin typeface="Century Gothic" pitchFamily="34" charset="0"/>
              </a:rPr>
              <a:t>a.s., </a:t>
            </a:r>
            <a:r>
              <a:rPr lang="cs-CZ" sz="1400" dirty="0" err="1" smtClean="0">
                <a:latin typeface="Century Gothic" pitchFamily="34" charset="0"/>
              </a:rPr>
              <a:t>helena.horska</a:t>
            </a:r>
            <a:r>
              <a:rPr lang="en-US" sz="1400" dirty="0" smtClean="0">
                <a:latin typeface="Century Gothic" pitchFamily="34" charset="0"/>
              </a:rPr>
              <a:t>@rb.cz</a:t>
            </a:r>
            <a:endParaRPr lang="cs-CZ" sz="1400" dirty="0">
              <a:latin typeface="Century Gothic" pitchFamily="34" charset="0"/>
            </a:endParaRPr>
          </a:p>
          <a:p>
            <a:pPr algn="just">
              <a:spcBef>
                <a:spcPts val="1000"/>
              </a:spcBef>
            </a:pPr>
            <a:endParaRPr lang="cs-CZ" sz="1400" dirty="0"/>
          </a:p>
          <a:p>
            <a:pPr>
              <a:spcBef>
                <a:spcPts val="1000"/>
              </a:spcBef>
            </a:pPr>
            <a:endParaRPr lang="cs-CZ" sz="1600" b="1" dirty="0" err="1" smtClean="0">
              <a:latin typeface="Century Gothic" pitchFamily="3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5" y="5935339"/>
            <a:ext cx="876300" cy="1087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41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045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&gt;&lt;m_bNumberIsYear val=&quot;0&quot;/&gt;&lt;/m_precDefaultYear&gt;&lt;m_precDefaultQuarter&gt;&lt;m_bNumberIsYear val=&quot;0&quot;/&gt;&lt;/m_precDefaultQuarter&gt;&lt;m_precDefaultMonth&gt;&lt;m_bNumberIsYear val=&quot;0&quot;/&gt;&lt;/m_precDefaultMonth&gt;&lt;m_precDefaultWeek&gt;&lt;m_bNumberIsYear val=&quot;0&quot;/&gt;&lt;/m_precDefaultWeek&gt;&lt;m_precDefaultDay&gt;&lt;m_bNumberIsYear val=&quot;0&quot;/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  <p:tag name="ISNEWSLIDENUMBER" val="False"/>
  <p:tag name="PREVIOUSNAME" val="P:\$Production\7. New hires and client training\7.3_External\RBCZ\RBCZ_new_v1.po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x.2mDvXqEShg4t.k13PLQ"/>
</p:tagLst>
</file>

<file path=ppt/theme/theme1.xml><?xml version="1.0" encoding="utf-8"?>
<a:theme xmlns:a="http://schemas.openxmlformats.org/drawingml/2006/main" name="Presentace IE žlutá">
  <a:themeElements>
    <a:clrScheme name="RBI lea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5F5F5F"/>
      </a:accent2>
      <a:accent3>
        <a:srgbClr val="969696"/>
      </a:accent3>
      <a:accent4>
        <a:srgbClr val="CDCDCD"/>
      </a:accent4>
      <a:accent5>
        <a:srgbClr val="333399"/>
      </a:accent5>
      <a:accent6>
        <a:srgbClr val="3366FF"/>
      </a:accent6>
      <a:hlink>
        <a:srgbClr val="969696"/>
      </a:hlink>
      <a:folHlink>
        <a:srgbClr val="CDCDCD"/>
      </a:folHlink>
    </a:clrScheme>
    <a:fontScheme name="Raiffeisen Bank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3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>
          <a:noFill/>
        </a:ln>
      </a:spPr>
      <a:bodyPr wrap="square" lIns="108000" tIns="144000" rIns="108000" bIns="0" rtlCol="0">
        <a:noAutofit/>
      </a:bodyPr>
      <a:lstStyle>
        <a:defPPr>
          <a:spcBef>
            <a:spcPts val="1000"/>
          </a:spcBef>
          <a:defRPr sz="1600" b="1" dirty="0" err="1" smtClean="0">
            <a:latin typeface="Century Gothic" pitchFamily="34" charset="0"/>
          </a:defRPr>
        </a:defPPr>
      </a:lstStyle>
    </a:txDef>
  </a:objectDefaults>
  <a:extraClrSchemeLst>
    <a:extraClrScheme>
      <a:clrScheme name="RBI lea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00"/>
        </a:accent1>
        <a:accent2>
          <a:srgbClr val="5F5F5F"/>
        </a:accent2>
        <a:accent3>
          <a:srgbClr val="969696"/>
        </a:accent3>
        <a:accent4>
          <a:srgbClr val="CDCDCD"/>
        </a:accent4>
        <a:accent5>
          <a:srgbClr val="333399"/>
        </a:accent5>
        <a:accent6>
          <a:srgbClr val="3366FF"/>
        </a:accent6>
        <a:hlink>
          <a:srgbClr val="969696"/>
        </a:hlink>
        <a:folHlink>
          <a:srgbClr val="CDCDC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8" id="{A4708895-ED5A-8345-9A86-BD16C8290C24}" vid="{125831F6-0F39-5C44-8820-2A8AD724234C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a242853-43d6-460e-83d1-ae32e22d03ab">Präsentationsvorlage</Category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101CB7CB8F843808CCDCECBE00998" ma:contentTypeVersion="2" ma:contentTypeDescription="Create a new document." ma:contentTypeScope="" ma:versionID="7e6e83b449c4ec2197adc5634ac77497">
  <xsd:schema xmlns:xsd="http://www.w3.org/2001/XMLSchema" xmlns:xs="http://www.w3.org/2001/XMLSchema" xmlns:p="http://schemas.microsoft.com/office/2006/metadata/properties" xmlns:ns1="http://schemas.microsoft.com/sharepoint/v3" xmlns:ns2="8a242853-43d6-460e-83d1-ae32e22d03ab" targetNamespace="http://schemas.microsoft.com/office/2006/metadata/properties" ma:root="true" ma:fieldsID="3d763472e3167a2d7b934c169128929f" ns1:_="" ns2:_="">
    <xsd:import namespace="http://schemas.microsoft.com/sharepoint/v3"/>
    <xsd:import namespace="8a242853-43d6-460e-83d1-ae32e22d03a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42853-43d6-460e-83d1-ae32e22d03ab" elementFormDefault="qualified">
    <xsd:import namespace="http://schemas.microsoft.com/office/2006/documentManagement/types"/>
    <xsd:import namespace="http://schemas.microsoft.com/office/infopath/2007/PartnerControls"/>
    <xsd:element name="Category" ma:index="10" ma:displayName="Category" ma:format="Dropdown" ma:internalName="Category">
      <xsd:simpleType>
        <xsd:union memberTypes="dms:Text">
          <xsd:simpleType>
            <xsd:restriction base="dms:Choice">
              <xsd:enumeration value="Corporate Design Manual"/>
              <xsd:enumeration value="Musterbrief"/>
              <xsd:enumeration value="Namensschilder und Plexiaufsteller#"/>
              <xsd:enumeration value="Landkarte/Map"/>
              <xsd:enumeration value="Präsentationsvorlage"/>
              <xsd:enumeration value="Produktblätter ( Vorlagen)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623022-32C5-45FE-9C38-B3E16CC9AD8A}">
  <ds:schemaRefs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8a242853-43d6-460e-83d1-ae32e22d03ab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D37896F2-FC02-4F64-8CCB-8539C74D78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a242853-43d6-460e-83d1-ae32e22d03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B48FC0-F3B4-484B-B4D6-D68D6CBC8C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Presentace IE žlutá</Template>
  <TotalTime>3490</TotalTime>
  <Words>641</Words>
  <Application>Microsoft Office PowerPoint</Application>
  <PresentationFormat>Custom</PresentationFormat>
  <Paragraphs>45</Paragraphs>
  <Slides>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Presentace IE žlutá</vt:lpstr>
      <vt:lpstr>think-cell Slide</vt:lpstr>
      <vt:lpstr>PowerPoint Presentation</vt:lpstr>
      <vt:lpstr>Český vývoz v 1Q 2017</vt:lpstr>
      <vt:lpstr>Čtvrtletní průzkum mezi exportéry</vt:lpstr>
      <vt:lpstr>Důležité upozornění</vt:lpstr>
    </vt:vector>
  </TitlesOfParts>
  <Company>Raiffeisenbank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Helena HORSKA2</dc:creator>
  <cp:lastModifiedBy>Helena HORSKA2</cp:lastModifiedBy>
  <cp:revision>106</cp:revision>
  <cp:lastPrinted>2017-01-09T16:42:59Z</cp:lastPrinted>
  <dcterms:created xsi:type="dcterms:W3CDTF">2016-04-01T12:44:41Z</dcterms:created>
  <dcterms:modified xsi:type="dcterms:W3CDTF">2017-01-09T16:43:08Z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0x0101003C1101CB7CB8F843808CCDCECBE00998</vt:lpwstr>
  </property>
  <property fmtid="{D5CDD505-2E9C-101B-9397-08002B2CF9AE}" pid="3" name="Office2010EditCount">
    <vt:lpwstr>1</vt:lpwstr>
  </property>
  <property fmtid="{D5CDD505-2E9C-101B-9397-08002B2CF9AE}" pid="4" name="Office2003EditCount">
    <vt:lpwstr>0</vt:lpwstr>
  </property>
  <property fmtid="{D5CDD505-2E9C-101B-9397-08002B2CF9AE}" pid="5" name="LastEditedOfficeVersion">
    <vt:lpwstr>Office2010</vt:lpwstr>
  </property>
  <property fmtid="{D5CDD505-2E9C-101B-9397-08002B2CF9AE}" pid="6" name="Office2010WasSaved">
    <vt:lpwstr>1</vt:lpwstr>
  </property>
</Properties>
</file>