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357" r:id="rId3"/>
    <p:sldId id="365" r:id="rId4"/>
    <p:sldId id="362" r:id="rId5"/>
    <p:sldId id="363" r:id="rId6"/>
    <p:sldId id="358" r:id="rId7"/>
    <p:sldId id="360" r:id="rId8"/>
    <p:sldId id="359" r:id="rId9"/>
    <p:sldId id="364" r:id="rId10"/>
    <p:sldId id="368" r:id="rId11"/>
    <p:sldId id="355" r:id="rId12"/>
    <p:sldId id="341" r:id="rId13"/>
    <p:sldId id="346" r:id="rId14"/>
    <p:sldId id="347" r:id="rId15"/>
    <p:sldId id="366" r:id="rId16"/>
    <p:sldId id="349" r:id="rId17"/>
    <p:sldId id="340" r:id="rId18"/>
    <p:sldId id="367" r:id="rId19"/>
  </p:sldIdLst>
  <p:sldSz cx="9144000" cy="6858000" type="screen4x3"/>
  <p:notesSz cx="6718300" cy="98552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04">
          <p15:clr>
            <a:srgbClr val="A4A3A4"/>
          </p15:clr>
        </p15:guide>
        <p15:guide id="4" pos="211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a Šimůnková - Ipsos" initials="MŠ-I" lastIdx="1" clrIdx="0">
    <p:extLst/>
  </p:cmAuthor>
  <p:cmAuthor id="2" name="Tomas Zavoral" initials="TZ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C5C5"/>
    <a:srgbClr val="9BB4DD"/>
    <a:srgbClr val="908BB3"/>
    <a:srgbClr val="D8DEFC"/>
    <a:srgbClr val="E3E4F1"/>
    <a:srgbClr val="575757"/>
    <a:srgbClr val="EBEBEB"/>
    <a:srgbClr val="909090"/>
    <a:srgbClr val="303030"/>
    <a:srgbClr val="1288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27F97BB-C833-4FB7-BDE5-3F7075034690}" styleName="Styl s motivem 2 – zvýraznění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Střední styl 3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Střední styl 3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Střední styl 3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Střední styl 3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8" autoAdjust="0"/>
    <p:restoredTop sz="62575" autoAdjust="0"/>
  </p:normalViewPr>
  <p:slideViewPr>
    <p:cSldViewPr>
      <p:cViewPr varScale="1">
        <p:scale>
          <a:sx n="117" d="100"/>
          <a:sy n="117" d="100"/>
        </p:scale>
        <p:origin x="-147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490" y="-78"/>
      </p:cViewPr>
      <p:guideLst>
        <p:guide orient="horz" pos="2880"/>
        <p:guide orient="horz" pos="3104"/>
        <p:guide pos="2160"/>
        <p:guide pos="21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867216631641857"/>
          <c:y val="4.5952254390627716E-2"/>
          <c:w val="0.48394348984698099"/>
          <c:h val="0.9080954912187445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RB (n=300)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tx2">
                  <a:lumMod val="75000"/>
                  <a:lumOff val="25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C129-463A-A19E-4322569D77E5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C129-463A-A19E-4322569D77E5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C129-463A-A19E-4322569D77E5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C129-463A-A19E-4322569D77E5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30</a:t>
                    </a:r>
                    <a:r>
                      <a:rPr lang="cs-CZ" smtClean="0"/>
                      <a:t> 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19</a:t>
                    </a:r>
                    <a:r>
                      <a:rPr lang="cs-CZ" smtClean="0"/>
                      <a:t> 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10</a:t>
                    </a:r>
                    <a:r>
                      <a:rPr lang="cs-CZ" smtClean="0"/>
                      <a:t> 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13</a:t>
                    </a:r>
                    <a:r>
                      <a:rPr lang="cs-CZ" smtClean="0"/>
                      <a:t> 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9</a:t>
                    </a:r>
                    <a:r>
                      <a:rPr lang="cs-CZ" smtClean="0"/>
                      <a:t> 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20</a:t>
                    </a:r>
                    <a:r>
                      <a:rPr lang="cs-CZ" smtClean="0"/>
                      <a:t> 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&quot;%&quot;;\-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List1!$A$2:$A$7</c:f>
              <c:strCache>
                <c:ptCount val="6"/>
                <c:pt idx="0">
                  <c:v>Právě začínám</c:v>
                </c:pt>
                <c:pt idx="1">
                  <c:v>Méně než 1 rok</c:v>
                </c:pt>
                <c:pt idx="2">
                  <c:v>1 až 2 roky</c:v>
                </c:pt>
                <c:pt idx="3">
                  <c:v>3 až 5 let</c:v>
                </c:pt>
                <c:pt idx="4">
                  <c:v>6 až 10 let</c:v>
                </c:pt>
                <c:pt idx="5">
                  <c:v>Více než 10 let</c:v>
                </c:pt>
              </c:strCache>
            </c:strRef>
          </c:cat>
          <c:val>
            <c:numRef>
              <c:f>List1!$B$2:$B$7</c:f>
              <c:numCache>
                <c:formatCode>General</c:formatCode>
                <c:ptCount val="6"/>
                <c:pt idx="0">
                  <c:v>30</c:v>
                </c:pt>
                <c:pt idx="1">
                  <c:v>19</c:v>
                </c:pt>
                <c:pt idx="2">
                  <c:v>9.6669999999999998</c:v>
                </c:pt>
                <c:pt idx="3">
                  <c:v>12.667</c:v>
                </c:pt>
                <c:pt idx="4">
                  <c:v>9</c:v>
                </c:pt>
                <c:pt idx="5">
                  <c:v>19.667000000000002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C129-463A-A19E-4322569D77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axId val="7150592"/>
        <c:axId val="7193344"/>
      </c:barChart>
      <c:catAx>
        <c:axId val="71505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193344"/>
        <c:crosses val="autoZero"/>
        <c:auto val="1"/>
        <c:lblAlgn val="ctr"/>
        <c:lblOffset val="100"/>
        <c:noMultiLvlLbl val="0"/>
      </c:catAx>
      <c:valAx>
        <c:axId val="7193344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7150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812806152851705E-2"/>
          <c:y val="4.5952254390627716E-2"/>
          <c:w val="0.72395877582229429"/>
          <c:h val="0.9080954912187445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RB (n=20)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tx2">
                  <a:lumMod val="75000"/>
                  <a:lumOff val="25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27F3-4473-A586-13FCC9306035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27F3-4473-A586-13FCC9306035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27F3-4473-A586-13FCC9306035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27F3-4473-A586-13FCC9306035}"/>
              </c:ext>
            </c:extLst>
          </c:dPt>
          <c:dLbls>
            <c:dLbl>
              <c:idx val="0"/>
              <c:layout>
                <c:manualLayout>
                  <c:x val="-2.0749328505982996E-2"/>
                  <c:y val="2.9547544362683105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229632981956253"/>
                      <c:h val="0.1209067786794375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7F3-4473-A586-13FCC9306035}"/>
                </c:ext>
              </c:extLst>
            </c:dLbl>
            <c:dLbl>
              <c:idx val="1"/>
              <c:layout>
                <c:manualLayout>
                  <c:x val="-1.037466425299149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8146464118365933"/>
                      <c:h val="0.1209067786794375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27F3-4473-A586-13FCC9306035}"/>
                </c:ext>
              </c:extLst>
            </c:dLbl>
            <c:dLbl>
              <c:idx val="2"/>
              <c:layout>
                <c:manualLayout>
                  <c:x val="-2.0749328505982996E-2"/>
                  <c:y val="2.954754436956268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333379624486168"/>
                      <c:h val="0.1209067786794375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27F3-4473-A586-13FCC9306035}"/>
                </c:ext>
              </c:extLst>
            </c:dLbl>
            <c:dLbl>
              <c:idx val="3"/>
              <c:layout>
                <c:manualLayout>
                  <c:x val="-2.0749328505982996E-2"/>
                  <c:y val="7.50566721900883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8146464118365933"/>
                      <c:h val="0.1209067786794375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27F3-4473-A586-13FCC9306035}"/>
                </c:ext>
              </c:extLst>
            </c:dLbl>
            <c:dLbl>
              <c:idx val="4"/>
              <c:layout>
                <c:manualLayout>
                  <c:x val="-2.3050154320987677E-2"/>
                  <c:y val="3.75283360950438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4371262670160829"/>
                      <c:h val="0.1209067786794375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27F3-4473-A586-13FCC9306035}"/>
                </c:ext>
              </c:extLst>
            </c:dLbl>
            <c:dLbl>
              <c:idx val="5"/>
              <c:layout>
                <c:manualLayout>
                  <c:x val="-2.9693596136377003E-2"/>
                  <c:y val="-1.3132997042881759E-2"/>
                </c:manualLayout>
              </c:layout>
              <c:numFmt formatCode="#,##0&quot;%&quot;;\-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3576383669788326"/>
                      <c:h val="7.962885920476921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27F3-4473-A586-13FCC9306035}"/>
                </c:ext>
              </c:extLst>
            </c:dLbl>
            <c:numFmt formatCode="#,##0&quot;%&quot;;\-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List1!$A$2:$A$7</c:f>
              <c:strCache>
                <c:ptCount val="6"/>
                <c:pt idx="0">
                  <c:v>Výhodné podmínky vybraného účtu</c:v>
                </c:pt>
                <c:pt idx="1">
                  <c:v>Oddělení soukromých od podnikatelských financí</c:v>
                </c:pt>
                <c:pt idx="2">
                  <c:v>Začínám podnikat</c:v>
                </c:pt>
                <c:pt idx="3">
                  <c:v>Situace v mém podnikání si vynutila založení dalšího firemního účtu</c:v>
                </c:pt>
                <c:pt idx="4">
                  <c:v>Zavedení elektronické evidence tržeb (EET)</c:v>
                </c:pt>
                <c:pt idx="5">
                  <c:v>Jiné</c:v>
                </c:pt>
              </c:strCache>
            </c:strRef>
          </c:cat>
          <c:val>
            <c:numRef>
              <c:f>List1!$B$2:$B$7</c:f>
              <c:numCache>
                <c:formatCode>General</c:formatCode>
                <c:ptCount val="6"/>
                <c:pt idx="0">
                  <c:v>90</c:v>
                </c:pt>
                <c:pt idx="1">
                  <c:v>70</c:v>
                </c:pt>
                <c:pt idx="2">
                  <c:v>75</c:v>
                </c:pt>
                <c:pt idx="3">
                  <c:v>40</c:v>
                </c:pt>
                <c:pt idx="4">
                  <c:v>20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27F3-4473-A586-13FCC93060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axId val="34818688"/>
        <c:axId val="34828672"/>
      </c:barChart>
      <c:catAx>
        <c:axId val="3481868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34828672"/>
        <c:crosses val="autoZero"/>
        <c:auto val="1"/>
        <c:lblAlgn val="ctr"/>
        <c:lblOffset val="100"/>
        <c:noMultiLvlLbl val="0"/>
      </c:catAx>
      <c:valAx>
        <c:axId val="34828672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34818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5592904459551273"/>
          <c:y val="4.5952254390627716E-2"/>
          <c:w val="0.34646285368933605"/>
          <c:h val="0.9080954912187445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RB (n=222)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tx2">
                  <a:lumMod val="75000"/>
                  <a:lumOff val="25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F5C-4108-8B13-1201420DD04C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F5C-4108-8B13-1201420DD04C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8F5C-4108-8B13-1201420DD04C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8F5C-4108-8B13-1201420DD04C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52</a:t>
                    </a:r>
                    <a:r>
                      <a:rPr lang="cs-CZ" smtClean="0"/>
                      <a:t> 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15</a:t>
                    </a:r>
                    <a:r>
                      <a:rPr lang="cs-CZ" smtClean="0"/>
                      <a:t> 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15</a:t>
                    </a:r>
                    <a:r>
                      <a:rPr lang="cs-CZ" smtClean="0"/>
                      <a:t> 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11</a:t>
                    </a:r>
                    <a:r>
                      <a:rPr lang="cs-CZ" smtClean="0"/>
                      <a:t> 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9</a:t>
                    </a:r>
                    <a:r>
                      <a:rPr lang="cs-CZ" smtClean="0"/>
                      <a:t> 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9</a:t>
                    </a:r>
                    <a:r>
                      <a:rPr lang="cs-CZ" smtClean="0"/>
                      <a:t> 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7</a:t>
                    </a:r>
                    <a:r>
                      <a:rPr lang="cs-CZ" smtClean="0"/>
                      <a:t> 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7</a:t>
                    </a:r>
                    <a:r>
                      <a:rPr lang="cs-CZ" smtClean="0"/>
                      <a:t> 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mtClean="0"/>
                      <a:t>7</a:t>
                    </a:r>
                    <a:r>
                      <a:rPr lang="cs-CZ" smtClean="0"/>
                      <a:t> 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smtClean="0"/>
                      <a:t>6</a:t>
                    </a:r>
                    <a:r>
                      <a:rPr lang="cs-CZ" smtClean="0"/>
                      <a:t> 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&quot;%&quot;;\-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List1!$A$2:$A$11</c:f>
              <c:strCache>
                <c:ptCount val="10"/>
                <c:pt idx="0">
                  <c:v>Poplatky spojené s vedením účtu, s platbami, s výběry (nízké, žádné)</c:v>
                </c:pt>
                <c:pt idx="1">
                  <c:v>Internetové/elektronické bankovnictví</c:v>
                </c:pt>
                <c:pt idx="2">
                  <c:v>Vstřícné, ochotné, rychlé jednání banky/bankéřů, dobrá komunikace</c:v>
                </c:pt>
                <c:pt idx="3">
                  <c:v>Spolehlivost/spokojenost/aby vše fungovalo</c:v>
                </c:pt>
                <c:pt idx="4">
                  <c:v>Výhodné podmínky obecně</c:v>
                </c:pt>
                <c:pt idx="5">
                  <c:v>Má už i soukromý účet nebo jiný produkt (u RB)</c:v>
                </c:pt>
                <c:pt idx="6">
                  <c:v>Přehledný, jednoduchý účet, malá administrativa kolem</c:v>
                </c:pt>
                <c:pt idx="7">
                  <c:v>Dobrá dostupnost banky/poboček</c:v>
                </c:pt>
                <c:pt idx="8">
                  <c:v>Produkty/služby</c:v>
                </c:pt>
                <c:pt idx="9">
                  <c:v>Reputace/image/serióznost banky (i dobré zkušenosti s bankou)</c:v>
                </c:pt>
              </c:strCache>
            </c:strRef>
          </c:cat>
          <c:val>
            <c:numRef>
              <c:f>List1!$B$2:$B$11</c:f>
              <c:numCache>
                <c:formatCode>General</c:formatCode>
                <c:ptCount val="10"/>
                <c:pt idx="0">
                  <c:v>51.667000000000002</c:v>
                </c:pt>
                <c:pt idx="1">
                  <c:v>15.333</c:v>
                </c:pt>
                <c:pt idx="2">
                  <c:v>15</c:v>
                </c:pt>
                <c:pt idx="3">
                  <c:v>11.333</c:v>
                </c:pt>
                <c:pt idx="4">
                  <c:v>9</c:v>
                </c:pt>
                <c:pt idx="5">
                  <c:v>8.6669999999999998</c:v>
                </c:pt>
                <c:pt idx="6">
                  <c:v>7.3330000000000002</c:v>
                </c:pt>
                <c:pt idx="7">
                  <c:v>7</c:v>
                </c:pt>
                <c:pt idx="8">
                  <c:v>6.6669999999999998</c:v>
                </c:pt>
                <c:pt idx="9">
                  <c:v>6.3330000000000002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8F5C-4108-8B13-1201420DD0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axId val="34754560"/>
        <c:axId val="34756096"/>
      </c:barChart>
      <c:catAx>
        <c:axId val="3475456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4756096"/>
        <c:crosses val="autoZero"/>
        <c:auto val="1"/>
        <c:lblAlgn val="ctr"/>
        <c:lblOffset val="100"/>
        <c:noMultiLvlLbl val="0"/>
      </c:catAx>
      <c:valAx>
        <c:axId val="34756096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34754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867216631641857"/>
          <c:y val="4.5952254390627716E-2"/>
          <c:w val="0.48394348984698099"/>
          <c:h val="0.9080954912187445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RB (n=300)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tx2">
                  <a:lumMod val="75000"/>
                  <a:lumOff val="25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FB98-48AD-A572-59A0FA74B7FC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FB98-48AD-A572-59A0FA74B7FC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FB98-48AD-A572-59A0FA74B7FC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FB98-48AD-A572-59A0FA74B7FC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32</a:t>
                    </a:r>
                    <a:r>
                      <a:rPr lang="cs-CZ" smtClean="0"/>
                      <a:t> 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18</a:t>
                    </a:r>
                    <a:r>
                      <a:rPr lang="cs-CZ" smtClean="0"/>
                      <a:t> 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9</a:t>
                    </a:r>
                    <a:r>
                      <a:rPr lang="cs-CZ" smtClean="0"/>
                      <a:t> 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4</a:t>
                    </a:r>
                    <a:r>
                      <a:rPr lang="cs-CZ" smtClean="0"/>
                      <a:t> 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4</a:t>
                    </a:r>
                    <a:r>
                      <a:rPr lang="cs-CZ" smtClean="0"/>
                      <a:t> 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cs-CZ" smtClean="0"/>
                      <a:t> 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0</a:t>
                    </a:r>
                    <a:r>
                      <a:rPr lang="cs-CZ" smtClean="0"/>
                      <a:t> 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33</a:t>
                    </a:r>
                    <a:r>
                      <a:rPr lang="cs-CZ" smtClean="0"/>
                      <a:t> 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&quot;%&quot;;\-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List1!$A$2:$A$9</c:f>
              <c:strCache>
                <c:ptCount val="8"/>
                <c:pt idx="0">
                  <c:v>Obrat do 0,5 milionu Kč za rok</c:v>
                </c:pt>
                <c:pt idx="1">
                  <c:v>Obrat 0,5 až 2 miliony Kč za rok</c:v>
                </c:pt>
                <c:pt idx="2">
                  <c:v>Obrat 2 až 5 milionů Kč za rok</c:v>
                </c:pt>
                <c:pt idx="3">
                  <c:v>Obrat 5 až 10 milionů Kč za rok</c:v>
                </c:pt>
                <c:pt idx="4">
                  <c:v>Obrat 10 až 30 milionů Kč za rok</c:v>
                </c:pt>
                <c:pt idx="5">
                  <c:v>Obrat 30 až 50 milionů Kč za rok</c:v>
                </c:pt>
                <c:pt idx="6">
                  <c:v>Obrat 50 milionů a více Kč za rok</c:v>
                </c:pt>
                <c:pt idx="7">
                  <c:v>Neví, neuvedl(a)</c:v>
                </c:pt>
              </c:strCache>
            </c:strRef>
          </c:cat>
          <c:val>
            <c:numRef>
              <c:f>List1!$B$2:$B$9</c:f>
              <c:numCache>
                <c:formatCode>General</c:formatCode>
                <c:ptCount val="8"/>
                <c:pt idx="0">
                  <c:v>32</c:v>
                </c:pt>
                <c:pt idx="1">
                  <c:v>18</c:v>
                </c:pt>
                <c:pt idx="2">
                  <c:v>8.6669999999999998</c:v>
                </c:pt>
                <c:pt idx="3">
                  <c:v>4</c:v>
                </c:pt>
                <c:pt idx="4">
                  <c:v>3.6669999999999998</c:v>
                </c:pt>
                <c:pt idx="5">
                  <c:v>0.66700000000000004</c:v>
                </c:pt>
                <c:pt idx="6">
                  <c:v>0</c:v>
                </c:pt>
                <c:pt idx="7">
                  <c:v>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FB98-48AD-A572-59A0FA74B7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axId val="7129344"/>
        <c:axId val="7131136"/>
      </c:barChart>
      <c:catAx>
        <c:axId val="712934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131136"/>
        <c:crosses val="autoZero"/>
        <c:auto val="1"/>
        <c:lblAlgn val="ctr"/>
        <c:lblOffset val="100"/>
        <c:noMultiLvlLbl val="0"/>
      </c:catAx>
      <c:valAx>
        <c:axId val="7131136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7129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RB (N=300)</c:v>
                </c:pt>
              </c:strCache>
            </c:strRef>
          </c:tx>
          <c:dPt>
            <c:idx val="0"/>
            <c:bubble3D val="0"/>
            <c:spPr>
              <a:solidFill>
                <a:srgbClr val="FBB04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176D-44E3-B8E3-87EFD5A49493}"/>
              </c:ext>
            </c:extLst>
          </c:dPt>
          <c:dPt>
            <c:idx val="1"/>
            <c:bubble3D val="0"/>
            <c:spPr>
              <a:solidFill>
                <a:schemeClr val="tx1">
                  <a:lumMod val="25000"/>
                  <a:lumOff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76D-44E3-B8E3-87EFD5A49493}"/>
              </c:ext>
            </c:extLst>
          </c:dPt>
          <c:dLbls>
            <c:dLbl>
              <c:idx val="0"/>
              <c:layout>
                <c:manualLayout>
                  <c:x val="-9.4495453801396716E-3"/>
                  <c:y val="-2.6333550062547291E-2"/>
                </c:manualLayout>
              </c:layout>
              <c:numFmt formatCode="#,##0&quot;%&quot;;\-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FBB04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3309647464992037"/>
                      <c:h val="0.1946641837863734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176D-44E3-B8E3-87EFD5A49493}"/>
                </c:ext>
              </c:extLst>
            </c:dLbl>
            <c:dLbl>
              <c:idx val="1"/>
              <c:layout>
                <c:manualLayout>
                  <c:x val="0.18426632092739473"/>
                  <c:y val="-0.19458718788141491"/>
                </c:manualLayout>
              </c:layout>
              <c:numFmt formatCode="#,##0&quot;%&quot;;\-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8979374693075786"/>
                      <c:h val="0.1041227029555020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76D-44E3-B8E3-87EFD5A49493}"/>
                </c:ext>
              </c:extLst>
            </c:dLbl>
            <c:numFmt formatCode="#,##0&quot;%&quot;;\-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List1!$A$2:$A$3</c:f>
              <c:strCache>
                <c:ptCount val="2"/>
                <c:pt idx="0">
                  <c:v>Ano</c:v>
                </c:pt>
                <c:pt idx="1">
                  <c:v>Ne</c:v>
                </c:pt>
              </c:strCache>
            </c:strRef>
          </c:cat>
          <c:val>
            <c:numRef>
              <c:f>List1!$B$2:$B$3</c:f>
              <c:numCache>
                <c:formatCode>General</c:formatCode>
                <c:ptCount val="2"/>
                <c:pt idx="0">
                  <c:v>29.667000000000002</c:v>
                </c:pt>
                <c:pt idx="1">
                  <c:v>70.332999999999998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76D-44E3-B8E3-87EFD5A494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867216631641857"/>
          <c:y val="4.5952254390627716E-2"/>
          <c:w val="0.48394348984698099"/>
          <c:h val="0.9080954912187445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RB (n=300)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tx2">
                  <a:lumMod val="75000"/>
                  <a:lumOff val="25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B6A7-4A45-82AB-CD5B5606AFAE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B6A7-4A45-82AB-CD5B5606AFAE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B6A7-4A45-82AB-CD5B5606AFAE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B6A7-4A45-82AB-CD5B5606AFAE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25</a:t>
                    </a:r>
                    <a:r>
                      <a:rPr lang="cs-CZ" smtClean="0"/>
                      <a:t> 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22</a:t>
                    </a:r>
                    <a:r>
                      <a:rPr lang="cs-CZ" smtClean="0"/>
                      <a:t> 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8</a:t>
                    </a:r>
                    <a:r>
                      <a:rPr lang="cs-CZ" smtClean="0"/>
                      <a:t> 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8</a:t>
                    </a:r>
                    <a:r>
                      <a:rPr lang="cs-CZ" smtClean="0"/>
                      <a:t> 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8</a:t>
                    </a:r>
                    <a:r>
                      <a:rPr lang="cs-CZ" smtClean="0"/>
                      <a:t> 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7</a:t>
                    </a:r>
                    <a:r>
                      <a:rPr lang="cs-CZ" smtClean="0"/>
                      <a:t> 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6</a:t>
                    </a:r>
                    <a:r>
                      <a:rPr lang="cs-CZ" smtClean="0"/>
                      <a:t> 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3</a:t>
                    </a:r>
                    <a:r>
                      <a:rPr lang="cs-CZ" smtClean="0"/>
                      <a:t> 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r>
                      <a:rPr lang="cs-CZ" smtClean="0"/>
                      <a:t> 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r>
                      <a:rPr lang="cs-CZ" smtClean="0"/>
                      <a:t> 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r>
                      <a:rPr lang="cs-CZ" smtClean="0"/>
                      <a:t> 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cs-CZ" smtClean="0"/>
                      <a:t> 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cs-CZ" smtClean="0"/>
                      <a:t> 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&quot;%&quot;;\-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List1!$A$2:$A$14</c:f>
              <c:strCache>
                <c:ptCount val="13"/>
                <c:pt idx="0">
                  <c:v>Komerční banka</c:v>
                </c:pt>
                <c:pt idx="1">
                  <c:v>Česká spořitelna</c:v>
                </c:pt>
                <c:pt idx="2">
                  <c:v>ČSOB</c:v>
                </c:pt>
                <c:pt idx="3">
                  <c:v>Poštovní spořitelna / ERA</c:v>
                </c:pt>
                <c:pt idx="4">
                  <c:v>MONETA Money Bank</c:v>
                </c:pt>
                <c:pt idx="5">
                  <c:v>UniCredit Bank</c:v>
                </c:pt>
                <c:pt idx="6">
                  <c:v>Fio Banka</c:v>
                </c:pt>
                <c:pt idx="7">
                  <c:v>Equa</c:v>
                </c:pt>
                <c:pt idx="8">
                  <c:v>Sberbank (Volksbank)</c:v>
                </c:pt>
                <c:pt idx="9">
                  <c:v>mBank</c:v>
                </c:pt>
                <c:pt idx="10">
                  <c:v>Zuno</c:v>
                </c:pt>
                <c:pt idx="11">
                  <c:v>Citibank</c:v>
                </c:pt>
                <c:pt idx="12">
                  <c:v>Air Bank</c:v>
                </c:pt>
              </c:strCache>
            </c:strRef>
          </c:cat>
          <c:val>
            <c:numRef>
              <c:f>List1!$B$2:$B$14</c:f>
              <c:numCache>
                <c:formatCode>General</c:formatCode>
                <c:ptCount val="13"/>
                <c:pt idx="0">
                  <c:v>24.719000000000001</c:v>
                </c:pt>
                <c:pt idx="1">
                  <c:v>22.472000000000001</c:v>
                </c:pt>
                <c:pt idx="2">
                  <c:v>7.8650000000000002</c:v>
                </c:pt>
                <c:pt idx="3">
                  <c:v>7.8650000000000002</c:v>
                </c:pt>
                <c:pt idx="4">
                  <c:v>7.8650000000000002</c:v>
                </c:pt>
                <c:pt idx="5">
                  <c:v>6.742</c:v>
                </c:pt>
                <c:pt idx="6">
                  <c:v>5.6180000000000003</c:v>
                </c:pt>
                <c:pt idx="7">
                  <c:v>3.371</c:v>
                </c:pt>
                <c:pt idx="8">
                  <c:v>2.2469999999999999</c:v>
                </c:pt>
                <c:pt idx="9">
                  <c:v>2.2469999999999999</c:v>
                </c:pt>
                <c:pt idx="10">
                  <c:v>2.2469999999999999</c:v>
                </c:pt>
                <c:pt idx="11">
                  <c:v>1.1240000000000001</c:v>
                </c:pt>
                <c:pt idx="12">
                  <c:v>1.1240000000000001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B6A7-4A45-82AB-CD5B5606AF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axId val="34129024"/>
        <c:axId val="34130560"/>
      </c:barChart>
      <c:catAx>
        <c:axId val="341290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4130560"/>
        <c:crosses val="autoZero"/>
        <c:auto val="1"/>
        <c:lblAlgn val="ctr"/>
        <c:lblOffset val="100"/>
        <c:noMultiLvlLbl val="0"/>
      </c:catAx>
      <c:valAx>
        <c:axId val="34130560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34129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5592904459551273"/>
          <c:y val="4.5952254390627716E-2"/>
          <c:w val="0.34646285368933605"/>
          <c:h val="0.9080954912187445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RB (n=300)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tx2">
                  <a:lumMod val="75000"/>
                  <a:lumOff val="25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F5C-4108-8B13-1201420DD04C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F5C-4108-8B13-1201420DD04C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8F5C-4108-8B13-1201420DD04C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8F5C-4108-8B13-1201420DD04C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84</a:t>
                    </a:r>
                    <a:r>
                      <a:rPr lang="cs-CZ" smtClean="0"/>
                      <a:t> 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73</a:t>
                    </a:r>
                    <a:r>
                      <a:rPr lang="cs-CZ" smtClean="0"/>
                      <a:t> 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58</a:t>
                    </a:r>
                    <a:r>
                      <a:rPr lang="cs-CZ" smtClean="0"/>
                      <a:t> 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41</a:t>
                    </a:r>
                    <a:r>
                      <a:rPr lang="cs-CZ" smtClean="0"/>
                      <a:t> 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24</a:t>
                    </a:r>
                    <a:r>
                      <a:rPr lang="cs-CZ" smtClean="0"/>
                      <a:t> 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r>
                      <a:rPr lang="cs-CZ" smtClean="0"/>
                      <a:t> 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&quot;%&quot;;\-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List1!$A$2:$A$7</c:f>
              <c:strCache>
                <c:ptCount val="6"/>
                <c:pt idx="0">
                  <c:v>Výhodné podmínky vybraného účtu</c:v>
                </c:pt>
                <c:pt idx="1">
                  <c:v>Oddělení soukromých od podnikatelských financí</c:v>
                </c:pt>
                <c:pt idx="2">
                  <c:v>Začínám podnikat</c:v>
                </c:pt>
                <c:pt idx="3">
                  <c:v>Situace v mém podnikání si vynutila založení dalšího firemního účtu</c:v>
                </c:pt>
                <c:pt idx="4">
                  <c:v>Zavedení elektronické evidence tržeb (EET)</c:v>
                </c:pt>
                <c:pt idx="5">
                  <c:v>Jiné</c:v>
                </c:pt>
              </c:strCache>
            </c:strRef>
          </c:cat>
          <c:val>
            <c:numRef>
              <c:f>List1!$B$2:$B$7</c:f>
              <c:numCache>
                <c:formatCode>General</c:formatCode>
                <c:ptCount val="6"/>
                <c:pt idx="0">
                  <c:v>84.332999999999998</c:v>
                </c:pt>
                <c:pt idx="1">
                  <c:v>73.332999999999998</c:v>
                </c:pt>
                <c:pt idx="2">
                  <c:v>58</c:v>
                </c:pt>
                <c:pt idx="3">
                  <c:v>41</c:v>
                </c:pt>
                <c:pt idx="4">
                  <c:v>24.332999999999998</c:v>
                </c:pt>
                <c:pt idx="5">
                  <c:v>1.667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8F5C-4108-8B13-1201420DD0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axId val="34191616"/>
        <c:axId val="34213888"/>
      </c:barChart>
      <c:catAx>
        <c:axId val="3419161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4213888"/>
        <c:crosses val="autoZero"/>
        <c:auto val="1"/>
        <c:lblAlgn val="ctr"/>
        <c:lblOffset val="100"/>
        <c:noMultiLvlLbl val="0"/>
      </c:catAx>
      <c:valAx>
        <c:axId val="34213888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34191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5592904459551273"/>
          <c:y val="4.5952254390627716E-2"/>
          <c:w val="0.34646285368933605"/>
          <c:h val="0.9080954912187445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RB (n=165)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tx2">
                  <a:lumMod val="75000"/>
                  <a:lumOff val="25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E8B-4E9E-8BCF-312F51219F1C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4E8B-4E9E-8BCF-312F51219F1C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4E8B-4E9E-8BCF-312F51219F1C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4E8B-4E9E-8BCF-312F51219F1C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83</a:t>
                    </a:r>
                    <a:r>
                      <a:rPr lang="cs-CZ" smtClean="0"/>
                      <a:t> 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76</a:t>
                    </a:r>
                    <a:r>
                      <a:rPr lang="cs-CZ" smtClean="0"/>
                      <a:t> 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56</a:t>
                    </a:r>
                    <a:r>
                      <a:rPr lang="cs-CZ" smtClean="0"/>
                      <a:t> 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43</a:t>
                    </a:r>
                    <a:r>
                      <a:rPr lang="cs-CZ" smtClean="0"/>
                      <a:t> 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22</a:t>
                    </a:r>
                    <a:r>
                      <a:rPr lang="cs-CZ" smtClean="0"/>
                      <a:t> 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cs-CZ" smtClean="0"/>
                      <a:t> 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&quot;%&quot;;\-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List1!$A$2:$A$7</c:f>
              <c:strCache>
                <c:ptCount val="6"/>
                <c:pt idx="0">
                  <c:v>Výhodné podmínky vybraného účtu</c:v>
                </c:pt>
                <c:pt idx="1">
                  <c:v>Oddělení soukromých od podnikatelských financí</c:v>
                </c:pt>
                <c:pt idx="2">
                  <c:v>Začínám podnikat</c:v>
                </c:pt>
                <c:pt idx="3">
                  <c:v>Situace v mém podnikání si vynutila založení dalšího firemního účtu</c:v>
                </c:pt>
                <c:pt idx="4">
                  <c:v>Zavedení elektronické evidence tržeb (EET)</c:v>
                </c:pt>
                <c:pt idx="5">
                  <c:v>Jiné</c:v>
                </c:pt>
              </c:strCache>
            </c:strRef>
          </c:cat>
          <c:val>
            <c:numRef>
              <c:f>List1!$B$2:$B$7</c:f>
              <c:numCache>
                <c:formatCode>General</c:formatCode>
                <c:ptCount val="6"/>
                <c:pt idx="0">
                  <c:v>83.03</c:v>
                </c:pt>
                <c:pt idx="1">
                  <c:v>76.364000000000004</c:v>
                </c:pt>
                <c:pt idx="2">
                  <c:v>56.363999999999997</c:v>
                </c:pt>
                <c:pt idx="3">
                  <c:v>43.03</c:v>
                </c:pt>
                <c:pt idx="4">
                  <c:v>22.423999999999999</c:v>
                </c:pt>
                <c:pt idx="5">
                  <c:v>1.212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4E8B-4E9E-8BCF-312F51219F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axId val="5946368"/>
        <c:axId val="5952256"/>
      </c:barChart>
      <c:catAx>
        <c:axId val="59463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952256"/>
        <c:crosses val="autoZero"/>
        <c:auto val="1"/>
        <c:lblAlgn val="ctr"/>
        <c:lblOffset val="100"/>
        <c:noMultiLvlLbl val="0"/>
      </c:catAx>
      <c:valAx>
        <c:axId val="5952256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5946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812806152851705E-2"/>
          <c:y val="4.5952254390627716E-2"/>
          <c:w val="0.72395877582229429"/>
          <c:h val="0.9080954912187445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RB (n=33)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tx2">
                  <a:lumMod val="75000"/>
                  <a:lumOff val="25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D942-4043-A534-F86B6B190F9C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D942-4043-A534-F86B6B190F9C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D942-4043-A534-F86B6B190F9C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D942-4043-A534-F86B6B190F9C}"/>
              </c:ext>
            </c:extLst>
          </c:dPt>
          <c:dLbls>
            <c:dLbl>
              <c:idx val="0"/>
              <c:layout>
                <c:manualLayout>
                  <c:x val="-2.0749328505982996E-2"/>
                  <c:y val="2.9547544362683105E-7"/>
                </c:manualLayout>
              </c:layout>
              <c:tx>
                <c:rich>
                  <a:bodyPr/>
                  <a:lstStyle/>
                  <a:p>
                    <a:r>
                      <a:rPr lang="cs-CZ" dirty="0" smtClean="0"/>
                      <a:t>7</a:t>
                    </a:r>
                    <a:r>
                      <a:rPr lang="en-US" dirty="0" smtClean="0"/>
                      <a:t>9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229632981956253"/>
                      <c:h val="0.1209067786794375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942-4043-A534-F86B6B190F9C}"/>
                </c:ext>
              </c:extLst>
            </c:dLbl>
            <c:dLbl>
              <c:idx val="1"/>
              <c:layout>
                <c:manualLayout>
                  <c:x val="-1.037466425299149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8146464118365933"/>
                      <c:h val="0.1209067786794375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D942-4043-A534-F86B6B190F9C}"/>
                </c:ext>
              </c:extLst>
            </c:dLbl>
            <c:dLbl>
              <c:idx val="2"/>
              <c:layout>
                <c:manualLayout>
                  <c:x val="-2.0749328505982996E-2"/>
                  <c:y val="2.954754436956268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0749328505982996E-2"/>
                  <c:y val="7.50566721900883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8146464118365933"/>
                      <c:h val="0.1209067786794375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D942-4043-A534-F86B6B190F9C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18%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4371262670160829"/>
                      <c:h val="0.1209067786794375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D942-4043-A534-F86B6B190F9C}"/>
                </c:ext>
              </c:extLst>
            </c:dLbl>
            <c:dLbl>
              <c:idx val="5"/>
              <c:layout>
                <c:manualLayout>
                  <c:x val="-2.9693596136377003E-2"/>
                  <c:y val="-1.313299704288175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3</a:t>
                    </a:r>
                    <a:r>
                      <a:rPr lang="cs-CZ" dirty="0" smtClean="0"/>
                      <a:t> 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numFmt formatCode="#,##0&quot;%&quot;;\-#,##0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3576383669788326"/>
                      <c:h val="7.962885920476921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D942-4043-A534-F86B6B190F9C}"/>
                </c:ext>
              </c:extLst>
            </c:dLbl>
            <c:numFmt formatCode="#,##0&quot;%&quot;;\-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List1!$A$2:$A$7</c:f>
              <c:strCache>
                <c:ptCount val="6"/>
                <c:pt idx="0">
                  <c:v>Výhodné podmínky vybraného účtu</c:v>
                </c:pt>
                <c:pt idx="1">
                  <c:v>Oddělení soukromých od podnikatelských financí</c:v>
                </c:pt>
                <c:pt idx="2">
                  <c:v>Začínám podnikat</c:v>
                </c:pt>
                <c:pt idx="3">
                  <c:v>Situace v mém podnikání si vynutila založení dalšího firemního účtu</c:v>
                </c:pt>
                <c:pt idx="4">
                  <c:v>Zavedení elektronické evidence tržeb (EET)</c:v>
                </c:pt>
                <c:pt idx="5">
                  <c:v>Jiné</c:v>
                </c:pt>
              </c:strCache>
            </c:strRef>
          </c:cat>
          <c:val>
            <c:numRef>
              <c:f>List1!$B$2:$B$7</c:f>
              <c:numCache>
                <c:formatCode>General</c:formatCode>
                <c:ptCount val="6"/>
                <c:pt idx="0">
                  <c:v>78.787999999999997</c:v>
                </c:pt>
                <c:pt idx="1">
                  <c:v>54.545000000000002</c:v>
                </c:pt>
                <c:pt idx="2">
                  <c:v>57.576000000000001</c:v>
                </c:pt>
                <c:pt idx="3">
                  <c:v>33.332999999999998</c:v>
                </c:pt>
                <c:pt idx="4">
                  <c:v>18.181999999999999</c:v>
                </c:pt>
                <c:pt idx="5">
                  <c:v>3.03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D942-4043-A534-F86B6B190F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axId val="5833472"/>
        <c:axId val="5835008"/>
      </c:barChart>
      <c:catAx>
        <c:axId val="583347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5835008"/>
        <c:crosses val="autoZero"/>
        <c:auto val="1"/>
        <c:lblAlgn val="ctr"/>
        <c:lblOffset val="100"/>
        <c:noMultiLvlLbl val="0"/>
      </c:catAx>
      <c:valAx>
        <c:axId val="5835008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5833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812806152851705E-2"/>
          <c:y val="4.5952254390627716E-2"/>
          <c:w val="0.70436033950617283"/>
          <c:h val="0.9223905654266187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RB (n=26)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tx2">
                  <a:lumMod val="75000"/>
                  <a:lumOff val="25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7938-483A-9416-ADD2BC0CB571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7938-483A-9416-ADD2BC0CB571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7938-483A-9416-ADD2BC0CB571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7938-483A-9416-ADD2BC0CB571}"/>
              </c:ext>
            </c:extLst>
          </c:dPt>
          <c:dLbls>
            <c:dLbl>
              <c:idx val="0"/>
              <c:layout>
                <c:manualLayout>
                  <c:x val="-1.0949845679012346E-2"/>
                  <c:y val="-3.75194718317350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229632981956253"/>
                      <c:h val="0.1209067786794375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938-483A-9416-ADD2BC0CB571}"/>
                </c:ext>
              </c:extLst>
            </c:dLbl>
            <c:dLbl>
              <c:idx val="1"/>
              <c:layout>
                <c:manualLayout>
                  <c:x val="-1.037466425299149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8146464118365933"/>
                      <c:h val="0.1209067786794375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7938-483A-9416-ADD2BC0CB571}"/>
                </c:ext>
              </c:extLst>
            </c:dLbl>
            <c:dLbl>
              <c:idx val="2"/>
              <c:layout>
                <c:manualLayout>
                  <c:x val="-2.0749328505982996E-2"/>
                  <c:y val="2.954754436956268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333379624486168"/>
                      <c:h val="0.1209067786794375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7938-483A-9416-ADD2BC0CB571}"/>
                </c:ext>
              </c:extLst>
            </c:dLbl>
            <c:dLbl>
              <c:idx val="3"/>
              <c:layout>
                <c:manualLayout>
                  <c:x val="-2.0749328505982996E-2"/>
                  <c:y val="7.50566721900883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8146464118365933"/>
                      <c:h val="0.1209067786794375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7938-483A-9416-ADD2BC0CB571}"/>
                </c:ext>
              </c:extLst>
            </c:dLbl>
            <c:dLbl>
              <c:idx val="4"/>
              <c:layout>
                <c:manualLayout>
                  <c:x val="-3.2849127468551682E-2"/>
                  <c:y val="1.12585556327531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4371262670160829"/>
                      <c:h val="0.1209067786794375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7938-483A-9416-ADD2BC0CB571}"/>
                </c:ext>
              </c:extLst>
            </c:dLbl>
            <c:dLbl>
              <c:idx val="5"/>
              <c:layout>
                <c:manualLayout>
                  <c:x val="-2.9693596136377003E-2"/>
                  <c:y val="-1.3132997042881759E-2"/>
                </c:manualLayout>
              </c:layout>
              <c:numFmt formatCode="#,##0&quot;%&quot;;\-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3576383669788326"/>
                      <c:h val="7.962885920476921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7938-483A-9416-ADD2BC0CB571}"/>
                </c:ext>
              </c:extLst>
            </c:dLbl>
            <c:numFmt formatCode="#,##0&quot;%&quot;;\-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List1!$A$2:$A$7</c:f>
              <c:strCache>
                <c:ptCount val="6"/>
                <c:pt idx="0">
                  <c:v>Výhodné podmínky vybraného účtu</c:v>
                </c:pt>
                <c:pt idx="1">
                  <c:v>Oddělení soukromých od podnikatelských financí</c:v>
                </c:pt>
                <c:pt idx="2">
                  <c:v>Začínám podnikat</c:v>
                </c:pt>
                <c:pt idx="3">
                  <c:v>Situace v mém podnikání si vynutila založení dalšího firemního účtu</c:v>
                </c:pt>
                <c:pt idx="4">
                  <c:v>Zavedení elektronické evidence tržeb (EET)</c:v>
                </c:pt>
                <c:pt idx="5">
                  <c:v>Jiné</c:v>
                </c:pt>
              </c:strCache>
            </c:strRef>
          </c:cat>
          <c:val>
            <c:numRef>
              <c:f>List1!$B$2:$B$7</c:f>
              <c:numCache>
                <c:formatCode>General</c:formatCode>
                <c:ptCount val="6"/>
                <c:pt idx="0">
                  <c:v>92.308000000000007</c:v>
                </c:pt>
                <c:pt idx="1">
                  <c:v>80.769000000000005</c:v>
                </c:pt>
                <c:pt idx="2">
                  <c:v>61.537999999999997</c:v>
                </c:pt>
                <c:pt idx="3">
                  <c:v>53.845999999999997</c:v>
                </c:pt>
                <c:pt idx="4">
                  <c:v>61.537999999999997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7938-483A-9416-ADD2BC0CB5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axId val="5970560"/>
        <c:axId val="5972352"/>
      </c:barChart>
      <c:catAx>
        <c:axId val="597056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5972352"/>
        <c:crosses val="autoZero"/>
        <c:auto val="1"/>
        <c:lblAlgn val="ctr"/>
        <c:lblOffset val="100"/>
        <c:noMultiLvlLbl val="0"/>
      </c:catAx>
      <c:valAx>
        <c:axId val="5972352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5970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812806152851705E-2"/>
          <c:y val="4.5952254390627716E-2"/>
          <c:w val="0.72395877582229429"/>
          <c:h val="0.9080954912187445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RB (n=21)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tx2">
                  <a:lumMod val="75000"/>
                  <a:lumOff val="25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D6AF-4EBF-982B-877AAFA14798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D6AF-4EBF-982B-877AAFA14798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D6AF-4EBF-982B-877AAFA14798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D6AF-4EBF-982B-877AAFA14798}"/>
              </c:ext>
            </c:extLst>
          </c:dPt>
          <c:dLbls>
            <c:dLbl>
              <c:idx val="0"/>
              <c:layout>
                <c:manualLayout>
                  <c:x val="-2.0749328505982996E-2"/>
                  <c:y val="2.9547544362683105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229632981956253"/>
                      <c:h val="0.1209067786794375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6AF-4EBF-982B-877AAFA14798}"/>
                </c:ext>
              </c:extLst>
            </c:dLbl>
            <c:dLbl>
              <c:idx val="1"/>
              <c:layout>
                <c:manualLayout>
                  <c:x val="-1.037466425299149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8146464118365933"/>
                      <c:h val="0.1209067786794375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D6AF-4EBF-982B-877AAFA14798}"/>
                </c:ext>
              </c:extLst>
            </c:dLbl>
            <c:dLbl>
              <c:idx val="2"/>
              <c:layout>
                <c:manualLayout>
                  <c:x val="-2.0749328505982996E-2"/>
                  <c:y val="2.954754436956268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333379624486168"/>
                      <c:h val="0.1209067786794375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D6AF-4EBF-982B-877AAFA14798}"/>
                </c:ext>
              </c:extLst>
            </c:dLbl>
            <c:dLbl>
              <c:idx val="3"/>
              <c:layout>
                <c:manualLayout>
                  <c:x val="-2.0749328505982996E-2"/>
                  <c:y val="7.50566721900883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8146464118365933"/>
                      <c:h val="0.1209067786794375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D6AF-4EBF-982B-877AAFA14798}"/>
                </c:ext>
              </c:extLst>
            </c:dLbl>
            <c:dLbl>
              <c:idx val="4"/>
              <c:layout>
                <c:manualLayout>
                  <c:x val="-1.3250771604938294E-2"/>
                  <c:y val="3.75283360950438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4371262670160829"/>
                      <c:h val="0.1209067786794375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D6AF-4EBF-982B-877AAFA14798}"/>
                </c:ext>
              </c:extLst>
            </c:dLbl>
            <c:dLbl>
              <c:idx val="5"/>
              <c:layout>
                <c:manualLayout>
                  <c:x val="-2.4793981481481469E-2"/>
                  <c:y val="1.8783373951357651E-3"/>
                </c:manualLayout>
              </c:layout>
              <c:numFmt formatCode="#,##0&quot;%&quot;;\-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4023533950617284"/>
                      <c:h val="7.962885920476921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D6AF-4EBF-982B-877AAFA14798}"/>
                </c:ext>
              </c:extLst>
            </c:dLbl>
            <c:numFmt formatCode="#,##0&quot;%&quot;;\-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List1!$A$2:$A$7</c:f>
              <c:strCache>
                <c:ptCount val="6"/>
                <c:pt idx="0">
                  <c:v>Výhodné podmínky vybraného účtu</c:v>
                </c:pt>
                <c:pt idx="1">
                  <c:v>Oddělení soukromých od podnikatelských financí</c:v>
                </c:pt>
                <c:pt idx="2">
                  <c:v>Začínám podnikat</c:v>
                </c:pt>
                <c:pt idx="3">
                  <c:v>Situace v mém podnikání si vynutila založení dalšího firemního účtu</c:v>
                </c:pt>
                <c:pt idx="4">
                  <c:v>Zavedení elektronické evidence tržeb (EET)</c:v>
                </c:pt>
                <c:pt idx="5">
                  <c:v>Jiné</c:v>
                </c:pt>
              </c:strCache>
            </c:strRef>
          </c:cat>
          <c:val>
            <c:numRef>
              <c:f>List1!$B$2:$B$7</c:f>
              <c:numCache>
                <c:formatCode>General</c:formatCode>
                <c:ptCount val="6"/>
                <c:pt idx="0">
                  <c:v>90.475999999999999</c:v>
                </c:pt>
                <c:pt idx="1">
                  <c:v>66.667000000000002</c:v>
                </c:pt>
                <c:pt idx="2">
                  <c:v>52.381</c:v>
                </c:pt>
                <c:pt idx="3">
                  <c:v>19.047999999999998</c:v>
                </c:pt>
                <c:pt idx="4">
                  <c:v>19.047999999999998</c:v>
                </c:pt>
                <c:pt idx="5">
                  <c:v>9.5239999999999991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D6AF-4EBF-982B-877AAFA147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axId val="6009600"/>
        <c:axId val="6011136"/>
      </c:barChart>
      <c:catAx>
        <c:axId val="600960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6011136"/>
        <c:crosses val="autoZero"/>
        <c:auto val="1"/>
        <c:lblAlgn val="ctr"/>
        <c:lblOffset val="100"/>
        <c:noMultiLvlLbl val="0"/>
      </c:catAx>
      <c:valAx>
        <c:axId val="6011136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6009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0.55238</cdr:x>
      <cdr:y>0.65306</cdr:y>
    </cdr:from>
    <cdr:to>
      <cdr:x>0.73333</cdr:x>
      <cdr:y>0.79592</cdr:y>
    </cdr:to>
    <cdr:sp macro="" textlink="">
      <cdr:nvSpPr>
        <cdr:cNvPr id="5" name="Oval 4"/>
        <cdr:cNvSpPr/>
      </cdr:nvSpPr>
      <cdr:spPr>
        <a:xfrm xmlns:a="http://schemas.openxmlformats.org/drawingml/2006/main">
          <a:off x="4176465" y="2304256"/>
          <a:ext cx="1368152" cy="504056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cs-CZ">
            <a:noFill/>
          </a:endParaRPr>
        </a:p>
      </cdr:txBody>
    </cdr:sp>
  </cdr:relSizeAnchor>
  <cdr:relSizeAnchor xmlns:cdr="http://schemas.openxmlformats.org/drawingml/2006/chartDrawing">
    <cdr:from>
      <cdr:x>0.55238</cdr:x>
      <cdr:y>0.34694</cdr:y>
    </cdr:from>
    <cdr:to>
      <cdr:x>0.87619</cdr:x>
      <cdr:y>0.5102</cdr:y>
    </cdr:to>
    <cdr:sp macro="" textlink="">
      <cdr:nvSpPr>
        <cdr:cNvPr id="4" name="Oval 3"/>
        <cdr:cNvSpPr/>
      </cdr:nvSpPr>
      <cdr:spPr>
        <a:xfrm xmlns:a="http://schemas.openxmlformats.org/drawingml/2006/main">
          <a:off x="4176464" y="1224136"/>
          <a:ext cx="2448272" cy="576064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cs-CZ">
            <a:noFill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05482" y="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2F97D1-DF6D-4302-B991-7C2C00D4736A}" type="datetimeFigureOut">
              <a:rPr lang="cs-CZ" smtClean="0"/>
              <a:pPr/>
              <a:t>30.5.2017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6073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05482" y="936073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DD555-0A73-4BAE-A2C9-92EC6EA1559B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4023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05482" y="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292C8A-CF8C-4532-A877-A3F0628B068A}" type="datetimeFigureOut">
              <a:rPr lang="cs-CZ" smtClean="0"/>
              <a:pPr/>
              <a:t>30.5.2017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1830" y="4681220"/>
            <a:ext cx="5374640" cy="4434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6073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05482" y="936073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9B5C6E-9187-426E-90DE-B6840C2CEB62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3242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895350" y="739775"/>
            <a:ext cx="4927600" cy="36957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91549-E5CD-497E-ABAA-6CECD864B536}" type="slidenum">
              <a:rPr lang="cs-CZ" smtClean="0"/>
              <a:pPr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5904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B5C6E-9187-426E-90DE-B6840C2CEB62}" type="slidenum">
              <a:rPr lang="cs-CZ" smtClean="0"/>
              <a:pPr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4314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:\Users\Pavla\Desktop\pozadi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7"/>
            <a:ext cx="9144000" cy="6856413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4139952" y="2247007"/>
            <a:ext cx="4318248" cy="1470025"/>
          </a:xfrm>
        </p:spPr>
        <p:txBody>
          <a:bodyPr anchor="t">
            <a:normAutofit/>
          </a:bodyPr>
          <a:lstStyle>
            <a:lvl1pPr>
              <a:defRPr sz="3000" baseline="0">
                <a:latin typeface="Futura T OT Light" panose="02000000000000000000" pitchFamily="50" charset="0"/>
              </a:defRPr>
            </a:lvl1pPr>
          </a:lstStyle>
          <a:p>
            <a:r>
              <a:rPr lang="cs-CZ" dirty="0"/>
              <a:t>Kliknutím vložíte nadpis.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4139952" y="3933056"/>
            <a:ext cx="4320480" cy="936104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Kliknutím vložíte podnadpis.</a:t>
            </a:r>
          </a:p>
        </p:txBody>
      </p:sp>
      <p:pic>
        <p:nvPicPr>
          <p:cNvPr id="6" name="Picture 2" descr="C:\Users\Pavla\Documents\Pája\PRACE\PPT_RB\png\RB_PPT_slides-1-2_logo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7791" y="260648"/>
            <a:ext cx="1946209" cy="864095"/>
          </a:xfrm>
          <a:prstGeom prst="rect">
            <a:avLst/>
          </a:prstGeom>
          <a:noFill/>
        </p:spPr>
      </p:pic>
      <p:pic>
        <p:nvPicPr>
          <p:cNvPr id="10" name="Picture 8" descr="C:\Users\Pavla\Documents\Pája\PRACE\PPT_RB\png (2)\RB_PPT_slides-1_kriz.png"/>
          <p:cNvPicPr>
            <a:picLocks noChangeAspect="1" noChangeArrowheads="1"/>
          </p:cNvPicPr>
          <p:nvPr userDrawn="1"/>
        </p:nvPicPr>
        <p:blipFill>
          <a:blip r:embed="rId4" cstate="print"/>
          <a:srcRect l="20822"/>
          <a:stretch>
            <a:fillRect/>
          </a:stretch>
        </p:blipFill>
        <p:spPr bwMode="auto">
          <a:xfrm>
            <a:off x="0" y="2852936"/>
            <a:ext cx="3424627" cy="4005064"/>
          </a:xfrm>
          <a:prstGeom prst="rect">
            <a:avLst/>
          </a:prstGeom>
          <a:noFill/>
        </p:spPr>
      </p:pic>
      <p:pic>
        <p:nvPicPr>
          <p:cNvPr id="1026" name="Picture 2" descr="C:\Users\Pavla\Documents\Pája\PRACE\PPT_RB\logo\RB_PPT_slides-1-2_logo-NB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80" y="5877272"/>
            <a:ext cx="828000" cy="828000"/>
          </a:xfrm>
          <a:prstGeom prst="rect">
            <a:avLst/>
          </a:prstGeom>
          <a:noFill/>
        </p:spPr>
      </p:pic>
      <p:pic>
        <p:nvPicPr>
          <p:cNvPr id="1027" name="Picture 3" descr="C:\Users\Pavla\Documents\Pája\PRACE\PPT_RB\logo\RB_PPT_slides-1-2_logo-KNB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56376" y="5877272"/>
            <a:ext cx="828000" cy="82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457200" y="4869160"/>
            <a:ext cx="6995120" cy="1800200"/>
          </a:xfrm>
        </p:spPr>
        <p:txBody>
          <a:bodyPr>
            <a:normAutofit/>
          </a:bodyPr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 sz="1800" b="0"/>
            </a:lvl1pPr>
          </a:lstStyle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cs-CZ" dirty="0"/>
              <a:t>Kliknutím vložíte text.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87F0-D85C-43F2-901A-A4F4E1D5AF8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340768"/>
            <a:ext cx="1306488" cy="288032"/>
          </a:xfrm>
          <a:solidFill>
            <a:schemeClr val="bg1"/>
          </a:solidFill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 sz="800" b="0">
                <a:latin typeface="Futura T OT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cs-CZ" dirty="0"/>
              <a:t>KLIKNUTÍM VLOŽTE FOTO.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1340768"/>
            <a:ext cx="3008313" cy="936104"/>
          </a:xfrm>
        </p:spPr>
        <p:txBody>
          <a:bodyPr anchor="b">
            <a:normAutofit/>
          </a:bodyPr>
          <a:lstStyle>
            <a:lvl1pPr algn="l">
              <a:defRPr sz="1800" b="1">
                <a:latin typeface="+mn-lt"/>
              </a:defRPr>
            </a:lvl1pPr>
          </a:lstStyle>
          <a:p>
            <a:r>
              <a:rPr lang="cs-CZ" dirty="0"/>
              <a:t>Kliknutím vložíte nadpis.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3564706" y="1340768"/>
            <a:ext cx="5111750" cy="4248472"/>
          </a:xfrm>
        </p:spPr>
        <p:txBody>
          <a:bodyPr/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cs-CZ" dirty="0"/>
              <a:t>Kliknutím vložíte text.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2276872"/>
            <a:ext cx="3008313" cy="439248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cs-CZ" dirty="0"/>
              <a:t>Kliknutím vložíte text.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87F0-D85C-43F2-901A-A4F4E1D5AF8E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87F0-D85C-43F2-901A-A4F4E1D5AF8E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87F0-D85C-43F2-901A-A4F4E1D5AF8E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6570000"/>
            <a:ext cx="5120208" cy="306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/>
              <a:t>RB Firemní účty, CZ, 04/2017</a:t>
            </a:r>
            <a:endParaRPr lang="cs-CZ" dirty="0"/>
          </a:p>
        </p:txBody>
      </p:sp>
      <p:sp>
        <p:nvSpPr>
          <p:cNvPr id="8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-60017"/>
            <a:ext cx="8680422" cy="626296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4910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Pavla\Desktop\pozadi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7"/>
            <a:ext cx="9144000" cy="6856413"/>
          </a:xfrm>
          <a:prstGeom prst="rect">
            <a:avLst/>
          </a:prstGeom>
          <a:noFill/>
        </p:spPr>
      </p:pic>
      <p:pic>
        <p:nvPicPr>
          <p:cNvPr id="1032" name="Picture 8" descr="C:\Users\Pavla\Documents\Pája\PRACE\PPT_RB\png (2)\RB_PPT_slides-1_kriz.png"/>
          <p:cNvPicPr>
            <a:picLocks noChangeAspect="1" noChangeArrowheads="1"/>
          </p:cNvPicPr>
          <p:nvPr userDrawn="1"/>
        </p:nvPicPr>
        <p:blipFill>
          <a:blip r:embed="rId3" cstate="print"/>
          <a:srcRect t="2047" r="17126" b="16053"/>
          <a:stretch>
            <a:fillRect/>
          </a:stretch>
        </p:blipFill>
        <p:spPr bwMode="auto">
          <a:xfrm>
            <a:off x="1649666" y="0"/>
            <a:ext cx="7494334" cy="68580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469776" y="2967087"/>
            <a:ext cx="2806080" cy="1470025"/>
          </a:xfrm>
        </p:spPr>
        <p:txBody>
          <a:bodyPr anchor="t">
            <a:noAutofit/>
          </a:bodyPr>
          <a:lstStyle>
            <a:lvl1pPr algn="l">
              <a:defRPr sz="3000">
                <a:latin typeface="Futura T OT Light" panose="02000000000000000000" pitchFamily="50" charset="0"/>
              </a:defRPr>
            </a:lvl1pPr>
          </a:lstStyle>
          <a:p>
            <a:r>
              <a:rPr lang="cs-CZ" dirty="0"/>
              <a:t>Kliknutím vložíte nadpis.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467544" y="4700736"/>
            <a:ext cx="2808312" cy="96051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 sz="18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cs-CZ" dirty="0"/>
              <a:t>Kliknutím vložíte podnadpis.</a:t>
            </a:r>
          </a:p>
        </p:txBody>
      </p:sp>
      <p:pic>
        <p:nvPicPr>
          <p:cNvPr id="13" name="Picture 2" descr="C:\Users\Pavla\Documents\Pája\PRACE\PPT_RB\png\RB_PPT_slides-1-2_logo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97791" y="260648"/>
            <a:ext cx="1946209" cy="864095"/>
          </a:xfrm>
          <a:prstGeom prst="rect">
            <a:avLst/>
          </a:prstGeom>
          <a:noFill/>
        </p:spPr>
      </p:pic>
      <p:pic>
        <p:nvPicPr>
          <p:cNvPr id="9" name="Picture 2" descr="C:\Users\Pavla\Documents\Pája\PRACE\PPT_RB\logo\RB_PPT_slides-1-2_logo-NB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60392" y="5949280"/>
            <a:ext cx="648000" cy="648000"/>
          </a:xfrm>
          <a:prstGeom prst="rect">
            <a:avLst/>
          </a:prstGeom>
          <a:noFill/>
        </p:spPr>
      </p:pic>
      <p:pic>
        <p:nvPicPr>
          <p:cNvPr id="10" name="Picture 3" descr="C:\Users\Pavla\Documents\Pája\PRACE\PPT_RB\logo\RB_PPT_slides-1-2_logo-KNB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44408" y="5949200"/>
            <a:ext cx="648000" cy="64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ředělový sníme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Pavla\Desktop\pozadi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7"/>
            <a:ext cx="9144000" cy="6856413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467544" y="3471143"/>
            <a:ext cx="3816424" cy="965969"/>
          </a:xfrm>
        </p:spPr>
        <p:txBody>
          <a:bodyPr anchor="t">
            <a:noAutofit/>
          </a:bodyPr>
          <a:lstStyle>
            <a:lvl1pPr algn="l">
              <a:defRPr sz="3000">
                <a:latin typeface="Futura T OT Light" panose="02000000000000000000" pitchFamily="50" charset="0"/>
              </a:defRPr>
            </a:lvl1pPr>
          </a:lstStyle>
          <a:p>
            <a:r>
              <a:rPr lang="cs-CZ" dirty="0"/>
              <a:t>Kliknutím vložíte nadpis.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467544" y="4772744"/>
            <a:ext cx="3816424" cy="96051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 sz="18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cs-CZ" dirty="0"/>
              <a:t>Kliknutím vložíte podnadpis.</a:t>
            </a:r>
          </a:p>
        </p:txBody>
      </p:sp>
      <p:pic>
        <p:nvPicPr>
          <p:cNvPr id="2050" name="Picture 2" descr="C:\Users\Pavla\Documents\Pája\PRACE\PPT_RB\png (2)\RB_PPT_slides-3-5_kriz.png"/>
          <p:cNvPicPr>
            <a:picLocks noChangeAspect="1" noChangeArrowheads="1"/>
          </p:cNvPicPr>
          <p:nvPr userDrawn="1"/>
        </p:nvPicPr>
        <p:blipFill>
          <a:blip r:embed="rId3" cstate="print"/>
          <a:srcRect r="18961" b="8382"/>
          <a:stretch>
            <a:fillRect/>
          </a:stretch>
        </p:blipFill>
        <p:spPr bwMode="auto">
          <a:xfrm>
            <a:off x="4371476" y="1836182"/>
            <a:ext cx="4772524" cy="502181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ředělový sníme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avla\Desktop\pozadi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3"/>
            <a:ext cx="9144000" cy="6846887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467544" y="3471143"/>
            <a:ext cx="3816424" cy="965969"/>
          </a:xfrm>
        </p:spPr>
        <p:txBody>
          <a:bodyPr anchor="t">
            <a:noAutofit/>
          </a:bodyPr>
          <a:lstStyle>
            <a:lvl1pPr algn="l">
              <a:defRPr sz="3000">
                <a:latin typeface="Futura T OT Light" panose="02000000000000000000" pitchFamily="50" charset="0"/>
              </a:defRPr>
            </a:lvl1pPr>
          </a:lstStyle>
          <a:p>
            <a:r>
              <a:rPr lang="cs-CZ" dirty="0"/>
              <a:t>Kliknutím vložíte nadpis.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467544" y="4772744"/>
            <a:ext cx="3816424" cy="96051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 sz="18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cs-CZ" dirty="0"/>
              <a:t>Kliknutím vložíte podnadpis.</a:t>
            </a:r>
          </a:p>
        </p:txBody>
      </p:sp>
      <p:pic>
        <p:nvPicPr>
          <p:cNvPr id="2050" name="Picture 2" descr="C:\Users\Pavla\Documents\Pája\PRACE\PPT_RB\png (2)\RB_PPT_slides-3-5_kriz.png"/>
          <p:cNvPicPr>
            <a:picLocks noChangeAspect="1" noChangeArrowheads="1"/>
          </p:cNvPicPr>
          <p:nvPr userDrawn="1"/>
        </p:nvPicPr>
        <p:blipFill>
          <a:blip r:embed="rId3" cstate="print"/>
          <a:srcRect r="18961" b="8382"/>
          <a:stretch>
            <a:fillRect/>
          </a:stretch>
        </p:blipFill>
        <p:spPr bwMode="auto">
          <a:xfrm>
            <a:off x="4371476" y="1836182"/>
            <a:ext cx="4772524" cy="502181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ředělový sníme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avla\Desktop\pozadi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483" y="6350"/>
            <a:ext cx="9152483" cy="685165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467544" y="3471143"/>
            <a:ext cx="3816424" cy="965969"/>
          </a:xfrm>
        </p:spPr>
        <p:txBody>
          <a:bodyPr anchor="t">
            <a:noAutofit/>
          </a:bodyPr>
          <a:lstStyle>
            <a:lvl1pPr algn="l">
              <a:defRPr sz="3000">
                <a:latin typeface="Futura T OT Light" panose="02000000000000000000" pitchFamily="50" charset="0"/>
              </a:defRPr>
            </a:lvl1pPr>
          </a:lstStyle>
          <a:p>
            <a:r>
              <a:rPr lang="cs-CZ" dirty="0"/>
              <a:t>Kliknutím vložíte nadpis.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467544" y="4772744"/>
            <a:ext cx="3816424" cy="96051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 sz="18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cs-CZ" dirty="0"/>
              <a:t>Kliknutím vložíte podnadpis.</a:t>
            </a:r>
          </a:p>
        </p:txBody>
      </p:sp>
      <p:pic>
        <p:nvPicPr>
          <p:cNvPr id="2050" name="Picture 2" descr="C:\Users\Pavla\Documents\Pája\PRACE\PPT_RB\png (2)\RB_PPT_slides-3-5_kriz.png"/>
          <p:cNvPicPr>
            <a:picLocks noChangeAspect="1" noChangeArrowheads="1"/>
          </p:cNvPicPr>
          <p:nvPr userDrawn="1"/>
        </p:nvPicPr>
        <p:blipFill>
          <a:blip r:embed="rId3" cstate="print"/>
          <a:srcRect r="18961" b="8382"/>
          <a:stretch>
            <a:fillRect/>
          </a:stretch>
        </p:blipFill>
        <p:spPr bwMode="auto">
          <a:xfrm>
            <a:off x="4371476" y="1836182"/>
            <a:ext cx="4772524" cy="502181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457200" y="1340768"/>
            <a:ext cx="6995120" cy="5328592"/>
          </a:xfrm>
        </p:spPr>
        <p:txBody>
          <a:bodyPr/>
          <a:lstStyle>
            <a:lvl1pPr marL="0">
              <a:buFont typeface="Wingdings" pitchFamily="2" charset="2"/>
              <a:buChar char="§"/>
              <a:defRPr sz="1800"/>
            </a:lvl1pPr>
          </a:lstStyle>
          <a:p>
            <a:pPr lvl="0"/>
            <a:r>
              <a:rPr lang="cs-CZ" dirty="0"/>
              <a:t>Kliknutím vložíte text.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B5FF-EFB1-4735-9F78-BE0143DE0338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457200" y="1340768"/>
            <a:ext cx="4038600" cy="5328592"/>
          </a:xfrm>
        </p:spPr>
        <p:txBody>
          <a:bodyPr/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cs-CZ" dirty="0"/>
              <a:t>KLIKNUTÍM VLOŽÍTE TEXT.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4648200" y="1340768"/>
            <a:ext cx="4038600" cy="4248472"/>
          </a:xfrm>
        </p:spPr>
        <p:txBody>
          <a:bodyPr/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 sz="1800" baseline="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cs-CZ" dirty="0"/>
              <a:t>KLIKNUTÍM VLOŽÍTE TEXT.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87F0-D85C-43F2-901A-A4F4E1D5AF8E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457200" y="1340768"/>
            <a:ext cx="4040188" cy="639762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 sz="1800" b="1" cap="all" baseline="0">
                <a:latin typeface="Futura T OT Light" panose="02000000000000000000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cs-CZ" dirty="0"/>
              <a:t>Kliknutím vložíte text.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457200" y="2060848"/>
            <a:ext cx="4040188" cy="4608512"/>
          </a:xfrm>
        </p:spPr>
        <p:txBody>
          <a:bodyPr/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 sz="1800" b="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cs-CZ" dirty="0"/>
              <a:t>Kliknutím vložíte text.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340768"/>
            <a:ext cx="4041775" cy="639762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 sz="1800" b="1" cap="all" baseline="0">
                <a:latin typeface="Futura T OT Light" panose="02000000000000000000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cs-CZ" dirty="0"/>
              <a:t>Kliknutím vložíte text.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 hasCustomPrompt="1"/>
          </p:nvPr>
        </p:nvSpPr>
        <p:spPr>
          <a:xfrm>
            <a:off x="4645025" y="2060848"/>
            <a:ext cx="4041775" cy="3528392"/>
          </a:xfrm>
        </p:spPr>
        <p:txBody>
          <a:bodyPr/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 sz="1800" b="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cs-CZ" dirty="0"/>
              <a:t>Kliknutím vložíte text.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87F0-D85C-43F2-901A-A4F4E1D5AF8E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nadpis.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4644008" y="1340768"/>
            <a:ext cx="4042792" cy="639762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 sz="18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cs-CZ" dirty="0"/>
              <a:t>KLIKNUTÍM VLOŽÍTE TEXT.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 hasCustomPrompt="1"/>
          </p:nvPr>
        </p:nvSpPr>
        <p:spPr>
          <a:xfrm>
            <a:off x="4644008" y="2060848"/>
            <a:ext cx="4042792" cy="3528392"/>
          </a:xfrm>
        </p:spPr>
        <p:txBody>
          <a:bodyPr/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 sz="1800" b="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cs-CZ" dirty="0"/>
              <a:t>Kliknutím vložíte text.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87F0-D85C-43F2-901A-A4F4E1D5AF8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text 4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340768"/>
            <a:ext cx="1306488" cy="288032"/>
          </a:xfrm>
          <a:solidFill>
            <a:schemeClr val="bg1"/>
          </a:solidFill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 sz="800" b="0">
                <a:latin typeface="Futura T O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cs-CZ" dirty="0"/>
              <a:t>KLIKNUTÍM VLOŽTE FOTO.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77152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vložíte nadpis.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8219256" cy="5328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vložíte text.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44408" y="764704"/>
            <a:ext cx="4423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Futura T OT Light" pitchFamily="50" charset="0"/>
              </a:defRPr>
            </a:lvl1pPr>
          </a:lstStyle>
          <a:p>
            <a:fld id="{E9C811BC-350C-4EA0-A5CC-2A369EB90E5C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7" name="Picture 2" descr="C:\Users\Pavla\Documents\Pája\PRACE\PPT_RB\png\RB_PPT_slides-6_lista.png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67544" y="1124744"/>
            <a:ext cx="8676456" cy="62838"/>
          </a:xfrm>
          <a:prstGeom prst="rect">
            <a:avLst/>
          </a:prstGeom>
          <a:noFill/>
        </p:spPr>
      </p:pic>
      <p:pic>
        <p:nvPicPr>
          <p:cNvPr id="2050" name="Picture 2" descr="C:\Users\Pavla\Documents\Pája\PRACE\PPT_RB\png\RB_PPT_slides-1-2_logo.png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684344" y="5805264"/>
            <a:ext cx="1459656" cy="648071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  <p:sldLayoutId id="2147483664" r:id="rId5"/>
    <p:sldLayoutId id="2147483650" r:id="rId6"/>
    <p:sldLayoutId id="2147483652" r:id="rId7"/>
    <p:sldLayoutId id="2147483653" r:id="rId8"/>
    <p:sldLayoutId id="2147483658" r:id="rId9"/>
    <p:sldLayoutId id="2147483659" r:id="rId10"/>
    <p:sldLayoutId id="2147483656" r:id="rId11"/>
    <p:sldLayoutId id="2147483654" r:id="rId12"/>
    <p:sldLayoutId id="2147483655" r:id="rId13"/>
    <p:sldLayoutId id="2147483665" r:id="rId1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 cap="all" baseline="0">
          <a:solidFill>
            <a:schemeClr val="tx1"/>
          </a:solidFill>
          <a:latin typeface="Futura T OT" pitchFamily="50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5DB2E"/>
        </a:buClr>
        <a:buSzPct val="120000"/>
        <a:buFont typeface="Wingdings" pitchFamily="2" charset="2"/>
        <a:buNone/>
        <a:defRPr sz="1800" b="1" kern="1200">
          <a:solidFill>
            <a:schemeClr val="tx1"/>
          </a:solidFill>
          <a:latin typeface="Futura T OT Light" pitchFamily="50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5DB2E"/>
        </a:buClr>
        <a:buSzPct val="120000"/>
        <a:buFont typeface="Wingdings" pitchFamily="2" charset="2"/>
        <a:buChar char="§"/>
        <a:defRPr sz="1800" kern="1200">
          <a:solidFill>
            <a:schemeClr val="tx1"/>
          </a:solidFill>
          <a:latin typeface="Futura T OT Light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5DB2E"/>
        </a:buClr>
        <a:buSzPct val="120000"/>
        <a:buFont typeface="Wingdings" pitchFamily="2" charset="2"/>
        <a:buChar char="§"/>
        <a:defRPr sz="1800" kern="1200">
          <a:solidFill>
            <a:schemeClr val="tx1"/>
          </a:solidFill>
          <a:latin typeface="Futura T OT Light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F5DB2E"/>
        </a:buClr>
        <a:buSzPct val="120000"/>
        <a:buFont typeface="Wingdings" pitchFamily="2" charset="2"/>
        <a:buChar char="§"/>
        <a:defRPr sz="1800" kern="1200">
          <a:solidFill>
            <a:schemeClr val="tx1"/>
          </a:solidFill>
          <a:latin typeface="Futura T OT Light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F5DB2E"/>
        </a:buClr>
        <a:buSzPct val="120000"/>
        <a:buFont typeface="Wingdings" pitchFamily="2" charset="2"/>
        <a:buChar char="§"/>
        <a:defRPr sz="1800" kern="1200">
          <a:solidFill>
            <a:schemeClr val="tx1"/>
          </a:solidFill>
          <a:latin typeface="Futura T OT Light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SFF3to9tRH0" TargetMode="External"/><Relationship Id="rId7" Type="http://schemas.openxmlformats.org/officeDocument/2006/relationships/image" Target="../media/image12.png"/><Relationship Id="rId2" Type="http://schemas.openxmlformats.org/officeDocument/2006/relationships/hyperlink" Target="file:///\\rb.cz\group\Marketing\MICRO%20new\RB_PeKonto_Smart_30_EBU_do3MB.mp4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file:///\\rb.cz\group\Marketing\MICRO%20new\RB%20PeKonto%20SMART%20radio%2020s%20v1.mp3" TargetMode="External"/><Relationship Id="rId5" Type="http://schemas.openxmlformats.org/officeDocument/2006/relationships/hyperlink" Target="https://youtu.be/JSJIR5i5MCI" TargetMode="External"/><Relationship Id="rId4" Type="http://schemas.openxmlformats.org/officeDocument/2006/relationships/hyperlink" Target="file:///\\rb.cz\group\Marketing\MICRO%20new\YT%20RB%20PeKonto%20SMART%20Hacek%2010_V1.m4v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23928" y="2247007"/>
            <a:ext cx="5112568" cy="2478137"/>
          </a:xfrm>
        </p:spPr>
        <p:txBody>
          <a:bodyPr>
            <a:normAutofit/>
          </a:bodyPr>
          <a:lstStyle/>
          <a:p>
            <a:r>
              <a:rPr lang="cs-CZ" b="1" dirty="0" smtClean="0"/>
              <a:t>Nové podnikatelské účty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1800" dirty="0" smtClean="0"/>
              <a:t>31. května 2017, hotel Paříž, Praha</a:t>
            </a:r>
            <a:br>
              <a:rPr lang="cs-CZ" sz="1800" dirty="0" smtClean="0"/>
            </a:br>
            <a:r>
              <a:rPr lang="cs-CZ" sz="1800" dirty="0" smtClean="0"/>
              <a:t/>
            </a:r>
            <a:br>
              <a:rPr lang="cs-CZ" sz="1800" dirty="0" smtClean="0"/>
            </a:br>
            <a:r>
              <a:rPr lang="cs-CZ" sz="1800" dirty="0" smtClean="0"/>
              <a:t>Milan </a:t>
            </a:r>
            <a:r>
              <a:rPr lang="cs-CZ" sz="1800" dirty="0" err="1" smtClean="0"/>
              <a:t>voldřich</a:t>
            </a:r>
            <a:r>
              <a:rPr lang="cs-CZ" sz="1800" dirty="0" smtClean="0"/>
              <a:t> &amp; </a:t>
            </a:r>
            <a:r>
              <a:rPr lang="cs-CZ" sz="1800" dirty="0" err="1" smtClean="0"/>
              <a:t>jan</a:t>
            </a:r>
            <a:r>
              <a:rPr lang="cs-CZ" sz="1800" dirty="0" smtClean="0"/>
              <a:t> pari</a:t>
            </a:r>
            <a:endParaRPr lang="cs-CZ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715200" cy="576064"/>
          </a:xfrm>
        </p:spPr>
        <p:txBody>
          <a:bodyPr>
            <a:normAutofit/>
          </a:bodyPr>
          <a:lstStyle/>
          <a:p>
            <a:r>
              <a:rPr lang="cs-CZ" b="1" dirty="0"/>
              <a:t>Co </a:t>
            </a:r>
            <a:r>
              <a:rPr lang="cs-CZ" b="1" dirty="0" smtClean="0"/>
              <a:t>JE NAŠÍM CÍLEM?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r>
              <a:rPr lang="cs-CZ" b="0" dirty="0" smtClean="0"/>
              <a:t>Chceme posílit svou pozici v segmentu začínajících podnikatelů, drobných živnostníků, </a:t>
            </a:r>
            <a:r>
              <a:rPr lang="cs-CZ" b="0" dirty="0"/>
              <a:t>ale i </a:t>
            </a:r>
            <a:r>
              <a:rPr lang="cs-CZ" b="0" dirty="0" smtClean="0"/>
              <a:t>menších firem, </a:t>
            </a:r>
            <a:r>
              <a:rPr lang="cs-CZ" b="0" dirty="0"/>
              <a:t>které mají roční obrat do 50 milionů </a:t>
            </a:r>
            <a:r>
              <a:rPr lang="cs-CZ" b="0" dirty="0" smtClean="0"/>
              <a:t>Kč.</a:t>
            </a:r>
          </a:p>
          <a:p>
            <a:pPr marL="285750" indent="-285750"/>
            <a:endParaRPr lang="cs-CZ" b="0" dirty="0"/>
          </a:p>
          <a:p>
            <a:pPr marL="285750" indent="-285750"/>
            <a:r>
              <a:rPr lang="cs-CZ" b="0" dirty="0" smtClean="0"/>
              <a:t>Představením </a:t>
            </a:r>
            <a:r>
              <a:rPr lang="cs-CZ" b="0" dirty="0"/>
              <a:t>nových podnikatelských účtů reagujeme </a:t>
            </a:r>
            <a:r>
              <a:rPr lang="cs-CZ" b="0" dirty="0" smtClean="0"/>
              <a:t>na konkrétní poptávku.</a:t>
            </a:r>
          </a:p>
          <a:p>
            <a:pPr marL="285750" indent="-285750"/>
            <a:endParaRPr lang="cs-CZ" b="0" dirty="0" smtClean="0"/>
          </a:p>
          <a:p>
            <a:pPr marL="285750" indent="-285750"/>
            <a:r>
              <a:rPr lang="cs-CZ" b="0" dirty="0" smtClean="0"/>
              <a:t>Výrazně </a:t>
            </a:r>
            <a:r>
              <a:rPr lang="cs-CZ" b="0" dirty="0"/>
              <a:t>zjednodušujeme nabídku podnikatelských účtů a zároveň, minimálně pro ty menší </a:t>
            </a:r>
            <a:r>
              <a:rPr lang="cs-CZ" b="0" dirty="0" smtClean="0"/>
              <a:t>podnikatele, </a:t>
            </a:r>
            <a:r>
              <a:rPr lang="cs-CZ" b="0" dirty="0"/>
              <a:t>ji sjednocujeme s účty osobními.</a:t>
            </a:r>
          </a:p>
          <a:p>
            <a:pPr marL="285750" indent="-285750"/>
            <a:endParaRPr lang="cs-CZ" dirty="0"/>
          </a:p>
          <a:p>
            <a:pPr marL="285750" indent="-28575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844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Představení nových </a:t>
            </a:r>
            <a:r>
              <a:rPr lang="cs-CZ" b="1" dirty="0" smtClean="0"/>
              <a:t>účtů </a:t>
            </a:r>
            <a:r>
              <a:rPr lang="cs-CZ" b="1" dirty="0" err="1" smtClean="0"/>
              <a:t>raiffeisenbank</a:t>
            </a:r>
            <a:endParaRPr lang="cs-CZ" b="1" dirty="0"/>
          </a:p>
        </p:txBody>
      </p:sp>
      <p:sp>
        <p:nvSpPr>
          <p:cNvPr id="7" name="Zaoblený obdélník 6"/>
          <p:cNvSpPr/>
          <p:nvPr/>
        </p:nvSpPr>
        <p:spPr>
          <a:xfrm>
            <a:off x="539552" y="1268760"/>
            <a:ext cx="2520280" cy="122413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Podnikatelské </a:t>
            </a:r>
            <a:r>
              <a:rPr lang="cs-CZ" dirty="0" err="1">
                <a:solidFill>
                  <a:schemeClr val="tx1"/>
                </a:solidFill>
              </a:rPr>
              <a:t>eKonto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b="1" dirty="0">
                <a:solidFill>
                  <a:schemeClr val="tx1"/>
                </a:solidFill>
              </a:rPr>
              <a:t>SMART</a:t>
            </a:r>
          </a:p>
        </p:txBody>
      </p:sp>
      <p:sp>
        <p:nvSpPr>
          <p:cNvPr id="8" name="Zaoblený obdélník 7"/>
          <p:cNvSpPr/>
          <p:nvPr/>
        </p:nvSpPr>
        <p:spPr>
          <a:xfrm>
            <a:off x="3275856" y="1268760"/>
            <a:ext cx="2520280" cy="1224136"/>
          </a:xfrm>
          <a:prstGeom prst="roundRect">
            <a:avLst/>
          </a:prstGeom>
          <a:solidFill>
            <a:srgbClr val="C5C5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Podnikatelské </a:t>
            </a:r>
            <a:r>
              <a:rPr lang="cs-CZ" dirty="0" err="1">
                <a:solidFill>
                  <a:schemeClr val="bg1"/>
                </a:solidFill>
              </a:rPr>
              <a:t>eKonto</a:t>
            </a:r>
            <a:r>
              <a:rPr lang="cs-CZ" b="1" dirty="0">
                <a:solidFill>
                  <a:schemeClr val="bg1"/>
                </a:solidFill>
              </a:rPr>
              <a:t> KOMPLET PLUS</a:t>
            </a:r>
          </a:p>
        </p:txBody>
      </p:sp>
      <p:sp>
        <p:nvSpPr>
          <p:cNvPr id="9" name="Zaoblený obdélník 8"/>
          <p:cNvSpPr/>
          <p:nvPr/>
        </p:nvSpPr>
        <p:spPr>
          <a:xfrm>
            <a:off x="6012160" y="1268760"/>
            <a:ext cx="2520280" cy="122413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Podnikatelské </a:t>
            </a:r>
            <a:r>
              <a:rPr lang="cs-CZ" dirty="0" err="1">
                <a:solidFill>
                  <a:schemeClr val="bg1"/>
                </a:solidFill>
              </a:rPr>
              <a:t>eKonto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b="1" dirty="0">
                <a:solidFill>
                  <a:schemeClr val="bg1"/>
                </a:solidFill>
              </a:rPr>
              <a:t>EXCLUSIVE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539552" y="261094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0</a:t>
            </a:r>
            <a:r>
              <a:rPr lang="cs-CZ" b="1" dirty="0" smtClean="0"/>
              <a:t>,- </a:t>
            </a:r>
            <a:r>
              <a:rPr lang="cs-CZ" dirty="0" smtClean="0"/>
              <a:t>/ </a:t>
            </a:r>
            <a:r>
              <a:rPr lang="cs-CZ" dirty="0"/>
              <a:t>99,- Kč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3275856" y="2602659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129</a:t>
            </a:r>
            <a:r>
              <a:rPr lang="cs-CZ" b="1" dirty="0" smtClean="0"/>
              <a:t>,- </a:t>
            </a:r>
            <a:r>
              <a:rPr lang="cs-CZ" dirty="0" smtClean="0"/>
              <a:t>/ </a:t>
            </a:r>
            <a:r>
              <a:rPr lang="cs-CZ" dirty="0"/>
              <a:t>250,- Kč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6012160" y="260165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750</a:t>
            </a:r>
            <a:r>
              <a:rPr lang="cs-CZ" dirty="0"/>
              <a:t>,- Kč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467544" y="5733256"/>
            <a:ext cx="5184576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400" b="1" dirty="0"/>
              <a:t>Účet zdarma (SMART)  nebo výhodnější cenu (KOMPLET) </a:t>
            </a:r>
            <a:r>
              <a:rPr lang="cs-CZ" sz="1400" dirty="0"/>
              <a:t>získá klient pokud součet příchozích plateb na jeho účtu činí alespoň 15 000 Kč měsíčně a zároveň uskuteční minimálně tři odchozí transakce měsíčně. </a:t>
            </a: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b="1" dirty="0" smtClean="0">
                <a:solidFill>
                  <a:srgbClr val="FF0000"/>
                </a:solidFill>
              </a:rPr>
              <a:t>Začínající </a:t>
            </a:r>
            <a:r>
              <a:rPr lang="cs-CZ" sz="1400" b="1" dirty="0">
                <a:solidFill>
                  <a:srgbClr val="FF0000"/>
                </a:solidFill>
              </a:rPr>
              <a:t>podnikatel má první rok ZDARMA!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539552" y="2996953"/>
            <a:ext cx="2520280" cy="259228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no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1500" b="1" dirty="0"/>
              <a:t>Pro koho je určen: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cs-CZ" sz="15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1500" dirty="0"/>
              <a:t>Začínám podnikat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cs-CZ" sz="15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1500" dirty="0"/>
              <a:t>Jsem drobný živnostník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cs-CZ" sz="15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1500" dirty="0"/>
              <a:t>Jsem zaměstnanec</a:t>
            </a:r>
            <a:br>
              <a:rPr lang="cs-CZ" sz="1500" dirty="0"/>
            </a:br>
            <a:r>
              <a:rPr lang="cs-CZ" sz="1500" dirty="0"/>
              <a:t>a k tomu podnikám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cs-CZ" sz="15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1500" dirty="0"/>
              <a:t>Od banky potřebuji základní služby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cs-CZ" sz="16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cs-CZ" sz="16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3275856" y="2996953"/>
            <a:ext cx="2520280" cy="259228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r>
              <a:rPr lang="cs-CZ" sz="1500" b="1" dirty="0"/>
              <a:t>Pro koho je určen: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5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1500" dirty="0"/>
              <a:t>Jsem podnikatel nebo menší firma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cs-CZ" sz="15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1500" dirty="0"/>
              <a:t>Jsem aktivní a podnikání mám rozjeté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cs-CZ" sz="15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1500" dirty="0"/>
              <a:t>Od banky čekám dobrý poměr </a:t>
            </a:r>
            <a:r>
              <a:rPr lang="cs-CZ" sz="1500" dirty="0" smtClean="0"/>
              <a:t>cena / </a:t>
            </a:r>
            <a:r>
              <a:rPr lang="cs-CZ" sz="1500" dirty="0"/>
              <a:t>výkon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cs-CZ" sz="16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6012160" y="2996952"/>
            <a:ext cx="2520280" cy="259228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noAutofit/>
          </a:bodyPr>
          <a:lstStyle/>
          <a:p>
            <a:r>
              <a:rPr lang="cs-CZ" sz="1500" b="1" dirty="0"/>
              <a:t>Pro koho je určen: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5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1500" dirty="0"/>
              <a:t>Podnikám </a:t>
            </a:r>
            <a:r>
              <a:rPr lang="cs-CZ" sz="1500" dirty="0" smtClean="0"/>
              <a:t>naplno / </a:t>
            </a:r>
            <a:r>
              <a:rPr lang="cs-CZ" sz="1500" dirty="0"/>
              <a:t>jsem menší firma a rostu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cs-CZ" sz="15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1500" dirty="0"/>
              <a:t>Mám obchodní partnery v EU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cs-CZ" sz="15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1500" dirty="0"/>
              <a:t>Využívám svou banku na maximum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9803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cap="none" dirty="0"/>
              <a:t>Podnikatelské </a:t>
            </a:r>
            <a:r>
              <a:rPr lang="cs-CZ" b="1" cap="none" dirty="0" err="1"/>
              <a:t>eKonto</a:t>
            </a:r>
            <a:r>
              <a:rPr lang="cs-CZ" b="1" cap="none" dirty="0"/>
              <a:t> SMART</a:t>
            </a:r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64652242"/>
              </p:ext>
            </p:extLst>
          </p:nvPr>
        </p:nvGraphicFramePr>
        <p:xfrm>
          <a:off x="457200" y="1341438"/>
          <a:ext cx="4038600" cy="4175794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4038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82220"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Co tarif obsahuje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6951">
                <a:tc>
                  <a:txBody>
                    <a:bodyPr/>
                    <a:lstStyle/>
                    <a:p>
                      <a:r>
                        <a:rPr lang="cs-CZ" sz="1400" u="none" strike="noStrike" kern="1200" baseline="0" dirty="0"/>
                        <a:t>NEOMEZENÝ počet tuzemských elektronických plateb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6951">
                <a:tc>
                  <a:txBody>
                    <a:bodyPr/>
                    <a:lstStyle/>
                    <a:p>
                      <a:r>
                        <a:rPr lang="cs-CZ" sz="1400" u="none" strike="noStrike" kern="1200" baseline="0" dirty="0"/>
                        <a:t>NEOMEZENÝ počet výběrů z bankomatů všech bank v ČR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4375">
                <a:tc>
                  <a:txBody>
                    <a:bodyPr/>
                    <a:lstStyle/>
                    <a:p>
                      <a:r>
                        <a:rPr lang="cs-CZ" sz="1400" u="none" strike="noStrike" kern="1200" baseline="0" dirty="0"/>
                        <a:t>Vedení účtu a dalších služeb při aktivním </a:t>
                      </a:r>
                      <a:r>
                        <a:rPr lang="cs-CZ" sz="1400" u="none" strike="noStrike" kern="1200" baseline="0" dirty="0" smtClean="0"/>
                        <a:t>využívání 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2220">
                <a:tc>
                  <a:txBody>
                    <a:bodyPr/>
                    <a:lstStyle/>
                    <a:p>
                      <a:r>
                        <a:rPr lang="cs-CZ" sz="1400" u="none" strike="noStrike" kern="1200" baseline="0" dirty="0"/>
                        <a:t>Elektronická debetní karta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2220">
                <a:tc>
                  <a:txBody>
                    <a:bodyPr/>
                    <a:lstStyle/>
                    <a:p>
                      <a:r>
                        <a:rPr lang="cs-CZ" sz="1400" u="none" strike="noStrike" kern="1200" baseline="0" dirty="0"/>
                        <a:t>Jeden vklad a výběr v hotovosti na pokladně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28637">
                <a:tc>
                  <a:txBody>
                    <a:bodyPr/>
                    <a:lstStyle/>
                    <a:p>
                      <a:r>
                        <a:rPr lang="cs-CZ" sz="1400" u="none" strike="noStrike" kern="1200" baseline="0" dirty="0"/>
                        <a:t>Neomezený počet bezhotovostních přijatých</a:t>
                      </a:r>
                    </a:p>
                    <a:p>
                      <a:r>
                        <a:rPr lang="pl-PL" sz="1400" u="none" strike="noStrike" kern="1200" baseline="0" dirty="0"/>
                        <a:t>a odchozích plateb </a:t>
                      </a:r>
                      <a:r>
                        <a:rPr lang="pl-PL" sz="1400" u="none" strike="noStrike" kern="1200" baseline="0" dirty="0" smtClean="0"/>
                        <a:t>do/ze Slovenska (sesterská Tatra banka) </a:t>
                      </a:r>
                      <a:r>
                        <a:rPr lang="pl-PL" sz="1400" u="none" strike="noStrike" kern="1200" baseline="0" dirty="0"/>
                        <a:t>v CZK </a:t>
                      </a:r>
                      <a:r>
                        <a:rPr lang="pl-PL" sz="1400" u="none" strike="noStrike" kern="1200" baseline="0" dirty="0" smtClean="0"/>
                        <a:t>a </a:t>
                      </a:r>
                      <a:r>
                        <a:rPr lang="pl-PL" sz="1400" u="none" strike="noStrike" kern="1200" baseline="0" dirty="0"/>
                        <a:t>EUR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2220">
                <a:tc>
                  <a:txBody>
                    <a:bodyPr/>
                    <a:lstStyle/>
                    <a:p>
                      <a:r>
                        <a:rPr lang="cs-CZ" sz="1400" u="none" strike="noStrike" kern="1200" baseline="0" dirty="0"/>
                        <a:t>Vedení osobního účtu </a:t>
                      </a:r>
                      <a:r>
                        <a:rPr lang="cs-CZ" sz="1400" u="none" strike="noStrike" kern="1200" baseline="0" dirty="0" err="1"/>
                        <a:t>eKonto</a:t>
                      </a:r>
                      <a:r>
                        <a:rPr lang="cs-CZ" sz="1400" u="none" strike="noStrike" kern="1200" baseline="0" dirty="0"/>
                        <a:t> KOMPLET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4853880" y="1340768"/>
            <a:ext cx="4038600" cy="4248472"/>
          </a:xfrm>
          <a:noFill/>
          <a:ln>
            <a:solidFill>
              <a:srgbClr val="FFFF00"/>
            </a:solidFill>
          </a:ln>
        </p:spPr>
        <p:txBody>
          <a:bodyPr/>
          <a:lstStyle/>
          <a:p>
            <a:r>
              <a:rPr lang="cs-CZ" sz="1400" dirty="0"/>
              <a:t>Typický klient:</a:t>
            </a:r>
          </a:p>
          <a:p>
            <a:r>
              <a:rPr lang="cs-CZ" sz="1400" b="0" dirty="0"/>
              <a:t>Začínající podnikatel, malý živnostník nebo podnikatel, který si vedle svého zaměstnání přivydělává drobnějším podnikáním a chce mít své osobní a podnikatelské finance oddělené.</a:t>
            </a:r>
          </a:p>
          <a:p>
            <a:endParaRPr lang="cs-CZ" sz="1400" b="0" dirty="0"/>
          </a:p>
          <a:p>
            <a:r>
              <a:rPr lang="cs-CZ" sz="1400" dirty="0"/>
              <a:t>Co od své banky potřebuje?</a:t>
            </a:r>
          </a:p>
          <a:p>
            <a:r>
              <a:rPr lang="cs-CZ" sz="1400" b="0" dirty="0"/>
              <a:t>Chce účet zdarma, který však v sobě zahrnuje všechny základní služby. Zejména bezhotovostní transakce, občasný výběr z bankomatu, debetní kartu.</a:t>
            </a:r>
          </a:p>
          <a:p>
            <a:endParaRPr lang="cs-CZ" sz="1400" b="0" dirty="0"/>
          </a:p>
          <a:p>
            <a:r>
              <a:rPr lang="cs-CZ" sz="1400" dirty="0"/>
              <a:t>Co takový klient jistě uvítá?</a:t>
            </a:r>
          </a:p>
          <a:p>
            <a:r>
              <a:rPr lang="cs-CZ" sz="1400" b="0" dirty="0"/>
              <a:t>Určitě přijde vhod osobní účet zdarma, který je součástí podnikatelského. V návaznosti na závěry výzkumu začíná benefit rozdělení osobních a firemních financí nabírat </a:t>
            </a:r>
            <a:r>
              <a:rPr lang="cs-CZ" sz="1400" b="0" dirty="0" smtClean="0"/>
              <a:t/>
            </a:r>
            <a:br>
              <a:rPr lang="cs-CZ" sz="1400" b="0" dirty="0" smtClean="0"/>
            </a:br>
            <a:r>
              <a:rPr lang="cs-CZ" sz="1400" b="0" dirty="0" smtClean="0"/>
              <a:t>na </a:t>
            </a:r>
            <a:r>
              <a:rPr lang="cs-CZ" sz="1400" b="0" dirty="0"/>
              <a:t>důležitosti.</a:t>
            </a:r>
          </a:p>
        </p:txBody>
      </p:sp>
      <p:sp>
        <p:nvSpPr>
          <p:cNvPr id="6" name="TextovéPole 9"/>
          <p:cNvSpPr txBox="1"/>
          <p:nvPr/>
        </p:nvSpPr>
        <p:spPr>
          <a:xfrm>
            <a:off x="3131840" y="5949280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FF0000"/>
                </a:solidFill>
              </a:rPr>
              <a:t>ZDARMA </a:t>
            </a:r>
            <a:r>
              <a:rPr lang="cs-CZ" sz="2400" dirty="0" smtClean="0">
                <a:solidFill>
                  <a:srgbClr val="FF0000"/>
                </a:solidFill>
              </a:rPr>
              <a:t>/</a:t>
            </a:r>
            <a:r>
              <a:rPr lang="cs-CZ" sz="2400" b="1" dirty="0" smtClean="0">
                <a:solidFill>
                  <a:srgbClr val="FF0000"/>
                </a:solidFill>
              </a:rPr>
              <a:t> </a:t>
            </a:r>
            <a:r>
              <a:rPr lang="cs-CZ" sz="2400" dirty="0">
                <a:solidFill>
                  <a:srgbClr val="FF0000"/>
                </a:solidFill>
              </a:rPr>
              <a:t>99,- Kč</a:t>
            </a:r>
          </a:p>
        </p:txBody>
      </p:sp>
    </p:spTree>
    <p:extLst>
      <p:ext uri="{BB962C8B-B14F-4D97-AF65-F5344CB8AC3E}">
        <p14:creationId xmlns:p14="http://schemas.microsoft.com/office/powerpoint/2010/main" val="60561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cap="none" dirty="0"/>
              <a:t>Podnikatelské </a:t>
            </a:r>
            <a:r>
              <a:rPr lang="cs-CZ" b="1" cap="none" dirty="0" err="1"/>
              <a:t>eKonto</a:t>
            </a:r>
            <a:r>
              <a:rPr lang="cs-CZ" b="1" cap="none" dirty="0"/>
              <a:t> KOMPLET PLUS</a:t>
            </a:r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73954432"/>
              </p:ext>
            </p:extLst>
          </p:nvPr>
        </p:nvGraphicFramePr>
        <p:xfrm>
          <a:off x="457200" y="1341441"/>
          <a:ext cx="4038600" cy="489587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4038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49609">
                <a:tc>
                  <a:txBody>
                    <a:bodyPr/>
                    <a:lstStyle/>
                    <a:p>
                      <a:r>
                        <a:rPr lang="cs-CZ" sz="1400" dirty="0"/>
                        <a:t>Co tarif obsahuje</a:t>
                      </a:r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5C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2519">
                <a:tc>
                  <a:txBody>
                    <a:bodyPr/>
                    <a:lstStyle/>
                    <a:p>
                      <a:r>
                        <a:rPr lang="cs-CZ" sz="1400" u="none" strike="noStrike" kern="1200" baseline="0" dirty="0"/>
                        <a:t>NEOMEZENÝ počet tuzemských elektronických plateb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8031">
                <a:tc>
                  <a:txBody>
                    <a:bodyPr/>
                    <a:lstStyle/>
                    <a:p>
                      <a:r>
                        <a:rPr lang="cs-CZ" sz="1400" u="none" strike="noStrike" kern="1200" baseline="0" dirty="0"/>
                        <a:t>NEOMEZENÝ počet výběrů z bankomatů všech bank </a:t>
                      </a:r>
                      <a:r>
                        <a:rPr lang="pl-PL" sz="1400" u="none" strike="noStrike" kern="1200" baseline="0" dirty="0"/>
                        <a:t>v ČR i v zahraničí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9609">
                <a:tc>
                  <a:txBody>
                    <a:bodyPr/>
                    <a:lstStyle/>
                    <a:p>
                      <a:r>
                        <a:rPr lang="cs-CZ" sz="1400" b="1" u="none" strike="noStrike" kern="1200" baseline="0" dirty="0"/>
                        <a:t>Vedení kontokorentního úvěru</a:t>
                      </a:r>
                      <a:endParaRPr lang="cs-CZ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9609">
                <a:tc>
                  <a:txBody>
                    <a:bodyPr/>
                    <a:lstStyle/>
                    <a:p>
                      <a:r>
                        <a:rPr lang="cs-CZ" sz="1400" b="1" u="none" strike="noStrike" kern="1200" baseline="0" dirty="0"/>
                        <a:t>Správa běžného účtu až v 9 měnách</a:t>
                      </a:r>
                      <a:endParaRPr lang="cs-CZ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58031">
                <a:tc>
                  <a:txBody>
                    <a:bodyPr/>
                    <a:lstStyle/>
                    <a:p>
                      <a:r>
                        <a:rPr lang="cs-CZ" sz="1400" b="1" u="none" strike="noStrike" kern="1200" baseline="0" dirty="0"/>
                        <a:t>Jedna bezhotovostní přijatá nebo odchozí </a:t>
                      </a:r>
                      <a:r>
                        <a:rPr lang="cs-CZ" sz="1400" b="1" u="none" strike="noStrike" kern="1200" baseline="0" dirty="0" err="1"/>
                        <a:t>Europlatba</a:t>
                      </a:r>
                      <a:r>
                        <a:rPr lang="cs-CZ" sz="1400" b="1" u="none" strike="noStrike" kern="1200" baseline="0" dirty="0"/>
                        <a:t> nebo SEPA platba v měsíci</a:t>
                      </a:r>
                      <a:endParaRPr lang="cs-CZ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80026">
                <a:tc>
                  <a:txBody>
                    <a:bodyPr/>
                    <a:lstStyle/>
                    <a:p>
                      <a:r>
                        <a:rPr lang="cs-CZ" sz="1400" u="none" strike="noStrike" kern="1200" baseline="0" dirty="0"/>
                        <a:t>NEOMEZENÝ počet bezhotovostních přijatých</a:t>
                      </a:r>
                      <a:br>
                        <a:rPr lang="cs-CZ" sz="1400" u="none" strike="noStrike" kern="1200" baseline="0" dirty="0"/>
                      </a:br>
                      <a:r>
                        <a:rPr lang="pl-PL" sz="1400" u="none" strike="noStrike" kern="1200" baseline="0" dirty="0"/>
                        <a:t>a odchozích plateb z a do Tatra banky v CZK</a:t>
                      </a:r>
                      <a:br>
                        <a:rPr lang="pl-PL" sz="1400" u="none" strike="noStrike" kern="1200" baseline="0" dirty="0"/>
                      </a:br>
                      <a:r>
                        <a:rPr lang="pl-PL" sz="1400" u="none" strike="noStrike" kern="1200" baseline="0" dirty="0"/>
                        <a:t>a EUR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9609">
                <a:tc>
                  <a:txBody>
                    <a:bodyPr/>
                    <a:lstStyle/>
                    <a:p>
                      <a:r>
                        <a:rPr lang="cs-CZ" sz="1400" u="none" strike="noStrike" kern="1200" baseline="0" dirty="0"/>
                        <a:t>Elektronická debetní karta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9609">
                <a:tc>
                  <a:txBody>
                    <a:bodyPr/>
                    <a:lstStyle/>
                    <a:p>
                      <a:r>
                        <a:rPr lang="cs-CZ" sz="1400" b="1" u="none" strike="noStrike" kern="1200" baseline="0" dirty="0"/>
                        <a:t>Embosovaná debetní karta</a:t>
                      </a:r>
                      <a:endParaRPr lang="cs-CZ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49609">
                <a:tc>
                  <a:txBody>
                    <a:bodyPr/>
                    <a:lstStyle/>
                    <a:p>
                      <a:r>
                        <a:rPr lang="pl-PL" sz="1400" b="1" u="none" strike="noStrike" kern="1200" baseline="0" dirty="0"/>
                        <a:t>4 vklady a jeden výběr v hotovosti na pokladně</a:t>
                      </a:r>
                      <a:endParaRPr lang="cs-CZ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49609">
                <a:tc>
                  <a:txBody>
                    <a:bodyPr/>
                    <a:lstStyle/>
                    <a:p>
                      <a:r>
                        <a:rPr lang="cs-CZ" sz="1400" u="none" strike="noStrike" kern="1200" baseline="0" dirty="0"/>
                        <a:t>Vedení osobního účtu </a:t>
                      </a:r>
                      <a:r>
                        <a:rPr lang="cs-CZ" sz="1400" u="none" strike="noStrike" kern="1200" baseline="0" dirty="0" err="1"/>
                        <a:t>eKonto</a:t>
                      </a:r>
                      <a:r>
                        <a:rPr lang="cs-CZ" sz="1400" u="none" strike="noStrike" kern="1200" baseline="0" dirty="0"/>
                        <a:t> KOMPLET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4392488"/>
          </a:xfrm>
          <a:noFill/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cs-CZ" sz="1400" dirty="0"/>
              <a:t>Typický klient:</a:t>
            </a:r>
          </a:p>
          <a:p>
            <a:r>
              <a:rPr lang="cs-CZ" sz="1400" b="0" dirty="0"/>
              <a:t>Podnikatel nebo menší firma. Aktivně podniká, svou firmu má rozjetou. Typicky OSVČ nebo malé s.r.o. s menším počtem zaměstnanců.</a:t>
            </a:r>
          </a:p>
          <a:p>
            <a:endParaRPr lang="cs-CZ" sz="1400" dirty="0"/>
          </a:p>
          <a:p>
            <a:r>
              <a:rPr lang="cs-CZ" sz="1400" dirty="0"/>
              <a:t>Co od své banky potřebuje?</a:t>
            </a:r>
          </a:p>
          <a:p>
            <a:r>
              <a:rPr lang="cs-CZ" sz="1400" b="0" dirty="0"/>
              <a:t>Chce výhodný účet, za který nebude platit zbytečně velké poplatky, ale který zároveň již obsahuje vše potřebné. Hledá dokonalou rovnováhu v poměru </a:t>
            </a:r>
            <a:r>
              <a:rPr lang="cs-CZ" sz="1400" b="0" dirty="0" smtClean="0"/>
              <a:t>cena / </a:t>
            </a:r>
            <a:r>
              <a:rPr lang="cs-CZ" sz="1400" b="0" dirty="0"/>
              <a:t>výkon.</a:t>
            </a:r>
          </a:p>
          <a:p>
            <a:endParaRPr lang="cs-CZ" sz="1400" b="0" dirty="0"/>
          </a:p>
          <a:p>
            <a:r>
              <a:rPr lang="cs-CZ" sz="1400" dirty="0"/>
              <a:t>Co takový klient jistě uvítá?</a:t>
            </a:r>
          </a:p>
          <a:p>
            <a:r>
              <a:rPr lang="cs-CZ" sz="1400" b="0" dirty="0"/>
              <a:t>Zdarma jedna </a:t>
            </a:r>
            <a:r>
              <a:rPr lang="cs-CZ" sz="1400" b="0" dirty="0" smtClean="0"/>
              <a:t>EURO / </a:t>
            </a:r>
            <a:r>
              <a:rPr lang="cs-CZ" sz="1400" b="0" dirty="0"/>
              <a:t>SEPA platba i platby do </a:t>
            </a:r>
            <a:r>
              <a:rPr lang="cs-CZ" sz="1400" b="0" dirty="0" smtClean="0"/>
              <a:t>Tatra banky </a:t>
            </a:r>
            <a:r>
              <a:rPr lang="cs-CZ" sz="1400" b="0" dirty="0"/>
              <a:t>na Slovensko se mohou hodit. Kontokorentní úvěr bez poplatku za jeho vedení. Vedení účtu až v 9 měnách. I zde je k dispozici osobní účet pro rozdělení </a:t>
            </a:r>
            <a:r>
              <a:rPr lang="cs-CZ" sz="1400" b="0" dirty="0" smtClean="0"/>
              <a:t>osobních </a:t>
            </a:r>
            <a:br>
              <a:rPr lang="cs-CZ" sz="1400" b="0" dirty="0" smtClean="0"/>
            </a:br>
            <a:r>
              <a:rPr lang="cs-CZ" sz="1400" b="0" dirty="0" smtClean="0"/>
              <a:t>a firemních financí</a:t>
            </a:r>
            <a:r>
              <a:rPr lang="cs-CZ" sz="1400" b="0" dirty="0"/>
              <a:t>.</a:t>
            </a:r>
            <a:endParaRPr lang="cs-CZ" dirty="0"/>
          </a:p>
        </p:txBody>
      </p:sp>
      <p:sp>
        <p:nvSpPr>
          <p:cNvPr id="6" name="TextovéPole 10"/>
          <p:cNvSpPr txBox="1"/>
          <p:nvPr/>
        </p:nvSpPr>
        <p:spPr>
          <a:xfrm>
            <a:off x="5004048" y="6093296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rgbClr val="FF0000"/>
                </a:solidFill>
              </a:rPr>
              <a:t>129</a:t>
            </a:r>
            <a:r>
              <a:rPr lang="cs-CZ" sz="2400" b="1" dirty="0" smtClean="0">
                <a:solidFill>
                  <a:srgbClr val="FF0000"/>
                </a:solidFill>
              </a:rPr>
              <a:t>,- </a:t>
            </a:r>
            <a:r>
              <a:rPr lang="cs-CZ" sz="2400" dirty="0" smtClean="0">
                <a:solidFill>
                  <a:srgbClr val="FF0000"/>
                </a:solidFill>
              </a:rPr>
              <a:t>/ </a:t>
            </a:r>
            <a:r>
              <a:rPr lang="cs-CZ" sz="2400" dirty="0">
                <a:solidFill>
                  <a:srgbClr val="FF0000"/>
                </a:solidFill>
              </a:rPr>
              <a:t>250,- Kč</a:t>
            </a:r>
          </a:p>
        </p:txBody>
      </p:sp>
    </p:spTree>
    <p:extLst>
      <p:ext uri="{BB962C8B-B14F-4D97-AF65-F5344CB8AC3E}">
        <p14:creationId xmlns:p14="http://schemas.microsoft.com/office/powerpoint/2010/main" val="281804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Podnikatelské </a:t>
            </a:r>
            <a:r>
              <a:rPr lang="cs-CZ" dirty="0" err="1"/>
              <a:t>ekonto</a:t>
            </a:r>
            <a:r>
              <a:rPr lang="cs-CZ" dirty="0"/>
              <a:t> </a:t>
            </a:r>
            <a:r>
              <a:rPr lang="cs-CZ" dirty="0" err="1"/>
              <a:t>exclusive</a:t>
            </a:r>
            <a:endParaRPr lang="cs-CZ" dirty="0"/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06168071"/>
              </p:ext>
            </p:extLst>
          </p:nvPr>
        </p:nvGraphicFramePr>
        <p:xfrm>
          <a:off x="457200" y="1341566"/>
          <a:ext cx="4038600" cy="5270608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4038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20219"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chemeClr val="bg1"/>
                          </a:solidFill>
                        </a:rPr>
                        <a:t>Co tarif obsahuje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2710">
                <a:tc>
                  <a:txBody>
                    <a:bodyPr/>
                    <a:lstStyle/>
                    <a:p>
                      <a:r>
                        <a:rPr lang="cs-CZ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NEOMEZENÝ počet tuzemských elektronických plateb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4372">
                <a:tc>
                  <a:txBody>
                    <a:bodyPr/>
                    <a:lstStyle/>
                    <a:p>
                      <a:r>
                        <a:rPr lang="cs-CZ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NEOMEZENÝ počet výběrů z bankomatů všech bank </a:t>
                      </a:r>
                      <a:r>
                        <a:rPr lang="pl-PL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 ČR i v zahraničí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0219">
                <a:tc>
                  <a:txBody>
                    <a:bodyPr/>
                    <a:lstStyle/>
                    <a:p>
                      <a:r>
                        <a:rPr lang="cs-CZ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Vedení kontokorentního úvěru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0219">
                <a:tc>
                  <a:txBody>
                    <a:bodyPr/>
                    <a:lstStyle/>
                    <a:p>
                      <a:r>
                        <a:rPr lang="cs-CZ" sz="1400" b="1" dirty="0"/>
                        <a:t>Kontokorentní úvěr bez rezervačního poplatku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0219">
                <a:tc>
                  <a:txBody>
                    <a:bodyPr/>
                    <a:lstStyle/>
                    <a:p>
                      <a:r>
                        <a:rPr lang="cs-CZ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Správa běžného účtu až v 9 měnách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44372">
                <a:tc>
                  <a:txBody>
                    <a:bodyPr/>
                    <a:lstStyle/>
                    <a:p>
                      <a:r>
                        <a:rPr lang="cs-CZ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 bezhotovostních přijatých nebo odchozích </a:t>
                      </a:r>
                      <a:r>
                        <a:rPr lang="cs-CZ" sz="14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Europlateb</a:t>
                      </a:r>
                      <a:r>
                        <a:rPr lang="cs-CZ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nebo SEPA plateb v měsíci</a:t>
                      </a:r>
                      <a:endParaRPr lang="cs-CZ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955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NEOMEZENÝ počet bezhotovostních přijatých </a:t>
                      </a:r>
                      <a:br>
                        <a:rPr lang="cs-CZ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odchozích plateb z a do Tatra banky v CZK</a:t>
                      </a:r>
                      <a:br>
                        <a:rPr lang="pl-PL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EUR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92710">
                <a:tc>
                  <a:txBody>
                    <a:bodyPr/>
                    <a:lstStyle/>
                    <a:p>
                      <a:r>
                        <a:rPr lang="cs-CZ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Elektronická debetní karta a dvě embosované debetní karty</a:t>
                      </a:r>
                      <a:endParaRPr lang="cs-CZ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92710">
                <a:tc>
                  <a:txBody>
                    <a:bodyPr/>
                    <a:lstStyle/>
                    <a:p>
                      <a:r>
                        <a:rPr lang="cs-CZ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Užívání jedné licence pro dávkové platby - </a:t>
                      </a:r>
                      <a:r>
                        <a:rPr lang="cs-CZ" sz="14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eKomunikátor</a:t>
                      </a:r>
                      <a:endParaRPr lang="cs-CZ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0219">
                <a:tc>
                  <a:txBody>
                    <a:bodyPr/>
                    <a:lstStyle/>
                    <a:p>
                      <a:r>
                        <a:rPr lang="cs-CZ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 vkladů a jeden výběr v hotovosti na pokladně</a:t>
                      </a:r>
                      <a:endParaRPr lang="cs-CZ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20219">
                <a:tc>
                  <a:txBody>
                    <a:bodyPr/>
                    <a:lstStyle/>
                    <a:p>
                      <a:r>
                        <a:rPr lang="cs-CZ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Vedení osobního účtu </a:t>
                      </a:r>
                      <a:r>
                        <a:rPr lang="cs-CZ" sz="1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eKonto</a:t>
                      </a:r>
                      <a:r>
                        <a:rPr lang="cs-CZ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KOMPLET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10" name="Zástupný symbol pro obsah 2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4464496"/>
          </a:xfrm>
          <a:noFill/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r>
              <a:rPr lang="cs-CZ" sz="1400" dirty="0"/>
              <a:t>Typický klient:</a:t>
            </a:r>
          </a:p>
          <a:p>
            <a:r>
              <a:rPr lang="cs-CZ" sz="1400" b="0" dirty="0"/>
              <a:t>Podnikatel nebo menší firma. Aktivně podniká, svou firmu má rozjetou a stále roste. Typicky menší firma se zaměstnanci, obchodními partnery v EU.</a:t>
            </a:r>
          </a:p>
          <a:p>
            <a:endParaRPr lang="cs-CZ" sz="1400" dirty="0"/>
          </a:p>
          <a:p>
            <a:r>
              <a:rPr lang="cs-CZ" sz="1400" dirty="0"/>
              <a:t>Co od své banky potřebuje?</a:t>
            </a:r>
          </a:p>
          <a:p>
            <a:r>
              <a:rPr lang="cs-CZ" sz="1400" b="0" dirty="0"/>
              <a:t>Chce mít účet </a:t>
            </a:r>
            <a:r>
              <a:rPr lang="cs-CZ" sz="1400" b="0" dirty="0" smtClean="0"/>
              <a:t>se vším </a:t>
            </a:r>
            <a:r>
              <a:rPr lang="cs-CZ" sz="1400" b="0" dirty="0"/>
              <a:t>všudy, dokáže ocenit hodnotu služeb. Nechce se starat o to, co právě od banky potřebuje – vše potřebné je součástí jeho účtu, vše má pod kontrolou.</a:t>
            </a:r>
          </a:p>
          <a:p>
            <a:endParaRPr lang="cs-CZ" sz="1400" b="0" dirty="0"/>
          </a:p>
          <a:p>
            <a:r>
              <a:rPr lang="cs-CZ" sz="1400" dirty="0"/>
              <a:t>Co takový klient jistě uvítá?</a:t>
            </a:r>
          </a:p>
          <a:p>
            <a:r>
              <a:rPr lang="cs-CZ" sz="1400" b="0" dirty="0"/>
              <a:t>10 </a:t>
            </a:r>
            <a:r>
              <a:rPr lang="cs-CZ" sz="1400" b="0" dirty="0" smtClean="0"/>
              <a:t>EURO / </a:t>
            </a:r>
            <a:r>
              <a:rPr lang="cs-CZ" sz="1400" b="0" dirty="0"/>
              <a:t>SEPA plateb zdarma a v případě potřeby výhodné dokoupení dalších. Zdarma také platby do </a:t>
            </a:r>
            <a:r>
              <a:rPr lang="cs-CZ" sz="1400" b="0" dirty="0" smtClean="0"/>
              <a:t>Tatra banky</a:t>
            </a:r>
            <a:r>
              <a:rPr lang="cs-CZ" sz="1400" b="0" dirty="0"/>
              <a:t>. Kontokorent bez poplatku za správu i poplatku za rezervaci zdrojů. Více hotovostních vkladů i karet. Že je účet </a:t>
            </a:r>
            <a:r>
              <a:rPr lang="cs-CZ" sz="1400" b="0" dirty="0" err="1"/>
              <a:t>multiměnový</a:t>
            </a:r>
            <a:r>
              <a:rPr lang="cs-CZ" sz="1400" b="0" dirty="0"/>
              <a:t> </a:t>
            </a:r>
            <a:r>
              <a:rPr lang="cs-CZ" sz="1400" b="0" dirty="0" smtClean="0"/>
              <a:t>považujeme za samozřejmost</a:t>
            </a:r>
            <a:r>
              <a:rPr lang="cs-CZ" sz="1400" b="0" dirty="0"/>
              <a:t>.</a:t>
            </a:r>
            <a:endParaRPr lang="cs-CZ" dirty="0"/>
          </a:p>
        </p:txBody>
      </p:sp>
      <p:sp>
        <p:nvSpPr>
          <p:cNvPr id="6" name="TextovéPole 11"/>
          <p:cNvSpPr txBox="1"/>
          <p:nvPr/>
        </p:nvSpPr>
        <p:spPr>
          <a:xfrm>
            <a:off x="5004048" y="6093296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rgbClr val="FF0000"/>
                </a:solidFill>
              </a:rPr>
              <a:t>750</a:t>
            </a:r>
            <a:r>
              <a:rPr lang="cs-CZ" sz="2400" dirty="0">
                <a:solidFill>
                  <a:srgbClr val="FF0000"/>
                </a:solidFill>
              </a:rPr>
              <a:t>,- Kč</a:t>
            </a:r>
          </a:p>
        </p:txBody>
      </p:sp>
    </p:spTree>
    <p:extLst>
      <p:ext uri="{BB962C8B-B14F-4D97-AF65-F5344CB8AC3E}">
        <p14:creationId xmlns:p14="http://schemas.microsoft.com/office/powerpoint/2010/main" val="281804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068960"/>
            <a:ext cx="3454152" cy="1470025"/>
          </a:xfrm>
        </p:spPr>
        <p:txBody>
          <a:bodyPr/>
          <a:lstStyle/>
          <a:p>
            <a:r>
              <a:rPr lang="cs-CZ" b="1" dirty="0"/>
              <a:t>Nová</a:t>
            </a:r>
            <a:br>
              <a:rPr lang="cs-CZ" b="1" dirty="0"/>
            </a:br>
            <a:r>
              <a:rPr lang="cs-CZ" b="1" dirty="0"/>
              <a:t>marketingová kampaň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0" dirty="0"/>
              <a:t>Od 1. 6. 2017</a:t>
            </a:r>
          </a:p>
        </p:txBody>
      </p:sp>
    </p:spTree>
    <p:extLst>
      <p:ext uri="{BB962C8B-B14F-4D97-AF65-F5344CB8AC3E}">
        <p14:creationId xmlns:p14="http://schemas.microsoft.com/office/powerpoint/2010/main" val="127233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67544" y="230198"/>
            <a:ext cx="7022094" cy="79200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1041217" rtl="0" eaLnBrk="1" latinLnBrk="0" hangingPunct="1"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Century Gothic" pitchFamily="34" charset="0"/>
                <a:ea typeface="+mj-ea"/>
                <a:cs typeface="Arial" pitchFamily="34" charset="0"/>
              </a:defRPr>
            </a:lvl1pPr>
          </a:lstStyle>
          <a:p>
            <a:pPr>
              <a:spcBef>
                <a:spcPts val="1000"/>
              </a:spcBef>
            </a:pPr>
            <a:endParaRPr lang="cs-CZ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Marketingová kampaň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5915000" cy="5328592"/>
          </a:xfrm>
        </p:spPr>
        <p:txBody>
          <a:bodyPr>
            <a:normAutofit/>
          </a:bodyPr>
          <a:lstStyle/>
          <a:p>
            <a:pPr marL="342900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cs-CZ" sz="1600" b="0" dirty="0"/>
              <a:t>Od 1. 6. 2017 </a:t>
            </a:r>
            <a:r>
              <a:rPr lang="cs-CZ" sz="1600" b="0" dirty="0">
                <a:hlinkClick r:id="rId2" action="ppaction://hlinkfile"/>
              </a:rPr>
              <a:t>TV kampaň</a:t>
            </a:r>
            <a:endParaRPr lang="cs-CZ" sz="1600" b="0" dirty="0"/>
          </a:p>
          <a:p>
            <a:pPr indent="0">
              <a:buClr>
                <a:schemeClr val="tx1"/>
              </a:buClr>
              <a:buNone/>
            </a:pPr>
            <a:endParaRPr lang="cs-CZ" sz="1600" b="0" dirty="0"/>
          </a:p>
          <a:p>
            <a:pPr indent="0">
              <a:buClr>
                <a:schemeClr val="tx1"/>
              </a:buClr>
              <a:buNone/>
            </a:pPr>
            <a:r>
              <a:rPr lang="cs-CZ" sz="1600" b="0" dirty="0">
                <a:hlinkClick r:id="rId3"/>
              </a:rPr>
              <a:t>https://</a:t>
            </a:r>
            <a:r>
              <a:rPr lang="cs-CZ" sz="1600" b="0" dirty="0" smtClean="0">
                <a:hlinkClick r:id="rId3"/>
              </a:rPr>
              <a:t>youtu.be/SFF3to9tRH0</a:t>
            </a:r>
            <a:endParaRPr lang="cs-CZ" sz="1600" b="0" dirty="0" smtClean="0"/>
          </a:p>
          <a:p>
            <a:pPr indent="0">
              <a:buClr>
                <a:schemeClr val="tx1"/>
              </a:buClr>
              <a:buNone/>
            </a:pPr>
            <a:endParaRPr lang="cs-CZ" sz="1600" b="0" dirty="0"/>
          </a:p>
          <a:p>
            <a:pPr marL="342900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cs-CZ" sz="1600" b="0" dirty="0">
                <a:hlinkClick r:id="rId4" action="ppaction://hlinkfile"/>
              </a:rPr>
              <a:t>On –line </a:t>
            </a:r>
            <a:r>
              <a:rPr lang="cs-CZ" sz="1600" b="0" dirty="0"/>
              <a:t>kampaň po celý červen</a:t>
            </a:r>
          </a:p>
          <a:p>
            <a:pPr indent="0">
              <a:buClr>
                <a:schemeClr val="tx1"/>
              </a:buClr>
              <a:buNone/>
            </a:pPr>
            <a:endParaRPr lang="cs-CZ" sz="1600" b="0" dirty="0" smtClean="0"/>
          </a:p>
          <a:p>
            <a:pPr indent="0">
              <a:buClr>
                <a:schemeClr val="tx1"/>
              </a:buClr>
              <a:buNone/>
            </a:pPr>
            <a:r>
              <a:rPr lang="cs-CZ" sz="1600" b="0" dirty="0" smtClean="0">
                <a:hlinkClick r:id="rId5"/>
              </a:rPr>
              <a:t>https</a:t>
            </a:r>
            <a:r>
              <a:rPr lang="cs-CZ" sz="1600" b="0" dirty="0">
                <a:hlinkClick r:id="rId5"/>
              </a:rPr>
              <a:t>://</a:t>
            </a:r>
            <a:r>
              <a:rPr lang="cs-CZ" sz="1600" b="0" dirty="0" smtClean="0">
                <a:hlinkClick r:id="rId5"/>
              </a:rPr>
              <a:t>youtu.be/JSJIR5i5MCI</a:t>
            </a:r>
            <a:endParaRPr lang="cs-CZ" sz="1600" b="0" dirty="0" smtClean="0"/>
          </a:p>
          <a:p>
            <a:pPr indent="0">
              <a:buClr>
                <a:schemeClr val="tx1"/>
              </a:buClr>
              <a:buNone/>
            </a:pPr>
            <a:endParaRPr lang="cs-CZ" sz="1600" b="0" dirty="0"/>
          </a:p>
          <a:p>
            <a:pPr marL="342900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cs-CZ" sz="1600" b="0" dirty="0">
                <a:hlinkClick r:id="rId6" action="ppaction://hlinkfile"/>
              </a:rPr>
              <a:t>Rádio</a:t>
            </a:r>
            <a:r>
              <a:rPr lang="cs-CZ" sz="1600" b="0" dirty="0"/>
              <a:t> 5. 6. až 18. 6. </a:t>
            </a:r>
            <a:r>
              <a:rPr lang="cs-CZ" sz="1600" b="0" dirty="0" smtClean="0"/>
              <a:t>2017</a:t>
            </a:r>
          </a:p>
          <a:p>
            <a:pPr marL="342900">
              <a:buClr>
                <a:schemeClr val="tx1"/>
              </a:buClr>
              <a:buFont typeface="Wingdings" panose="05000000000000000000" pitchFamily="2" charset="2"/>
              <a:buChar char="q"/>
            </a:pPr>
            <a:endParaRPr lang="cs-CZ" sz="1600" b="0" dirty="0"/>
          </a:p>
          <a:p>
            <a:pPr marL="342900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cs-CZ" sz="1600" b="0" dirty="0" smtClean="0"/>
              <a:t>POS </a:t>
            </a:r>
            <a:r>
              <a:rPr lang="cs-CZ" sz="1600" b="0" dirty="0"/>
              <a:t>materiály</a:t>
            </a:r>
          </a:p>
          <a:p>
            <a:pPr marL="342900">
              <a:buClr>
                <a:schemeClr val="tx1"/>
              </a:buClr>
              <a:buFont typeface="Wingdings" panose="05000000000000000000" pitchFamily="2" charset="2"/>
              <a:buChar char="ü"/>
            </a:pPr>
            <a:endParaRPr lang="cs-CZ" sz="2000" dirty="0"/>
          </a:p>
          <a:p>
            <a:pPr marL="342900">
              <a:buClr>
                <a:schemeClr val="tx1"/>
              </a:buClr>
              <a:buFont typeface="Wingdings" panose="05000000000000000000" pitchFamily="2" charset="2"/>
              <a:buChar char="ü"/>
            </a:pPr>
            <a:endParaRPr lang="cs-CZ" sz="2000" dirty="0"/>
          </a:p>
          <a:p>
            <a:pPr marL="800100" lvl="1" indent="0">
              <a:buClr>
                <a:schemeClr val="tx1"/>
              </a:buClr>
              <a:buNone/>
            </a:pPr>
            <a:endParaRPr lang="cs-CZ" sz="2000" b="0" dirty="0"/>
          </a:p>
          <a:p>
            <a:pPr marL="342900">
              <a:buClr>
                <a:schemeClr val="tx1"/>
              </a:buClr>
              <a:buFont typeface="Wingdings" panose="05000000000000000000" pitchFamily="2" charset="2"/>
              <a:buChar char="ü"/>
            </a:pPr>
            <a:endParaRPr lang="cs-CZ" sz="2000" b="0" dirty="0"/>
          </a:p>
          <a:p>
            <a:pPr indent="0">
              <a:buClr>
                <a:schemeClr val="tx1"/>
              </a:buClr>
              <a:buNone/>
            </a:pPr>
            <a:endParaRPr lang="cs-CZ" sz="2000" b="0" dirty="0"/>
          </a:p>
          <a:p>
            <a:pPr indent="0">
              <a:buClr>
                <a:schemeClr val="tx1"/>
              </a:buClr>
              <a:buNone/>
            </a:pPr>
            <a:endParaRPr lang="cs-CZ" sz="2000" b="0" dirty="0"/>
          </a:p>
          <a:p>
            <a:pPr marL="342900">
              <a:buClr>
                <a:schemeClr val="tx1"/>
              </a:buClr>
              <a:buFont typeface="Wingdings" panose="05000000000000000000" pitchFamily="2" charset="2"/>
              <a:buChar char="ü"/>
            </a:pPr>
            <a:endParaRPr lang="cs-CZ" sz="2000" b="0" dirty="0"/>
          </a:p>
          <a:p>
            <a:pPr marL="342900">
              <a:buClr>
                <a:schemeClr val="tx1"/>
              </a:buClr>
              <a:buFont typeface="Wingdings" panose="05000000000000000000" pitchFamily="2" charset="2"/>
              <a:buChar char="ü"/>
            </a:pPr>
            <a:endParaRPr lang="cs-CZ" sz="2000" b="0" dirty="0"/>
          </a:p>
          <a:p>
            <a:endParaRPr lang="cs-CZ" b="0" dirty="0"/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771" y="1299948"/>
            <a:ext cx="3673697" cy="514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743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Podnikatelské </a:t>
            </a:r>
            <a:r>
              <a:rPr lang="cs-CZ" b="1" dirty="0" smtClean="0"/>
              <a:t>účty </a:t>
            </a:r>
            <a:r>
              <a:rPr lang="cs-CZ" b="1" dirty="0"/>
              <a:t>– ukázka letáku</a:t>
            </a:r>
          </a:p>
        </p:txBody>
      </p:sp>
      <p:sp>
        <p:nvSpPr>
          <p:cNvPr id="6" name="Obdélník 5"/>
          <p:cNvSpPr/>
          <p:nvPr/>
        </p:nvSpPr>
        <p:spPr>
          <a:xfrm>
            <a:off x="7596336" y="5733256"/>
            <a:ext cx="1547664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25274"/>
            <a:ext cx="7859216" cy="5516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237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7904" y="2636912"/>
            <a:ext cx="4608512" cy="1470025"/>
          </a:xfrm>
        </p:spPr>
        <p:txBody>
          <a:bodyPr/>
          <a:lstStyle/>
          <a:p>
            <a:r>
              <a:rPr lang="cs-CZ" b="1" dirty="0"/>
              <a:t>Děkujeme </a:t>
            </a:r>
            <a:r>
              <a:rPr lang="cs-CZ" b="1" dirty="0" smtClean="0"/>
              <a:t>za pozornost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36136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2924944"/>
            <a:ext cx="4032448" cy="965969"/>
          </a:xfrm>
        </p:spPr>
        <p:txBody>
          <a:bodyPr/>
          <a:lstStyle/>
          <a:p>
            <a:r>
              <a:rPr lang="cs-CZ" b="1" dirty="0"/>
              <a:t>S ČÍM SE </a:t>
            </a:r>
            <a:r>
              <a:rPr lang="cs-CZ" b="1" dirty="0" smtClean="0"/>
              <a:t>dnes PODNIKATELÉ </a:t>
            </a:r>
            <a:r>
              <a:rPr lang="cs-CZ" b="1" dirty="0"/>
              <a:t>POTÝKAJÍ?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cs-CZ" b="0" dirty="0"/>
              <a:t>PRŮZKUM MEZI PODNIKATELI</a:t>
            </a:r>
          </a:p>
          <a:p>
            <a:r>
              <a:rPr lang="cs-CZ" b="0" dirty="0"/>
              <a:t>DUBEN 2017</a:t>
            </a:r>
          </a:p>
          <a:p>
            <a:r>
              <a:rPr lang="cs-CZ" b="0" dirty="0"/>
              <a:t>IPSOS</a:t>
            </a:r>
          </a:p>
        </p:txBody>
      </p:sp>
    </p:spTree>
    <p:extLst>
      <p:ext uri="{BB962C8B-B14F-4D97-AF65-F5344CB8AC3E}">
        <p14:creationId xmlns:p14="http://schemas.microsoft.com/office/powerpoint/2010/main" val="361732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87462" y="476672"/>
            <a:ext cx="8680422" cy="626296"/>
          </a:xfrm>
        </p:spPr>
        <p:txBody>
          <a:bodyPr>
            <a:noAutofit/>
          </a:bodyPr>
          <a:lstStyle/>
          <a:p>
            <a:r>
              <a:rPr lang="cs-CZ" sz="2300" b="1" dirty="0"/>
              <a:t>Pozadí a motivace výzkumu, </a:t>
            </a:r>
            <a:r>
              <a:rPr lang="cs-CZ" sz="2300" b="1" dirty="0" smtClean="0"/>
              <a:t>metodologie</a:t>
            </a:r>
            <a:endParaRPr lang="cs-CZ" sz="2300" b="1" dirty="0"/>
          </a:p>
        </p:txBody>
      </p:sp>
      <p:sp>
        <p:nvSpPr>
          <p:cNvPr id="6" name="Obdélník 5"/>
          <p:cNvSpPr/>
          <p:nvPr/>
        </p:nvSpPr>
        <p:spPr>
          <a:xfrm>
            <a:off x="453309" y="1250895"/>
            <a:ext cx="82951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Cílem výzkumu bylo zjistit, co stojí za nedávným </a:t>
            </a:r>
            <a:r>
              <a:rPr lang="cs-CZ" b="1" dirty="0" smtClean="0"/>
              <a:t>zvýšením </a:t>
            </a:r>
            <a:r>
              <a:rPr lang="cs-CZ" b="1" dirty="0"/>
              <a:t>zájmu o firemní </a:t>
            </a:r>
            <a:br>
              <a:rPr lang="cs-CZ" b="1" dirty="0"/>
            </a:br>
            <a:r>
              <a:rPr lang="cs-CZ" b="1" dirty="0"/>
              <a:t>účty nabízené Raiffeisenbank. 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755577" y="2354295"/>
            <a:ext cx="346125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dirty="0"/>
              <a:t>Jménem Raiffeisenbank jsme telefonicky dotázali </a:t>
            </a:r>
            <a:r>
              <a:rPr lang="cs-CZ" sz="1600" b="1" dirty="0"/>
              <a:t>300 klientů</a:t>
            </a:r>
            <a:r>
              <a:rPr lang="cs-CZ" sz="1600" dirty="0"/>
              <a:t>, kteří si založili firemní nebo podnikatelský účet u Raiffeisenbank mezi listopadem 2016 a březnem 2017.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dirty="0"/>
              <a:t>Sběr dat proběhl počátkem dubna </a:t>
            </a:r>
            <a:r>
              <a:rPr lang="cs-CZ" sz="1600" dirty="0" smtClean="0"/>
              <a:t>2017</a:t>
            </a:r>
            <a:endParaRPr lang="cs-CZ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dirty="0"/>
              <a:t>Průzkum </a:t>
            </a:r>
            <a:r>
              <a:rPr lang="cs-CZ" sz="1600" dirty="0" smtClean="0"/>
              <a:t>realizovala </a:t>
            </a:r>
            <a:r>
              <a:rPr lang="cs-CZ" sz="1600" dirty="0"/>
              <a:t>agentura IPSOS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4603119" y="2288331"/>
            <a:ext cx="346125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/>
              <a:t>Odpovědi, které jsme získali, pokrývaly mimo jiné i následující témata:</a:t>
            </a:r>
          </a:p>
          <a:p>
            <a:endParaRPr lang="cs-CZ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b="1" dirty="0"/>
              <a:t>Obecné důvody založení firemního účtu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b="1" dirty="0"/>
              <a:t>Důvody založení firemního účtu právě u Raiffeisenbank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b="1" dirty="0"/>
              <a:t>Další používané banky, v současnosti i v minulosti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b="1" dirty="0" smtClean="0"/>
              <a:t>Obor</a:t>
            </a:r>
            <a:r>
              <a:rPr lang="cs-CZ" sz="1600" b="1" dirty="0"/>
              <a:t>, velikost a doba podnikání klientů</a:t>
            </a:r>
          </a:p>
        </p:txBody>
      </p:sp>
    </p:spTree>
    <p:extLst>
      <p:ext uri="{BB962C8B-B14F-4D97-AF65-F5344CB8AC3E}">
        <p14:creationId xmlns:p14="http://schemas.microsoft.com/office/powerpoint/2010/main" val="211764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KLIENTI PODLE OBRATU A DÉLKY PODNIKÁNÍ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003232" cy="5328592"/>
          </a:xfrm>
        </p:spPr>
        <p:txBody>
          <a:bodyPr/>
          <a:lstStyle/>
          <a:p>
            <a:r>
              <a:rPr lang="cs-CZ" b="0" dirty="0"/>
              <a:t>Téměř třetina klientů jsou nově začínající podnikatelé a polovina </a:t>
            </a:r>
            <a:r>
              <a:rPr lang="cs-CZ" b="0" dirty="0" smtClean="0"/>
              <a:t>měla </a:t>
            </a:r>
            <a:r>
              <a:rPr lang="cs-CZ" b="0" dirty="0"/>
              <a:t>v roce 2016 obrat  </a:t>
            </a:r>
            <a:r>
              <a:rPr lang="cs-CZ" b="0" dirty="0" smtClean="0"/>
              <a:t>  do </a:t>
            </a:r>
            <a:r>
              <a:rPr lang="cs-CZ" b="0" dirty="0"/>
              <a:t>2 milionů korun.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683568" y="2205041"/>
            <a:ext cx="25234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DÉLKA PODNIKÁNÍ</a:t>
            </a:r>
          </a:p>
        </p:txBody>
      </p:sp>
      <p:sp>
        <p:nvSpPr>
          <p:cNvPr id="6" name="TextovéPole 6"/>
          <p:cNvSpPr txBox="1"/>
          <p:nvPr/>
        </p:nvSpPr>
        <p:spPr>
          <a:xfrm>
            <a:off x="4716152" y="2204864"/>
            <a:ext cx="25234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OBRAT V ROCE 2016</a:t>
            </a:r>
          </a:p>
        </p:txBody>
      </p:sp>
      <p:graphicFrame>
        <p:nvGraphicFramePr>
          <p:cNvPr id="7" name="Graf 3"/>
          <p:cNvGraphicFramePr/>
          <p:nvPr>
            <p:extLst>
              <p:ext uri="{D42A27DB-BD31-4B8C-83A1-F6EECF244321}">
                <p14:modId xmlns:p14="http://schemas.microsoft.com/office/powerpoint/2010/main" val="2765304122"/>
              </p:ext>
            </p:extLst>
          </p:nvPr>
        </p:nvGraphicFramePr>
        <p:xfrm>
          <a:off x="323528" y="2544590"/>
          <a:ext cx="4499992" cy="32747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f 7"/>
          <p:cNvGraphicFramePr/>
          <p:nvPr>
            <p:extLst>
              <p:ext uri="{D42A27DB-BD31-4B8C-83A1-F6EECF244321}">
                <p14:modId xmlns:p14="http://schemas.microsoft.com/office/powerpoint/2010/main" val="543897613"/>
              </p:ext>
            </p:extLst>
          </p:nvPr>
        </p:nvGraphicFramePr>
        <p:xfrm>
          <a:off x="4427984" y="2636912"/>
          <a:ext cx="4499992" cy="3274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51224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KDE MĚLI TITO KLIENTI PŮVODNĚ PODNIKATELSKÝ ÚČET?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5328592"/>
          </a:xfrm>
        </p:spPr>
        <p:txBody>
          <a:bodyPr/>
          <a:lstStyle/>
          <a:p>
            <a:r>
              <a:rPr lang="cs-CZ" b="0" dirty="0"/>
              <a:t>Třetina firemních klientů k Raiffeisenbank přešla od jiné banky, hlavně od Komerční banky </a:t>
            </a:r>
            <a:endParaRPr lang="cs-CZ" b="0" dirty="0" smtClean="0"/>
          </a:p>
          <a:p>
            <a:pPr indent="0">
              <a:buNone/>
            </a:pPr>
            <a:r>
              <a:rPr lang="cs-CZ" b="0" dirty="0" smtClean="0"/>
              <a:t>(</a:t>
            </a:r>
            <a:r>
              <a:rPr lang="cs-CZ" b="0" dirty="0"/>
              <a:t>25 %) a České spořitelny (22 %).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539552" y="2204864"/>
            <a:ext cx="4251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FIREMNÍ ÚČET U JINÉ BANKY PŘED ZALOŽENÍM </a:t>
            </a:r>
            <a:r>
              <a:rPr lang="cs-CZ" sz="14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/>
            </a:r>
            <a:br>
              <a:rPr lang="cs-CZ" sz="14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cs-CZ" sz="14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U </a:t>
            </a:r>
            <a:r>
              <a:rPr lang="cs-CZ" sz="1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RAIFFEISENBANK?</a:t>
            </a:r>
          </a:p>
        </p:txBody>
      </p:sp>
      <p:sp>
        <p:nvSpPr>
          <p:cNvPr id="6" name="TextovéPole 8"/>
          <p:cNvSpPr txBox="1"/>
          <p:nvPr/>
        </p:nvSpPr>
        <p:spPr>
          <a:xfrm>
            <a:off x="5076056" y="2204864"/>
            <a:ext cx="29555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U KTERÉ?</a:t>
            </a:r>
          </a:p>
        </p:txBody>
      </p:sp>
      <p:graphicFrame>
        <p:nvGraphicFramePr>
          <p:cNvPr id="7" name="Graf 7"/>
          <p:cNvGraphicFramePr/>
          <p:nvPr>
            <p:extLst>
              <p:ext uri="{D42A27DB-BD31-4B8C-83A1-F6EECF244321}">
                <p14:modId xmlns:p14="http://schemas.microsoft.com/office/powerpoint/2010/main" val="2517245260"/>
              </p:ext>
            </p:extLst>
          </p:nvPr>
        </p:nvGraphicFramePr>
        <p:xfrm>
          <a:off x="611560" y="2996952"/>
          <a:ext cx="3168352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f 9"/>
          <p:cNvGraphicFramePr/>
          <p:nvPr>
            <p:extLst>
              <p:ext uri="{D42A27DB-BD31-4B8C-83A1-F6EECF244321}">
                <p14:modId xmlns:p14="http://schemas.microsoft.com/office/powerpoint/2010/main" val="673313278"/>
              </p:ext>
            </p:extLst>
          </p:nvPr>
        </p:nvGraphicFramePr>
        <p:xfrm>
          <a:off x="4067944" y="2540948"/>
          <a:ext cx="4499992" cy="3274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37539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HLAVNÍ DŮVODY PRO </a:t>
            </a:r>
            <a:r>
              <a:rPr lang="cs-CZ" b="1" dirty="0" smtClean="0"/>
              <a:t>ZALOŽENÍ PODNIKATELSKÉHO ÚČTU</a:t>
            </a:r>
            <a:endParaRPr lang="cs-C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0" dirty="0"/>
              <a:t>Primárním důvodem založení podnikatelského </a:t>
            </a:r>
            <a:r>
              <a:rPr lang="cs-CZ" b="0" dirty="0" smtClean="0"/>
              <a:t>účtu, hned po výhodných podmínkách, </a:t>
            </a:r>
            <a:r>
              <a:rPr lang="cs-CZ" b="0" dirty="0"/>
              <a:t>je oddělení osobních financí od firemních.</a:t>
            </a:r>
          </a:p>
        </p:txBody>
      </p:sp>
      <p:graphicFrame>
        <p:nvGraphicFramePr>
          <p:cNvPr id="5" name="Graf 3"/>
          <p:cNvGraphicFramePr/>
          <p:nvPr>
            <p:extLst>
              <p:ext uri="{D42A27DB-BD31-4B8C-83A1-F6EECF244321}">
                <p14:modId xmlns:p14="http://schemas.microsoft.com/office/powerpoint/2010/main" val="1073752432"/>
              </p:ext>
            </p:extLst>
          </p:nvPr>
        </p:nvGraphicFramePr>
        <p:xfrm>
          <a:off x="539552" y="2132856"/>
          <a:ext cx="7560840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Oval 5"/>
          <p:cNvSpPr/>
          <p:nvPr/>
        </p:nvSpPr>
        <p:spPr>
          <a:xfrm>
            <a:off x="4716016" y="2780928"/>
            <a:ext cx="2448272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799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HLAVNÍ DŮVODY PRO </a:t>
            </a:r>
            <a:r>
              <a:rPr lang="cs-CZ" b="1" dirty="0" smtClean="0"/>
              <a:t>ZALOŽENÍ PODNIKATELSKÉHO </a:t>
            </a:r>
            <a:r>
              <a:rPr lang="cs-CZ" b="1" dirty="0"/>
              <a:t>ÚČTU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7509022" cy="5328592"/>
          </a:xfrm>
        </p:spPr>
        <p:txBody>
          <a:bodyPr/>
          <a:lstStyle/>
          <a:p>
            <a:r>
              <a:rPr lang="cs-CZ" b="0" dirty="0"/>
              <a:t>62 % podnikatelů v pohostinství a ubytování si firemní účet založilo z důvodu EET.</a:t>
            </a:r>
          </a:p>
        </p:txBody>
      </p:sp>
      <p:sp>
        <p:nvSpPr>
          <p:cNvPr id="6" name="Obdélník 4"/>
          <p:cNvSpPr/>
          <p:nvPr/>
        </p:nvSpPr>
        <p:spPr>
          <a:xfrm>
            <a:off x="4564741" y="2277362"/>
            <a:ext cx="1319476" cy="35133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err="1">
              <a:solidFill>
                <a:srgbClr val="003399"/>
              </a:solidFill>
            </a:endParaRPr>
          </a:p>
        </p:txBody>
      </p:sp>
      <p:graphicFrame>
        <p:nvGraphicFramePr>
          <p:cNvPr id="7" name="Graf 3"/>
          <p:cNvGraphicFramePr/>
          <p:nvPr>
            <p:extLst>
              <p:ext uri="{D42A27DB-BD31-4B8C-83A1-F6EECF244321}">
                <p14:modId xmlns:p14="http://schemas.microsoft.com/office/powerpoint/2010/main" val="4252171126"/>
              </p:ext>
            </p:extLst>
          </p:nvPr>
        </p:nvGraphicFramePr>
        <p:xfrm>
          <a:off x="586406" y="2537165"/>
          <a:ext cx="2723392" cy="34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f 9"/>
          <p:cNvGraphicFramePr/>
          <p:nvPr>
            <p:extLst>
              <p:ext uri="{D42A27DB-BD31-4B8C-83A1-F6EECF244321}">
                <p14:modId xmlns:p14="http://schemas.microsoft.com/office/powerpoint/2010/main" val="1314378785"/>
              </p:ext>
            </p:extLst>
          </p:nvPr>
        </p:nvGraphicFramePr>
        <p:xfrm>
          <a:off x="3333597" y="2507254"/>
          <a:ext cx="1296000" cy="34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af 13"/>
          <p:cNvGraphicFramePr/>
          <p:nvPr>
            <p:extLst>
              <p:ext uri="{D42A27DB-BD31-4B8C-83A1-F6EECF244321}">
                <p14:modId xmlns:p14="http://schemas.microsoft.com/office/powerpoint/2010/main" val="1977961104"/>
              </p:ext>
            </p:extLst>
          </p:nvPr>
        </p:nvGraphicFramePr>
        <p:xfrm>
          <a:off x="4617359" y="2434835"/>
          <a:ext cx="1196805" cy="3553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Graf 14"/>
          <p:cNvGraphicFramePr/>
          <p:nvPr>
            <p:extLst>
              <p:ext uri="{D42A27DB-BD31-4B8C-83A1-F6EECF244321}">
                <p14:modId xmlns:p14="http://schemas.microsoft.com/office/powerpoint/2010/main" val="948371824"/>
              </p:ext>
            </p:extLst>
          </p:nvPr>
        </p:nvGraphicFramePr>
        <p:xfrm>
          <a:off x="6157752" y="2497301"/>
          <a:ext cx="1296000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Graf 15"/>
          <p:cNvGraphicFramePr/>
          <p:nvPr>
            <p:extLst>
              <p:ext uri="{D42A27DB-BD31-4B8C-83A1-F6EECF244321}">
                <p14:modId xmlns:p14="http://schemas.microsoft.com/office/powerpoint/2010/main" val="4143314308"/>
              </p:ext>
            </p:extLst>
          </p:nvPr>
        </p:nvGraphicFramePr>
        <p:xfrm>
          <a:off x="7490910" y="2456652"/>
          <a:ext cx="1296000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2" name="TextovéPole 17"/>
          <p:cNvSpPr txBox="1"/>
          <p:nvPr/>
        </p:nvSpPr>
        <p:spPr>
          <a:xfrm>
            <a:off x="1835696" y="2235612"/>
            <a:ext cx="12462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Obchod</a:t>
            </a:r>
            <a:br>
              <a:rPr lang="cs-CZ" sz="11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cs-CZ" sz="11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a služby</a:t>
            </a:r>
          </a:p>
        </p:txBody>
      </p:sp>
      <p:sp>
        <p:nvSpPr>
          <p:cNvPr id="13" name="TextovéPole 18"/>
          <p:cNvSpPr txBox="1"/>
          <p:nvPr/>
        </p:nvSpPr>
        <p:spPr>
          <a:xfrm>
            <a:off x="3082068" y="2320250"/>
            <a:ext cx="12462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Stavebnictví</a:t>
            </a:r>
          </a:p>
        </p:txBody>
      </p:sp>
      <p:sp>
        <p:nvSpPr>
          <p:cNvPr id="14" name="TextovéPole 20"/>
          <p:cNvSpPr txBox="1"/>
          <p:nvPr/>
        </p:nvSpPr>
        <p:spPr>
          <a:xfrm>
            <a:off x="5995657" y="2366496"/>
            <a:ext cx="12462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Doprava</a:t>
            </a:r>
          </a:p>
        </p:txBody>
      </p:sp>
      <p:cxnSp>
        <p:nvCxnSpPr>
          <p:cNvPr id="15" name="Přímá spojnice se šipkou 26"/>
          <p:cNvCxnSpPr/>
          <p:nvPr/>
        </p:nvCxnSpPr>
        <p:spPr>
          <a:xfrm flipH="1" flipV="1">
            <a:off x="5580112" y="4867157"/>
            <a:ext cx="1" cy="216000"/>
          </a:xfrm>
          <a:prstGeom prst="straightConnector1">
            <a:avLst/>
          </a:prstGeom>
          <a:ln w="190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27"/>
          <p:cNvSpPr txBox="1"/>
          <p:nvPr/>
        </p:nvSpPr>
        <p:spPr>
          <a:xfrm>
            <a:off x="5322547" y="4667101"/>
            <a:ext cx="56167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00" b="1" dirty="0">
                <a:solidFill>
                  <a:schemeClr val="accent4">
                    <a:lumMod val="50000"/>
                  </a:schemeClr>
                </a:solidFill>
              </a:rPr>
              <a:t>+37 p. b.</a:t>
            </a:r>
          </a:p>
        </p:txBody>
      </p:sp>
      <p:cxnSp>
        <p:nvCxnSpPr>
          <p:cNvPr id="17" name="Přímá spojnice se šipkou 28"/>
          <p:cNvCxnSpPr/>
          <p:nvPr/>
        </p:nvCxnSpPr>
        <p:spPr>
          <a:xfrm>
            <a:off x="6805752" y="4364838"/>
            <a:ext cx="0" cy="21600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ovéPole 29"/>
          <p:cNvSpPr txBox="1"/>
          <p:nvPr/>
        </p:nvSpPr>
        <p:spPr>
          <a:xfrm>
            <a:off x="6680213" y="4148840"/>
            <a:ext cx="56167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00" b="1" dirty="0">
                <a:solidFill>
                  <a:srgbClr val="C00000"/>
                </a:solidFill>
              </a:rPr>
              <a:t>-22 p. b.</a:t>
            </a:r>
          </a:p>
        </p:txBody>
      </p:sp>
      <p:sp>
        <p:nvSpPr>
          <p:cNvPr id="19" name="TextovéPole 31"/>
          <p:cNvSpPr txBox="1"/>
          <p:nvPr/>
        </p:nvSpPr>
        <p:spPr>
          <a:xfrm>
            <a:off x="323528" y="5875374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800" i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cs-CZ" sz="800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Zobrazeny jen obory, ve kterých podniká alespoň 20 respondentů.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4536433" y="2277361"/>
            <a:ext cx="12462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Pohostinství</a:t>
            </a:r>
            <a:br>
              <a:rPr lang="cs-CZ" sz="11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cs-CZ" sz="11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a ubytování</a:t>
            </a:r>
          </a:p>
        </p:txBody>
      </p:sp>
      <p:sp>
        <p:nvSpPr>
          <p:cNvPr id="21" name="TextovéPole 21"/>
          <p:cNvSpPr txBox="1"/>
          <p:nvPr/>
        </p:nvSpPr>
        <p:spPr>
          <a:xfrm>
            <a:off x="7164288" y="2219392"/>
            <a:ext cx="16038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Zpracovatelský </a:t>
            </a:r>
            <a:r>
              <a:rPr lang="cs-CZ" sz="11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průmysl</a:t>
            </a:r>
            <a:br>
              <a:rPr lang="cs-CZ" sz="11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cs-CZ" sz="11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a </a:t>
            </a:r>
            <a:r>
              <a:rPr lang="cs-CZ" sz="11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řemeslná výroba</a:t>
            </a:r>
          </a:p>
        </p:txBody>
      </p:sp>
    </p:spTree>
    <p:extLst>
      <p:ext uri="{BB962C8B-B14F-4D97-AF65-F5344CB8AC3E}">
        <p14:creationId xmlns:p14="http://schemas.microsoft.com/office/powerpoint/2010/main" val="114627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Důvody pro výběr </a:t>
            </a:r>
            <a:r>
              <a:rPr lang="cs-CZ" b="1" dirty="0" smtClean="0"/>
              <a:t>konkrétního podnikatelského </a:t>
            </a:r>
            <a:r>
              <a:rPr lang="cs-CZ" b="1" dirty="0"/>
              <a:t>účtu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0" dirty="0"/>
              <a:t>Při výběru podnikatelského účtu hrají hlavní roli poplatky.</a:t>
            </a:r>
          </a:p>
        </p:txBody>
      </p:sp>
      <p:graphicFrame>
        <p:nvGraphicFramePr>
          <p:cNvPr id="5" name="Graf 3"/>
          <p:cNvGraphicFramePr/>
          <p:nvPr>
            <p:extLst>
              <p:ext uri="{D42A27DB-BD31-4B8C-83A1-F6EECF244321}">
                <p14:modId xmlns:p14="http://schemas.microsoft.com/office/powerpoint/2010/main" val="1424008112"/>
              </p:ext>
            </p:extLst>
          </p:nvPr>
        </p:nvGraphicFramePr>
        <p:xfrm>
          <a:off x="107504" y="1916832"/>
          <a:ext cx="8856984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3419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284984"/>
            <a:ext cx="4032448" cy="965969"/>
          </a:xfrm>
        </p:spPr>
        <p:txBody>
          <a:bodyPr/>
          <a:lstStyle/>
          <a:p>
            <a:r>
              <a:rPr lang="cs-CZ" b="1" dirty="0"/>
              <a:t>PŘEHLED NOVÝCH PODNIKATELSKÝCH ÚČTŮ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4869160"/>
            <a:ext cx="4248472" cy="960512"/>
          </a:xfrm>
        </p:spPr>
        <p:txBody>
          <a:bodyPr>
            <a:normAutofit lnSpcReduction="10000"/>
          </a:bodyPr>
          <a:lstStyle/>
          <a:p>
            <a:r>
              <a:rPr lang="cs-CZ" b="0" dirty="0"/>
              <a:t>NABÍDKA PRO MICRO SEGMENT</a:t>
            </a:r>
          </a:p>
          <a:p>
            <a:r>
              <a:rPr lang="cs-CZ" b="0" dirty="0"/>
              <a:t>PODNIKATELÉ A FIRMY S OBRATEM DO 50 MILIONŮ KČ ROČNĚ</a:t>
            </a:r>
          </a:p>
        </p:txBody>
      </p:sp>
    </p:spTree>
    <p:extLst>
      <p:ext uri="{BB962C8B-B14F-4D97-AF65-F5344CB8AC3E}">
        <p14:creationId xmlns:p14="http://schemas.microsoft.com/office/powerpoint/2010/main" val="348002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Raiffeisen bank">
      <a:dk1>
        <a:srgbClr val="303030"/>
      </a:dk1>
      <a:lt1>
        <a:srgbClr val="FFFFFF"/>
      </a:lt1>
      <a:dk2>
        <a:srgbClr val="575757"/>
      </a:dk2>
      <a:lt2>
        <a:srgbClr val="909090"/>
      </a:lt2>
      <a:accent1>
        <a:srgbClr val="BCBCBC"/>
      </a:accent1>
      <a:accent2>
        <a:srgbClr val="BB942A"/>
      </a:accent2>
      <a:accent3>
        <a:srgbClr val="E3BF43"/>
      </a:accent3>
      <a:accent4>
        <a:srgbClr val="BC8834"/>
      </a:accent4>
      <a:accent5>
        <a:srgbClr val="F5DB2E"/>
      </a:accent5>
      <a:accent6>
        <a:srgbClr val="F79646"/>
      </a:accent6>
      <a:hlink>
        <a:srgbClr val="8C752A"/>
      </a:hlink>
      <a:folHlink>
        <a:srgbClr val="E3BF43"/>
      </a:folHlink>
    </a:clrScheme>
    <a:fontScheme name="Raiffeisen Bank">
      <a:majorFont>
        <a:latin typeface="Futura T OT"/>
        <a:ea typeface=""/>
        <a:cs typeface=""/>
      </a:majorFont>
      <a:minorFont>
        <a:latin typeface="Futura T OT Light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11596</TotalTime>
  <Words>1233</Words>
  <Application>Microsoft Office PowerPoint</Application>
  <PresentationFormat>On-screen Show (4:3)</PresentationFormat>
  <Paragraphs>245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Motiv sady Office</vt:lpstr>
      <vt:lpstr>Nové podnikatelské účty  31. května 2017, hotel Paříž, Praha  Milan voldřich &amp; jan pari</vt:lpstr>
      <vt:lpstr>S ČÍM SE dnes PODNIKATELÉ POTÝKAJÍ?</vt:lpstr>
      <vt:lpstr>Pozadí a motivace výzkumu, metodologie</vt:lpstr>
      <vt:lpstr>KLIENTI PODLE OBRATU A DÉLKY PODNIKÁNÍ</vt:lpstr>
      <vt:lpstr>KDE MĚLI TITO KLIENTI PŮVODNĚ PODNIKATELSKÝ ÚČET?</vt:lpstr>
      <vt:lpstr>HLAVNÍ DŮVODY PRO ZALOŽENÍ PODNIKATELSKÉHO ÚČTU</vt:lpstr>
      <vt:lpstr>HLAVNÍ DŮVODY PRO ZALOŽENÍ PODNIKATELSKÉHO ÚČTU</vt:lpstr>
      <vt:lpstr>Důvody pro výběr konkrétního podnikatelského účtu</vt:lpstr>
      <vt:lpstr>PŘEHLED NOVÝCH PODNIKATELSKÝCH ÚČTŮ</vt:lpstr>
      <vt:lpstr>Co JE NAŠÍM CÍLEM?</vt:lpstr>
      <vt:lpstr>Představení nových účtů raiffeisenbank</vt:lpstr>
      <vt:lpstr>Podnikatelské eKonto SMART</vt:lpstr>
      <vt:lpstr>Podnikatelské eKonto KOMPLET PLUS</vt:lpstr>
      <vt:lpstr>Podnikatelské ekonto exclusive</vt:lpstr>
      <vt:lpstr>Nová marketingová kampaň</vt:lpstr>
      <vt:lpstr>Marketingová kampaň</vt:lpstr>
      <vt:lpstr>Podnikatelské účty – ukázka letáku</vt:lpstr>
      <vt:lpstr>Děkujeme za pozornost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Pavla</dc:creator>
  <cp:lastModifiedBy>Petra Kopecka</cp:lastModifiedBy>
  <cp:revision>288</cp:revision>
  <cp:lastPrinted>2017-04-03T10:58:59Z</cp:lastPrinted>
  <dcterms:created xsi:type="dcterms:W3CDTF">2016-11-19T14:44:22Z</dcterms:created>
  <dcterms:modified xsi:type="dcterms:W3CDTF">2017-05-30T10:42:48Z</dcterms:modified>
</cp:coreProperties>
</file>