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2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90" r:id="rId2"/>
    <p:sldMasterId id="2147483707" r:id="rId3"/>
  </p:sldMasterIdLst>
  <p:notesMasterIdLst>
    <p:notesMasterId r:id="rId28"/>
  </p:notesMasterIdLst>
  <p:handoutMasterIdLst>
    <p:handoutMasterId r:id="rId29"/>
  </p:handoutMasterIdLst>
  <p:sldIdLst>
    <p:sldId id="287" r:id="rId4"/>
    <p:sldId id="2145707003" r:id="rId5"/>
    <p:sldId id="302" r:id="rId6"/>
    <p:sldId id="2145707004" r:id="rId7"/>
    <p:sldId id="307" r:id="rId8"/>
    <p:sldId id="2145706982" r:id="rId9"/>
    <p:sldId id="2145707008" r:id="rId10"/>
    <p:sldId id="2145707006" r:id="rId11"/>
    <p:sldId id="2145707009" r:id="rId12"/>
    <p:sldId id="2145707011" r:id="rId13"/>
    <p:sldId id="2145707005" r:id="rId14"/>
    <p:sldId id="2145707012" r:id="rId15"/>
    <p:sldId id="2145707024" r:id="rId16"/>
    <p:sldId id="2145707025" r:id="rId17"/>
    <p:sldId id="2145707015" r:id="rId18"/>
    <p:sldId id="2145707016" r:id="rId19"/>
    <p:sldId id="2145707017" r:id="rId20"/>
    <p:sldId id="2145707018" r:id="rId21"/>
    <p:sldId id="2145707019" r:id="rId22"/>
    <p:sldId id="257" r:id="rId23"/>
    <p:sldId id="2145707020" r:id="rId24"/>
    <p:sldId id="2145707021" r:id="rId25"/>
    <p:sldId id="300" r:id="rId26"/>
    <p:sldId id="2145707023" r:id="rId27"/>
  </p:sldIdLst>
  <p:sldSz cx="9144000" cy="5143500" type="screen16x9"/>
  <p:notesSz cx="6797675" cy="9926638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FF59003-3D54-49CA-8A72-62DCEFA83C0F}" name="Michal Putna" initials="MP" userId="S::Michal.PUTNA@rb.cz::caf6122c-7852-45a4-81e5-826f6bc6d8d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413"/>
    <a:srgbClr val="FFEC00"/>
    <a:srgbClr val="FEED01"/>
    <a:srgbClr val="FFF200"/>
    <a:srgbClr val="909090"/>
    <a:srgbClr val="575757"/>
    <a:srgbClr val="303030"/>
    <a:srgbClr val="C5C5C5"/>
    <a:srgbClr val="EBEBEB"/>
    <a:srgbClr val="12883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382" autoAdjust="0"/>
    <p:restoredTop sz="96344" autoAdjust="0"/>
  </p:normalViewPr>
  <p:slideViewPr>
    <p:cSldViewPr>
      <p:cViewPr varScale="1">
        <p:scale>
          <a:sx n="145" d="100"/>
          <a:sy n="145" d="100"/>
        </p:scale>
        <p:origin x="870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185" d="100"/>
          <a:sy n="185" d="100"/>
        </p:scale>
        <p:origin x="5424" y="17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microsoft.com/office/2018/10/relationships/authors" Target="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2F97D1-DF6D-4302-B991-7C2C00D4736A}" type="datetimeFigureOut">
              <a:rPr lang="cs-CZ" smtClean="0"/>
              <a:pPr/>
              <a:t>31.05.2023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5DD555-0A73-4BAE-A2C9-92EC6EA1559B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368380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292C8A-CF8C-4532-A877-A3F0628B068A}" type="datetimeFigureOut">
              <a:rPr lang="cs-CZ" smtClean="0"/>
              <a:pPr/>
              <a:t>31.05.2023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9B5C6E-9187-426E-90DE-B6840C2CEB6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24807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B5C6E-9187-426E-90DE-B6840C2CEB62}" type="slidenum">
              <a:rPr lang="cs-CZ" smtClean="0"/>
              <a:pPr/>
              <a:t>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19624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9B5C6E-9187-426E-90DE-B6840C2CEB62}" type="slidenum">
              <a:rPr lang="cs-CZ" smtClean="0"/>
              <a:pPr/>
              <a:t>15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92879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3">
            <a:extLst>
              <a:ext uri="{FF2B5EF4-FFF2-40B4-BE49-F238E27FC236}">
                <a16:creationId xmlns:a16="http://schemas.microsoft.com/office/drawing/2014/main" id="{C2775155-4DF8-294D-91DA-A1ADDFF1CDD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7623" y="274637"/>
            <a:ext cx="8588754" cy="4594225"/>
          </a:xfrm>
        </p:spPr>
        <p:txBody>
          <a:bodyPr/>
          <a:lstStyle/>
          <a:p>
            <a:endParaRPr lang="en-CZ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BC067978-0CD9-8748-92CD-FAE03031C0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62967" y="3279700"/>
            <a:ext cx="8618066" cy="58819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strana (varianta A)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EB787A-15C3-234C-BDEF-96BDA42180F7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583024"/>
            <a:ext cx="4176464" cy="417702"/>
          </a:xfrm>
        </p:spPr>
        <p:txBody>
          <a:bodyPr anchor="b">
            <a:noAutofit/>
          </a:bodyPr>
          <a:lstStyle>
            <a:lvl1pPr marL="0" indent="0">
              <a:buNone/>
              <a:defRPr sz="1200" b="0" i="0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4008" y="1057778"/>
            <a:ext cx="4176464" cy="3366744"/>
          </a:xfrm>
        </p:spPr>
        <p:txBody>
          <a:bodyPr>
            <a:normAutofit/>
          </a:bodyPr>
          <a:lstStyle>
            <a:lvl1pPr marL="0">
              <a:defRPr sz="1200" b="0" i="0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521788" y="583024"/>
            <a:ext cx="1296144" cy="1119679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200" b="0" i="0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PŘIDEJ OBRÁZEK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F7364CF0-3F17-9945-A108-B038B1F4D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8256"/>
            <a:ext cx="8682082" cy="4205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Nadpis</a:t>
            </a:r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2B14A447-05AF-0242-8FA4-561BEBBA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8" name="Picture 4" descr="RB_logotyp_bez_claimu_bila_spona.png">
            <a:extLst>
              <a:ext uri="{FF2B5EF4-FFF2-40B4-BE49-F238E27FC236}">
                <a16:creationId xmlns:a16="http://schemas.microsoft.com/office/drawing/2014/main" id="{643C0F01-AFAF-EC43-A61B-79524650A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908" y="445359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2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288000" y="3651870"/>
            <a:ext cx="8593032" cy="785480"/>
          </a:xfrm>
        </p:spPr>
        <p:txBody>
          <a:bodyPr>
            <a:normAutofit/>
          </a:bodyPr>
          <a:lstStyle>
            <a:lvl1pPr marL="0">
              <a:defRPr sz="1200" b="0" baseline="0"/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570678"/>
            <a:ext cx="1296144" cy="128099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200" b="0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PŘIDEJ OBRÁZEK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C3A5898-F88F-7E47-ADF9-83F266508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096" y="45451"/>
            <a:ext cx="8682082" cy="4205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Nadpis</a:t>
            </a:r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D83EACBE-4225-8845-BC90-0BE65344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D95C681-2C12-834C-B188-E1D5EF982E30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3" name="Picture 4" descr="RB_logotyp_bez_claimu_bila_spona.png">
            <a:extLst>
              <a:ext uri="{FF2B5EF4-FFF2-40B4-BE49-F238E27FC236}">
                <a16:creationId xmlns:a16="http://schemas.microsoft.com/office/drawing/2014/main" id="{9F66218C-485E-1842-AEBE-460AAA3110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908" y="445359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7FDBA37B-9A69-BF44-824E-42E290B24930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88000" y="55452"/>
            <a:ext cx="8657050" cy="418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 i="0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64706" y="555526"/>
            <a:ext cx="5291294" cy="3816228"/>
          </a:xfrm>
        </p:spPr>
        <p:txBody>
          <a:bodyPr>
            <a:normAutofit/>
          </a:bodyPr>
          <a:lstStyle>
            <a:lvl1pPr marL="0">
              <a:defRPr sz="1200" b="0" i="0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95536" y="555526"/>
            <a:ext cx="3069978" cy="3816228"/>
          </a:xfrm>
        </p:spPr>
        <p:txBody>
          <a:bodyPr>
            <a:normAutofit/>
          </a:bodyPr>
          <a:lstStyle>
            <a:lvl1pPr marL="0" indent="0">
              <a:buNone/>
              <a:defRPr sz="1200" b="0" i="0" baseline="0"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DB7D697-189E-474A-A94C-68EFDDC1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4" descr="RB_logotyp_bez_claimu_bila_spona.png">
            <a:extLst>
              <a:ext uri="{FF2B5EF4-FFF2-40B4-BE49-F238E27FC236}">
                <a16:creationId xmlns:a16="http://schemas.microsoft.com/office/drawing/2014/main" id="{CE8BC783-5EB0-EE4A-864B-A36E69BDD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908" y="445359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AFA3F481-DE9E-7D40-97C5-0A49494BD431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88000" y="64752"/>
            <a:ext cx="8682082" cy="4320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C3BA50C-9E76-AA43-87AE-FA48B0C9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Picture 4" descr="RB_logotyp_bez_claimu_bila_spona.png">
            <a:extLst>
              <a:ext uri="{FF2B5EF4-FFF2-40B4-BE49-F238E27FC236}">
                <a16:creationId xmlns:a16="http://schemas.microsoft.com/office/drawing/2014/main" id="{EDAC9E2C-D260-404F-9ADA-872CAC848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908" y="445359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Pouze nadpis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AFA3F481-DE9E-7D40-97C5-0A49494BD431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88000" y="64752"/>
            <a:ext cx="8682082" cy="4320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C3BA50C-9E76-AA43-87AE-FA48B0C9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34131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BC067978-0CD9-8748-92CD-FAE03031C0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40" y="3279700"/>
            <a:ext cx="8358816" cy="58819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(ver. A)</a:t>
            </a:r>
          </a:p>
        </p:txBody>
      </p:sp>
    </p:spTree>
    <p:extLst>
      <p:ext uri="{BB962C8B-B14F-4D97-AF65-F5344CB8AC3E}">
        <p14:creationId xmlns:p14="http://schemas.microsoft.com/office/powerpoint/2010/main" val="396472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ý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BC067978-0CD9-8748-92CD-FAE03031C0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40" y="3279700"/>
            <a:ext cx="8358816" cy="58819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(ver. A)</a:t>
            </a:r>
          </a:p>
        </p:txBody>
      </p:sp>
      <p:sp>
        <p:nvSpPr>
          <p:cNvPr id="3" name="Zástupný symbol obrázku 3">
            <a:extLst>
              <a:ext uri="{FF2B5EF4-FFF2-40B4-BE49-F238E27FC236}">
                <a16:creationId xmlns:a16="http://schemas.microsoft.com/office/drawing/2014/main" id="{D6B92965-E483-2444-A099-CEFFCB0076D9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2967" y="267284"/>
            <a:ext cx="8617369" cy="4595229"/>
          </a:xfrm>
        </p:spPr>
        <p:txBody>
          <a:bodyPr/>
          <a:lstStyle/>
          <a:p>
            <a:r>
              <a:rPr lang="cs-CZ" dirty="0" err="1"/>
              <a:t>Add</a:t>
            </a:r>
            <a:r>
              <a:rPr lang="cs-CZ" dirty="0"/>
              <a:t> to </a:t>
            </a:r>
            <a:r>
              <a:rPr lang="cs-CZ" dirty="0" err="1"/>
              <a:t>picture</a:t>
            </a:r>
            <a:endParaRPr lang="cs-CZ" dirty="0"/>
          </a:p>
        </p:txBody>
      </p:sp>
      <p:pic>
        <p:nvPicPr>
          <p:cNvPr id="4" name="Picture 4" descr="RB_logotyp_bez_claimu_bila_spona.png">
            <a:extLst>
              <a:ext uri="{FF2B5EF4-FFF2-40B4-BE49-F238E27FC236}">
                <a16:creationId xmlns:a16="http://schemas.microsoft.com/office/drawing/2014/main" id="{4BA8B51E-9A76-5D41-A3B0-6857EED8D0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93084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13040" y="3012207"/>
            <a:ext cx="8358816" cy="58819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(ver. B)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13040" y="3611739"/>
            <a:ext cx="8358816" cy="317671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3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Space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1990726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13040" y="3012207"/>
            <a:ext cx="8358816" cy="58819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(ver. B)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13040" y="3611739"/>
            <a:ext cx="8358816" cy="317671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3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Space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15CCF51A-17C0-5D4C-BFB1-91A66F638F28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62967" y="267284"/>
            <a:ext cx="8617369" cy="4595229"/>
          </a:xfr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Add</a:t>
            </a:r>
            <a:r>
              <a:rPr lang="cs-CZ" dirty="0"/>
              <a:t> to </a:t>
            </a:r>
            <a:r>
              <a:rPr lang="cs-CZ" dirty="0" err="1"/>
              <a:t>picture</a:t>
            </a:r>
            <a:endParaRPr lang="cs-CZ" dirty="0"/>
          </a:p>
        </p:txBody>
      </p:sp>
      <p:pic>
        <p:nvPicPr>
          <p:cNvPr id="5" name="Picture 4" descr="RB_logotyp_bez_claimu_bila_spona.png">
            <a:extLst>
              <a:ext uri="{FF2B5EF4-FFF2-40B4-BE49-F238E27FC236}">
                <a16:creationId xmlns:a16="http://schemas.microsoft.com/office/drawing/2014/main" id="{3E7A2C88-5EC5-BB43-AE97-E8333BF3900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51379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2761E51-A8A0-8E42-B6C2-A4A18388265D}"/>
              </a:ext>
            </a:extLst>
          </p:cNvPr>
          <p:cNvSpPr/>
          <p:nvPr userDrawn="1"/>
        </p:nvSpPr>
        <p:spPr>
          <a:xfrm>
            <a:off x="4427984" y="292314"/>
            <a:ext cx="4453048" cy="457041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6" name="Picture 4" descr="RB_logotyp_bez_claimu_bila_spona.png">
            <a:extLst>
              <a:ext uri="{FF2B5EF4-FFF2-40B4-BE49-F238E27FC236}">
                <a16:creationId xmlns:a16="http://schemas.microsoft.com/office/drawing/2014/main" id="{8FDB9669-3EB2-EA46-AFDB-5AE9FBF42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16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427983" y="1470010"/>
            <a:ext cx="4453048" cy="225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baseline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page</a:t>
            </a:r>
            <a:br>
              <a:rPr lang="cs-CZ" dirty="0"/>
            </a:br>
            <a:r>
              <a:rPr lang="cs-CZ" dirty="0" err="1"/>
              <a:t>presentation</a:t>
            </a:r>
            <a:br>
              <a:rPr lang="cs-CZ" dirty="0"/>
            </a:br>
            <a:r>
              <a:rPr lang="cs-CZ" dirty="0"/>
              <a:t>(ver. C)</a:t>
            </a:r>
          </a:p>
        </p:txBody>
      </p:sp>
    </p:spTree>
    <p:extLst>
      <p:ext uri="{BB962C8B-B14F-4D97-AF65-F5344CB8AC3E}">
        <p14:creationId xmlns:p14="http://schemas.microsoft.com/office/powerpoint/2010/main" val="42817002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ý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631D016-CEBC-B04A-808C-D6C4DA8A279F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68" y="276114"/>
            <a:ext cx="8597932" cy="4597947"/>
          </a:xfrm>
          <a:prstGeom prst="rect">
            <a:avLst/>
          </a:prstGeom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BC067978-0CD9-8748-92CD-FAE03031C0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72467" y="3279700"/>
            <a:ext cx="8597933" cy="58819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malia" panose="020B0504020203020204" pitchFamily="34" charset="77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strana (varianta A)</a:t>
            </a:r>
          </a:p>
        </p:txBody>
      </p:sp>
      <p:pic>
        <p:nvPicPr>
          <p:cNvPr id="12" name="Picture 11" descr="RB_logotyp_bez_claimu_bila_spona.png">
            <a:extLst>
              <a:ext uri="{FF2B5EF4-FFF2-40B4-BE49-F238E27FC236}">
                <a16:creationId xmlns:a16="http://schemas.microsoft.com/office/drawing/2014/main" id="{9652D9EA-D443-834E-B171-6AA02A9DCB8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341" y="437195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780678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7">
            <a:extLst>
              <a:ext uri="{FF2B5EF4-FFF2-40B4-BE49-F238E27FC236}">
                <a16:creationId xmlns:a16="http://schemas.microsoft.com/office/drawing/2014/main" id="{12761E51-A8A0-8E42-B6C2-A4A18388265D}"/>
              </a:ext>
            </a:extLst>
          </p:cNvPr>
          <p:cNvSpPr/>
          <p:nvPr userDrawn="1"/>
        </p:nvSpPr>
        <p:spPr>
          <a:xfrm>
            <a:off x="4427984" y="292314"/>
            <a:ext cx="4453048" cy="457041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6" name="Picture 4" descr="RB_logotyp_bez_claimu_bila_spona.png">
            <a:extLst>
              <a:ext uri="{FF2B5EF4-FFF2-40B4-BE49-F238E27FC236}">
                <a16:creationId xmlns:a16="http://schemas.microsoft.com/office/drawing/2014/main" id="{8FDB9669-3EB2-EA46-AFDB-5AE9FBF427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16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427983" y="1470010"/>
            <a:ext cx="4453048" cy="225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baseline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page</a:t>
            </a:r>
            <a:br>
              <a:rPr lang="cs-CZ" dirty="0"/>
            </a:br>
            <a:r>
              <a:rPr lang="cs-CZ" dirty="0" err="1"/>
              <a:t>presentation</a:t>
            </a:r>
            <a:br>
              <a:rPr lang="cs-CZ" dirty="0"/>
            </a:br>
            <a:r>
              <a:rPr lang="cs-CZ" dirty="0"/>
              <a:t>(ver. C)</a:t>
            </a:r>
          </a:p>
        </p:txBody>
      </p:sp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D893607B-244F-F249-9F57-84ECE762CB6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8000" y="292314"/>
            <a:ext cx="4139983" cy="4570410"/>
          </a:xfrm>
        </p:spPr>
        <p:txBody>
          <a:bodyPr/>
          <a:lstStyle/>
          <a:p>
            <a:r>
              <a:rPr lang="cs-CZ" dirty="0" err="1"/>
              <a:t>Add</a:t>
            </a:r>
            <a:r>
              <a:rPr lang="cs-CZ" dirty="0"/>
              <a:t> to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825610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BCF5A91A-BE47-E64B-9D79-36B6728F7530}"/>
              </a:ext>
            </a:extLst>
          </p:cNvPr>
          <p:cNvSpPr/>
          <p:nvPr userDrawn="1"/>
        </p:nvSpPr>
        <p:spPr>
          <a:xfrm>
            <a:off x="4427984" y="292314"/>
            <a:ext cx="4453048" cy="457041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7" name="Picture 4" descr="RB_logotyp_bez_claimu_bila_spona.png">
            <a:extLst>
              <a:ext uri="{FF2B5EF4-FFF2-40B4-BE49-F238E27FC236}">
                <a16:creationId xmlns:a16="http://schemas.microsoft.com/office/drawing/2014/main" id="{655E60C4-5E7C-FC4B-AD69-7B6E39B80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16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788024" y="627534"/>
            <a:ext cx="3670176" cy="2160240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0" baseline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br>
              <a:rPr lang="cs-CZ" dirty="0"/>
            </a:br>
            <a:r>
              <a:rPr lang="cs-CZ" dirty="0"/>
              <a:t>(ver. D),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dividing</a:t>
            </a:r>
            <a:r>
              <a:rPr lang="cs-CZ" dirty="0"/>
              <a:t> </a:t>
            </a:r>
            <a:r>
              <a:rPr lang="cs-CZ" dirty="0" err="1"/>
              <a:t>page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785792" y="2980346"/>
            <a:ext cx="3672408" cy="702078"/>
          </a:xfr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Space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8401982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BCF5A91A-BE47-E64B-9D79-36B6728F7530}"/>
              </a:ext>
            </a:extLst>
          </p:cNvPr>
          <p:cNvSpPr/>
          <p:nvPr userDrawn="1"/>
        </p:nvSpPr>
        <p:spPr>
          <a:xfrm>
            <a:off x="4427984" y="292314"/>
            <a:ext cx="4453048" cy="457041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7" name="Picture 4" descr="RB_logotyp_bez_claimu_bila_spona.png">
            <a:extLst>
              <a:ext uri="{FF2B5EF4-FFF2-40B4-BE49-F238E27FC236}">
                <a16:creationId xmlns:a16="http://schemas.microsoft.com/office/drawing/2014/main" id="{655E60C4-5E7C-FC4B-AD69-7B6E39B806C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16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788024" y="627534"/>
            <a:ext cx="3670176" cy="2016224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0" baseline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br>
              <a:rPr lang="cs-CZ" dirty="0"/>
            </a:br>
            <a:r>
              <a:rPr lang="cs-CZ" dirty="0"/>
              <a:t>(ver. D),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dividing</a:t>
            </a:r>
            <a:r>
              <a:rPr lang="cs-CZ" dirty="0"/>
              <a:t> </a:t>
            </a:r>
            <a:r>
              <a:rPr lang="cs-CZ" dirty="0" err="1"/>
              <a:t>page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788024" y="2906854"/>
            <a:ext cx="3672408" cy="702078"/>
          </a:xfr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Space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  <a:p>
            <a:endParaRPr lang="cs-CZ" dirty="0"/>
          </a:p>
        </p:txBody>
      </p:sp>
      <p:sp>
        <p:nvSpPr>
          <p:cNvPr id="8" name="Zástupný symbol obrázku 6">
            <a:extLst>
              <a:ext uri="{FF2B5EF4-FFF2-40B4-BE49-F238E27FC236}">
                <a16:creationId xmlns:a16="http://schemas.microsoft.com/office/drawing/2014/main" id="{7E8E12A4-09AA-9547-95E6-6AED4CEA223B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88000" y="292314"/>
            <a:ext cx="4139983" cy="4570410"/>
          </a:xfrm>
        </p:spPr>
        <p:txBody>
          <a:bodyPr/>
          <a:lstStyle/>
          <a:p>
            <a:r>
              <a:rPr lang="cs-CZ" dirty="0" err="1"/>
              <a:t>Add</a:t>
            </a:r>
            <a:r>
              <a:rPr lang="cs-CZ" dirty="0"/>
              <a:t> to </a:t>
            </a:r>
            <a:r>
              <a:rPr lang="cs-CZ" dirty="0" err="1"/>
              <a:t>picture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7208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7">
            <a:extLst>
              <a:ext uri="{FF2B5EF4-FFF2-40B4-BE49-F238E27FC236}">
                <a16:creationId xmlns:a16="http://schemas.microsoft.com/office/drawing/2014/main" id="{8AA5EE06-114F-9A4E-99B2-FBDD8A7FF993}"/>
              </a:ext>
            </a:extLst>
          </p:cNvPr>
          <p:cNvSpPr/>
          <p:nvPr userDrawn="1"/>
        </p:nvSpPr>
        <p:spPr>
          <a:xfrm>
            <a:off x="288000" y="292314"/>
            <a:ext cx="8593032" cy="457041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5" name="Picture 4" descr="RB_logotyp_bez_claimu_bila_spona.png">
            <a:extLst>
              <a:ext uri="{FF2B5EF4-FFF2-40B4-BE49-F238E27FC236}">
                <a16:creationId xmlns:a16="http://schemas.microsoft.com/office/drawing/2014/main" id="{ACBE8D0A-E756-4347-91FB-E8A89B0A48F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457998B0-7EFA-F245-99F6-B8FD399052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5097" y="1707654"/>
            <a:ext cx="8371720" cy="70662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baseline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dividing</a:t>
            </a:r>
            <a:r>
              <a:rPr lang="cs-CZ" dirty="0"/>
              <a:t> </a:t>
            </a:r>
            <a:r>
              <a:rPr lang="cs-CZ" dirty="0" err="1"/>
              <a:t>page</a:t>
            </a:r>
            <a:r>
              <a:rPr lang="cs-CZ" dirty="0"/>
              <a:t>.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B5F868D4-7C4B-2949-9411-4BDC5D299A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4686" y="2639180"/>
            <a:ext cx="7157714" cy="601973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 baseline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/>
              <a:t>Space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</a:t>
            </a:r>
            <a:r>
              <a:rPr lang="cs-CZ" dirty="0" err="1"/>
              <a:t>information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2336251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7">
            <a:extLst>
              <a:ext uri="{FF2B5EF4-FFF2-40B4-BE49-F238E27FC236}">
                <a16:creationId xmlns:a16="http://schemas.microsoft.com/office/drawing/2014/main" id="{D1B8516B-CECC-1B49-9258-C0E31EC46869}"/>
              </a:ext>
            </a:extLst>
          </p:cNvPr>
          <p:cNvSpPr/>
          <p:nvPr userDrawn="1"/>
        </p:nvSpPr>
        <p:spPr>
          <a:xfrm>
            <a:off x="288000" y="292314"/>
            <a:ext cx="8593032" cy="457041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0" name="Picture 4" descr="RB_logotyp_bez_claimu_bila_spona.png">
            <a:extLst>
              <a:ext uri="{FF2B5EF4-FFF2-40B4-BE49-F238E27FC236}">
                <a16:creationId xmlns:a16="http://schemas.microsoft.com/office/drawing/2014/main" id="{C7C2F7F1-BB22-E547-B3CD-AD3D50F096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358076" y="323346"/>
            <a:ext cx="8593032" cy="3752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60008" y="759942"/>
            <a:ext cx="8495992" cy="3547688"/>
          </a:xfrm>
        </p:spPr>
        <p:txBody>
          <a:bodyPr>
            <a:normAutofit/>
          </a:bodyPr>
          <a:lstStyle>
            <a:lvl1pPr marL="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 sz="1200" baseline="0"/>
            </a:lvl1pPr>
            <a:lvl2pPr>
              <a:buClr>
                <a:schemeClr val="tx2">
                  <a:lumMod val="50000"/>
                </a:schemeClr>
              </a:buClr>
              <a:defRPr baseline="0"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 baseline="0"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8316416" y="4473354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22" name="Straight Connector 4">
            <a:extLst>
              <a:ext uri="{FF2B5EF4-FFF2-40B4-BE49-F238E27FC236}">
                <a16:creationId xmlns:a16="http://schemas.microsoft.com/office/drawing/2014/main" id="{2C9AA6A9-D905-274C-9630-FA5BA18A1963}"/>
              </a:ext>
            </a:extLst>
          </p:cNvPr>
          <p:cNvCxnSpPr>
            <a:cxnSpLocks/>
          </p:cNvCxnSpPr>
          <p:nvPr userDrawn="1"/>
        </p:nvCxnSpPr>
        <p:spPr>
          <a:xfrm>
            <a:off x="416343" y="698594"/>
            <a:ext cx="834246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49255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_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979D4652-D1EC-C54D-8F59-B4E87814197A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23528" y="555526"/>
            <a:ext cx="8532472" cy="3960440"/>
          </a:xfrm>
        </p:spPr>
        <p:txBody>
          <a:bodyPr>
            <a:normAutofit/>
          </a:bodyPr>
          <a:lstStyle>
            <a:lvl1pPr marL="0">
              <a:buFont typeface="Wingdings" pitchFamily="2" charset="2"/>
              <a:buChar char="§"/>
              <a:defRPr sz="1200" baseline="0"/>
            </a:lvl1pPr>
            <a:lvl2pPr>
              <a:defRPr baseline="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0034039-E79C-424E-B70C-8FF3F2D0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76064" y="45451"/>
            <a:ext cx="8682082" cy="420552"/>
          </a:xfrm>
          <a:prstGeom prst="rect">
            <a:avLst/>
          </a:prstGeom>
        </p:spPr>
        <p:txBody>
          <a:bodyPr/>
          <a:lstStyle/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1" name="Zástupný symbol pro číslo snímku 5">
            <a:extLst>
              <a:ext uri="{FF2B5EF4-FFF2-40B4-BE49-F238E27FC236}">
                <a16:creationId xmlns:a16="http://schemas.microsoft.com/office/drawing/2014/main" id="{8BB1E5F9-9FBE-7C4B-8593-156D8AEF8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4" descr="RB_logotyp_bez_claimu_bila_spona.png">
            <a:extLst>
              <a:ext uri="{FF2B5EF4-FFF2-40B4-BE49-F238E27FC236}">
                <a16:creationId xmlns:a16="http://schemas.microsoft.com/office/drawing/2014/main" id="{C84CB668-9C43-9442-9B84-A3358B5E4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440292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972080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8F565255-F859-EF4E-85D0-DB88684392F1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88000" y="45451"/>
            <a:ext cx="8682082" cy="420552"/>
          </a:xfrm>
          <a:prstGeom prst="rect">
            <a:avLst/>
          </a:prstGeom>
        </p:spPr>
        <p:txBody>
          <a:bodyPr/>
          <a:lstStyle/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395536" y="605087"/>
            <a:ext cx="4100264" cy="3778163"/>
          </a:xfrm>
        </p:spPr>
        <p:txBody>
          <a:bodyPr>
            <a:normAutofit/>
          </a:bodyPr>
          <a:lstStyle>
            <a:lvl1pPr marL="0">
              <a:defRPr sz="1200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dirty="0"/>
              <a:t>text, </a:t>
            </a:r>
            <a:r>
              <a:rPr lang="cs-CZ" dirty="0" err="1"/>
              <a:t>pictures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graphs</a:t>
            </a:r>
            <a:endParaRPr lang="cs-CZ" dirty="0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605087"/>
            <a:ext cx="4100264" cy="3778163"/>
          </a:xfrm>
        </p:spPr>
        <p:txBody>
          <a:bodyPr>
            <a:normAutofit/>
          </a:bodyPr>
          <a:lstStyle>
            <a:lvl1pPr marL="0">
              <a:defRPr sz="1200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dirty="0"/>
              <a:t>Text, </a:t>
            </a:r>
            <a:r>
              <a:rPr lang="cs-CZ" dirty="0" err="1"/>
              <a:t>pictures</a:t>
            </a:r>
            <a:r>
              <a:rPr lang="cs-CZ" dirty="0"/>
              <a:t> </a:t>
            </a:r>
            <a:r>
              <a:rPr lang="cs-CZ" dirty="0" err="1"/>
              <a:t>or</a:t>
            </a:r>
            <a:r>
              <a:rPr lang="cs-CZ" dirty="0"/>
              <a:t> </a:t>
            </a:r>
            <a:r>
              <a:rPr lang="cs-CZ" dirty="0" err="1"/>
              <a:t>graphs</a:t>
            </a:r>
            <a:endParaRPr lang="cs-CZ" dirty="0"/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6D703D9E-5CDE-8C43-B414-C9C4401E8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Picture 4" descr="RB_logotyp_bez_claimu_bila_spona.png">
            <a:extLst>
              <a:ext uri="{FF2B5EF4-FFF2-40B4-BE49-F238E27FC236}">
                <a16:creationId xmlns:a16="http://schemas.microsoft.com/office/drawing/2014/main" id="{45FDA3BB-ABF4-BD49-A63A-ECD81A86660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440292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400268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04477CAD-E688-8147-AE5B-15734A6D22B7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544524"/>
            <a:ext cx="4176464" cy="375444"/>
          </a:xfrm>
        </p:spPr>
        <p:txBody>
          <a:bodyPr anchor="b">
            <a:noAutofit/>
          </a:bodyPr>
          <a:lstStyle>
            <a:lvl1pPr marL="0" indent="0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4008" y="1019278"/>
            <a:ext cx="4176464" cy="3413954"/>
          </a:xfrm>
        </p:spPr>
        <p:txBody>
          <a:bodyPr>
            <a:normAutofit/>
          </a:bodyPr>
          <a:lstStyle>
            <a:lvl1pPr marL="0"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627534"/>
            <a:ext cx="1296144" cy="1006108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CLICK TO ADD PICTURE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F7364CF0-3F17-9945-A108-B038B1F4D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2967" y="49678"/>
            <a:ext cx="8682082" cy="420552"/>
          </a:xfrm>
          <a:prstGeom prst="rect">
            <a:avLst/>
          </a:prstGeom>
        </p:spPr>
        <p:txBody>
          <a:bodyPr/>
          <a:lstStyle/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3" name="Zástupný symbol pro číslo snímku 5">
            <a:extLst>
              <a:ext uri="{FF2B5EF4-FFF2-40B4-BE49-F238E27FC236}">
                <a16:creationId xmlns:a16="http://schemas.microsoft.com/office/drawing/2014/main" id="{2B6966BA-10E5-AC4C-8087-9069ECFF90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4" name="Picture 4" descr="RB_logotyp_bez_claimu_bila_spona.png">
            <a:extLst>
              <a:ext uri="{FF2B5EF4-FFF2-40B4-BE49-F238E27FC236}">
                <a16:creationId xmlns:a16="http://schemas.microsoft.com/office/drawing/2014/main" id="{536E59F4-B85D-8B4D-B09D-B499E4BA50D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440292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506503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2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E76A0DB0-1AC4-604C-A9F4-F8BE839BA959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288000" y="3651870"/>
            <a:ext cx="8568000" cy="785480"/>
          </a:xfrm>
        </p:spPr>
        <p:txBody>
          <a:bodyPr>
            <a:normAutofit/>
          </a:bodyPr>
          <a:lstStyle>
            <a:lvl1pPr marL="0">
              <a:defRPr sz="1200" b="0" baseline="0"/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553758"/>
            <a:ext cx="1296144" cy="1081888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CLICK TO ADD PICTURE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C3A5898-F88F-7E47-ADF9-83F266508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45451"/>
            <a:ext cx="8682082" cy="4205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TITLE</a:t>
            </a:r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2F01E5C4-9B8A-F140-9768-3EA7C83789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Picture 4" descr="RB_logotyp_bez_claimu_bila_spona.png">
            <a:extLst>
              <a:ext uri="{FF2B5EF4-FFF2-40B4-BE49-F238E27FC236}">
                <a16:creationId xmlns:a16="http://schemas.microsoft.com/office/drawing/2014/main" id="{E85DE628-8ECB-C941-9C68-EF7F84C15B3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440292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427028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A3E30A17-F86E-794E-A2E3-D0A9EED9EA59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64706" y="555526"/>
            <a:ext cx="5255766" cy="3816227"/>
          </a:xfrm>
        </p:spPr>
        <p:txBody>
          <a:bodyPr>
            <a:normAutofit/>
          </a:bodyPr>
          <a:lstStyle>
            <a:lvl1pPr marL="0"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96488" y="555526"/>
            <a:ext cx="3069026" cy="3816228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4" name="Zástupný symbol pro číslo snímku 5">
            <a:extLst>
              <a:ext uri="{FF2B5EF4-FFF2-40B4-BE49-F238E27FC236}">
                <a16:creationId xmlns:a16="http://schemas.microsoft.com/office/drawing/2014/main" id="{CF9F8355-002F-9B41-B598-45EF73EF2C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5" name="Picture 4" descr="RB_logotyp_bez_claimu_bila_spona.png">
            <a:extLst>
              <a:ext uri="{FF2B5EF4-FFF2-40B4-BE49-F238E27FC236}">
                <a16:creationId xmlns:a16="http://schemas.microsoft.com/office/drawing/2014/main" id="{70530ADC-E5E6-6D48-9C32-2F695240E96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45359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Nadpis 1">
            <a:extLst>
              <a:ext uri="{FF2B5EF4-FFF2-40B4-BE49-F238E27FC236}">
                <a16:creationId xmlns:a16="http://schemas.microsoft.com/office/drawing/2014/main" id="{63A7DCFE-D1D4-534C-AC81-792A78E7C1D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64555"/>
            <a:ext cx="8657050" cy="409134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1499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83BD041D-B0BE-5242-BC93-87019D6160AB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468" y="276114"/>
            <a:ext cx="8597932" cy="4597947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262967" y="3012207"/>
            <a:ext cx="8618066" cy="58819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i="0" baseline="0">
                <a:solidFill>
                  <a:schemeClr val="bg1"/>
                </a:solidFill>
                <a:latin typeface="Amalia" panose="020B0504020203020204" pitchFamily="34" charset="77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strana (varianta B)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262967" y="3611739"/>
            <a:ext cx="8618066" cy="317671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 baseline="0">
                <a:solidFill>
                  <a:schemeClr val="bg1"/>
                </a:solidFill>
                <a:latin typeface="Amalia" panose="020B0504020203020204" pitchFamily="34" charset="77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Prostor pro doplnění informací</a:t>
            </a:r>
          </a:p>
        </p:txBody>
      </p:sp>
      <p:pic>
        <p:nvPicPr>
          <p:cNvPr id="5" name="Picture 4" descr="RB_logotyp_bez_claimu_bila_spona.png">
            <a:extLst>
              <a:ext uri="{FF2B5EF4-FFF2-40B4-BE49-F238E27FC236}">
                <a16:creationId xmlns:a16="http://schemas.microsoft.com/office/drawing/2014/main" id="{5D320369-F638-3E40-AFAE-59801D88247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342" y="4342536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9">
            <a:extLst>
              <a:ext uri="{FF2B5EF4-FFF2-40B4-BE49-F238E27FC236}">
                <a16:creationId xmlns:a16="http://schemas.microsoft.com/office/drawing/2014/main" id="{D5DFFA6A-C524-DB4A-9157-B46FD6F150FB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88000" y="33955"/>
            <a:ext cx="8682082" cy="4320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 err="1"/>
              <a:t>Title</a:t>
            </a:r>
            <a:endParaRPr lang="cs-CZ" dirty="0"/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581F42BC-0EA5-6D47-A796-18486849B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3" name="Picture 4" descr="RB_logotyp_bez_claimu_bila_spona.png">
            <a:extLst>
              <a:ext uri="{FF2B5EF4-FFF2-40B4-BE49-F238E27FC236}">
                <a16:creationId xmlns:a16="http://schemas.microsoft.com/office/drawing/2014/main" id="{A81AED39-D3FD-AF44-BB76-0BEDF3A25A6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45359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7560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D1B0045-6D37-4CBF-D679-95F81131A960}"/>
              </a:ext>
            </a:extLst>
          </p:cNvPr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rgbClr val="FFEC00"/>
              </a:solidFill>
            </a:endParaRPr>
          </a:p>
        </p:txBody>
      </p:sp>
      <p:sp>
        <p:nvSpPr>
          <p:cNvPr id="3" name="Zástupný symbol pro číslo snímku 5">
            <a:extLst>
              <a:ext uri="{FF2B5EF4-FFF2-40B4-BE49-F238E27FC236}">
                <a16:creationId xmlns:a16="http://schemas.microsoft.com/office/drawing/2014/main" id="{6962A280-A2B3-87BA-F523-96E3846081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0136120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adpis 1">
            <a:extLst>
              <a:ext uri="{FF2B5EF4-FFF2-40B4-BE49-F238E27FC236}">
                <a16:creationId xmlns:a16="http://schemas.microsoft.com/office/drawing/2014/main" id="{BC067978-0CD9-8748-92CD-FAE03031C0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40" y="3279700"/>
            <a:ext cx="8358816" cy="58819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strana (varianta A)</a:t>
            </a:r>
          </a:p>
        </p:txBody>
      </p:sp>
    </p:spTree>
    <p:extLst>
      <p:ext uri="{BB962C8B-B14F-4D97-AF65-F5344CB8AC3E}">
        <p14:creationId xmlns:p14="http://schemas.microsoft.com/office/powerpoint/2010/main" val="226286934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ředělový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931DB57C-F729-C34F-B4D6-B19AFA087F9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2967" y="267284"/>
            <a:ext cx="8617369" cy="4595229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6" name="Nadpis 1">
            <a:extLst>
              <a:ext uri="{FF2B5EF4-FFF2-40B4-BE49-F238E27FC236}">
                <a16:creationId xmlns:a16="http://schemas.microsoft.com/office/drawing/2014/main" id="{BC067978-0CD9-8748-92CD-FAE03031C0C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13040" y="3279700"/>
            <a:ext cx="8358816" cy="58819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strana (varianta A)</a:t>
            </a:r>
          </a:p>
        </p:txBody>
      </p:sp>
      <p:pic>
        <p:nvPicPr>
          <p:cNvPr id="5" name="Picture 4" descr="RB_logotyp_bez_claimu_bila_spona.png">
            <a:extLst>
              <a:ext uri="{FF2B5EF4-FFF2-40B4-BE49-F238E27FC236}">
                <a16:creationId xmlns:a16="http://schemas.microsoft.com/office/drawing/2014/main" id="{FD047EB3-FFE0-DD46-96E5-59CC8DB2C2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5310180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13040" y="3012207"/>
            <a:ext cx="8358816" cy="58819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strana (varianta B)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13040" y="3611739"/>
            <a:ext cx="8358816" cy="317671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Prostor pro doplnění informací</a:t>
            </a:r>
          </a:p>
        </p:txBody>
      </p:sp>
    </p:spTree>
    <p:extLst>
      <p:ext uri="{BB962C8B-B14F-4D97-AF65-F5344CB8AC3E}">
        <p14:creationId xmlns:p14="http://schemas.microsoft.com/office/powerpoint/2010/main" val="10844245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13040" y="3012207"/>
            <a:ext cx="8358816" cy="588194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strana (varianta B)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13040" y="3611739"/>
            <a:ext cx="8358816" cy="317671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350" b="1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Prostor pro doplnění informací</a:t>
            </a:r>
          </a:p>
        </p:txBody>
      </p:sp>
      <p:sp>
        <p:nvSpPr>
          <p:cNvPr id="4" name="Zástupný symbol obrázku 3">
            <a:extLst>
              <a:ext uri="{FF2B5EF4-FFF2-40B4-BE49-F238E27FC236}">
                <a16:creationId xmlns:a16="http://schemas.microsoft.com/office/drawing/2014/main" id="{6E54473F-1CE7-754D-A2A3-CEEE483B190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62967" y="267284"/>
            <a:ext cx="8617369" cy="459522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5" name="Picture 4" descr="RB_logotyp_bez_claimu_bila_spona.png">
            <a:extLst>
              <a:ext uri="{FF2B5EF4-FFF2-40B4-BE49-F238E27FC236}">
                <a16:creationId xmlns:a16="http://schemas.microsoft.com/office/drawing/2014/main" id="{45BBCE32-3EF4-B942-B438-006F1C67660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639845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96419624-B693-984D-AF0F-1C5BA78A1B23}"/>
              </a:ext>
            </a:extLst>
          </p:cNvPr>
          <p:cNvSpPr/>
          <p:nvPr userDrawn="1"/>
        </p:nvSpPr>
        <p:spPr>
          <a:xfrm>
            <a:off x="4427984" y="292314"/>
            <a:ext cx="4453048" cy="457041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427984" y="1470010"/>
            <a:ext cx="4453048" cy="225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baseline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strana</a:t>
            </a:r>
            <a:br>
              <a:rPr lang="cs-CZ" dirty="0"/>
            </a:br>
            <a:r>
              <a:rPr lang="cs-CZ" dirty="0"/>
              <a:t>prezentace</a:t>
            </a:r>
            <a:br>
              <a:rPr lang="cs-CZ" dirty="0"/>
            </a:br>
            <a:r>
              <a:rPr lang="cs-CZ" dirty="0"/>
              <a:t>(varianta C)</a:t>
            </a:r>
          </a:p>
        </p:txBody>
      </p:sp>
      <p:pic>
        <p:nvPicPr>
          <p:cNvPr id="5" name="Picture 4" descr="RB_logotyp_bez_claimu_bila_spona.png">
            <a:extLst>
              <a:ext uri="{FF2B5EF4-FFF2-40B4-BE49-F238E27FC236}">
                <a16:creationId xmlns:a16="http://schemas.microsoft.com/office/drawing/2014/main" id="{45DC7C23-E0B4-7346-977C-BA3718AC7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16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780696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obrázku 6">
            <a:extLst>
              <a:ext uri="{FF2B5EF4-FFF2-40B4-BE49-F238E27FC236}">
                <a16:creationId xmlns:a16="http://schemas.microsoft.com/office/drawing/2014/main" id="{DF9CBA87-7E7C-0846-9C83-76E1BA85EB3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000" y="292314"/>
            <a:ext cx="4139983" cy="4570410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14" name="Rectangle 7">
            <a:extLst>
              <a:ext uri="{FF2B5EF4-FFF2-40B4-BE49-F238E27FC236}">
                <a16:creationId xmlns:a16="http://schemas.microsoft.com/office/drawing/2014/main" id="{96419624-B693-984D-AF0F-1C5BA78A1B23}"/>
              </a:ext>
            </a:extLst>
          </p:cNvPr>
          <p:cNvSpPr/>
          <p:nvPr userDrawn="1"/>
        </p:nvSpPr>
        <p:spPr>
          <a:xfrm>
            <a:off x="4427984" y="292314"/>
            <a:ext cx="4453048" cy="457041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427984" y="1470010"/>
            <a:ext cx="4453048" cy="225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baseline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strana</a:t>
            </a:r>
            <a:br>
              <a:rPr lang="cs-CZ" dirty="0"/>
            </a:br>
            <a:r>
              <a:rPr lang="cs-CZ" dirty="0"/>
              <a:t>prezentace</a:t>
            </a:r>
            <a:br>
              <a:rPr lang="cs-CZ" dirty="0"/>
            </a:br>
            <a:r>
              <a:rPr lang="cs-CZ" dirty="0"/>
              <a:t>(varianta C)</a:t>
            </a:r>
          </a:p>
        </p:txBody>
      </p:sp>
      <p:pic>
        <p:nvPicPr>
          <p:cNvPr id="5" name="Picture 4" descr="RB_logotyp_bez_claimu_bila_spona.png">
            <a:extLst>
              <a:ext uri="{FF2B5EF4-FFF2-40B4-BE49-F238E27FC236}">
                <a16:creationId xmlns:a16="http://schemas.microsoft.com/office/drawing/2014/main" id="{45DC7C23-E0B4-7346-977C-BA3718AC7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16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3353082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592846-43D7-E448-A094-4E8AFAB6BA28}"/>
              </a:ext>
            </a:extLst>
          </p:cNvPr>
          <p:cNvSpPr/>
          <p:nvPr userDrawn="1"/>
        </p:nvSpPr>
        <p:spPr>
          <a:xfrm>
            <a:off x="4427984" y="292314"/>
            <a:ext cx="4453048" cy="457041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9" name="Picture 4" descr="RB_logotyp_bez_claimu_bila_spona.png">
            <a:extLst>
              <a:ext uri="{FF2B5EF4-FFF2-40B4-BE49-F238E27FC236}">
                <a16:creationId xmlns:a16="http://schemas.microsoft.com/office/drawing/2014/main" id="{9095E1B1-94A9-4145-B1D8-84B475014A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16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788024" y="483518"/>
            <a:ext cx="3670176" cy="2484122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0" baseline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strana prezentace</a:t>
            </a:r>
            <a:br>
              <a:rPr lang="cs-CZ" dirty="0"/>
            </a:br>
            <a:r>
              <a:rPr lang="cs-CZ" dirty="0"/>
              <a:t>(varianta D), Nebo dělící</a:t>
            </a:r>
            <a:br>
              <a:rPr lang="cs-CZ" dirty="0"/>
            </a:br>
            <a:r>
              <a:rPr lang="cs-CZ" dirty="0"/>
              <a:t>strana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790462" y="3213104"/>
            <a:ext cx="3672408" cy="702078"/>
          </a:xfr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Prostor pro doplnění informací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836888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9592846-43D7-E448-A094-4E8AFAB6BA28}"/>
              </a:ext>
            </a:extLst>
          </p:cNvPr>
          <p:cNvSpPr/>
          <p:nvPr userDrawn="1"/>
        </p:nvSpPr>
        <p:spPr>
          <a:xfrm>
            <a:off x="4427984" y="292314"/>
            <a:ext cx="4453048" cy="457041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9" name="Picture 4" descr="RB_logotyp_bez_claimu_bila_spona.png">
            <a:extLst>
              <a:ext uri="{FF2B5EF4-FFF2-40B4-BE49-F238E27FC236}">
                <a16:creationId xmlns:a16="http://schemas.microsoft.com/office/drawing/2014/main" id="{9095E1B1-94A9-4145-B1D8-84B475014AC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6416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788024" y="627534"/>
            <a:ext cx="3670176" cy="259228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0" baseline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strana prezentace</a:t>
            </a:r>
            <a:br>
              <a:rPr lang="cs-CZ" dirty="0"/>
            </a:br>
            <a:r>
              <a:rPr lang="cs-CZ" dirty="0"/>
              <a:t>(varianta D), Nebo dělící</a:t>
            </a:r>
            <a:br>
              <a:rPr lang="cs-CZ" dirty="0"/>
            </a:br>
            <a:r>
              <a:rPr lang="cs-CZ" dirty="0"/>
              <a:t>strana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4785792" y="3219822"/>
            <a:ext cx="3672408" cy="702078"/>
          </a:xfrm>
        </p:spPr>
        <p:txBody>
          <a:bodyPr>
            <a:normAutofit/>
          </a:bodyPr>
          <a:lstStyle>
            <a:lvl1pPr marL="0" indent="0" algn="l">
              <a:buNone/>
              <a:defRPr sz="1800" b="1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Prostor pro doplnění informací</a:t>
            </a:r>
          </a:p>
          <a:p>
            <a:endParaRPr lang="cs-CZ" dirty="0"/>
          </a:p>
        </p:txBody>
      </p:sp>
      <p:sp>
        <p:nvSpPr>
          <p:cNvPr id="10" name="Zástupný symbol obrázku 6">
            <a:extLst>
              <a:ext uri="{FF2B5EF4-FFF2-40B4-BE49-F238E27FC236}">
                <a16:creationId xmlns:a16="http://schemas.microsoft.com/office/drawing/2014/main" id="{905ECBAB-8405-2B42-9458-C77BFDD206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88000" y="292314"/>
            <a:ext cx="4139983" cy="4570410"/>
          </a:xfrm>
        </p:spPr>
        <p:txBody>
          <a:bodyPr/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93509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96419624-B693-984D-AF0F-1C5BA78A1B23}"/>
              </a:ext>
            </a:extLst>
          </p:cNvPr>
          <p:cNvSpPr/>
          <p:nvPr userDrawn="1"/>
        </p:nvSpPr>
        <p:spPr>
          <a:xfrm>
            <a:off x="4427983" y="276114"/>
            <a:ext cx="4439902" cy="4597495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/>
          <p:cNvSpPr>
            <a:spLocks noGrp="1"/>
          </p:cNvSpPr>
          <p:nvPr>
            <p:ph type="ctrTitle" hasCustomPrompt="1"/>
          </p:nvPr>
        </p:nvSpPr>
        <p:spPr>
          <a:xfrm>
            <a:off x="4427984" y="1470010"/>
            <a:ext cx="4439901" cy="2255232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>
              <a:defRPr sz="3200" b="1" baseline="0">
                <a:solidFill>
                  <a:srgbClr val="303030"/>
                </a:solidFill>
                <a:latin typeface="Amalia" panose="020B0504020203020204" pitchFamily="34" charset="77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strana</a:t>
            </a:r>
            <a:br>
              <a:rPr lang="cs-CZ" dirty="0"/>
            </a:br>
            <a:r>
              <a:rPr lang="cs-CZ" dirty="0"/>
              <a:t>prezentace</a:t>
            </a:r>
            <a:br>
              <a:rPr lang="cs-CZ" dirty="0"/>
            </a:br>
            <a:r>
              <a:rPr lang="cs-CZ" dirty="0"/>
              <a:t>(varianta C)</a:t>
            </a:r>
          </a:p>
        </p:txBody>
      </p:sp>
      <p:pic>
        <p:nvPicPr>
          <p:cNvPr id="5" name="Picture 4" descr="RB_logotyp_bez_claimu_bila_spona.png">
            <a:extLst>
              <a:ext uri="{FF2B5EF4-FFF2-40B4-BE49-F238E27FC236}">
                <a16:creationId xmlns:a16="http://schemas.microsoft.com/office/drawing/2014/main" id="{45DC7C23-E0B4-7346-977C-BA3718AC79BE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19842" y="4300954"/>
            <a:ext cx="1656184" cy="618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ázek 2">
            <a:extLst>
              <a:ext uri="{FF2B5EF4-FFF2-40B4-BE49-F238E27FC236}">
                <a16:creationId xmlns:a16="http://schemas.microsoft.com/office/drawing/2014/main" id="{BD05653A-8D26-284B-BA53-EF523F7DB8A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968" y="276114"/>
            <a:ext cx="4165013" cy="4597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62641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E716B884-7557-E84D-BE9E-5C5E84497813}"/>
              </a:ext>
            </a:extLst>
          </p:cNvPr>
          <p:cNvSpPr/>
          <p:nvPr userDrawn="1"/>
        </p:nvSpPr>
        <p:spPr>
          <a:xfrm>
            <a:off x="288000" y="292314"/>
            <a:ext cx="8593032" cy="457041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6" name="Picture 4" descr="RB_logotyp_bez_claimu_bila_spona.png">
            <a:extLst>
              <a:ext uri="{FF2B5EF4-FFF2-40B4-BE49-F238E27FC236}">
                <a16:creationId xmlns:a16="http://schemas.microsoft.com/office/drawing/2014/main" id="{4EA7693B-A5FE-C44B-9CB1-D5EE5E327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457998B0-7EFA-F245-99F6-B8FD399052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5097" y="1707654"/>
            <a:ext cx="8371720" cy="70662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baseline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nebo předělová strana.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B5F868D4-7C4B-2949-9411-4BDC5D299A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4686" y="2639180"/>
            <a:ext cx="7157714" cy="601973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 baseline="0">
                <a:solidFill>
                  <a:srgbClr val="30303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Prostor pro doplnění informací</a:t>
            </a:r>
          </a:p>
        </p:txBody>
      </p:sp>
    </p:spTree>
    <p:extLst>
      <p:ext uri="{BB962C8B-B14F-4D97-AF65-F5344CB8AC3E}">
        <p14:creationId xmlns:p14="http://schemas.microsoft.com/office/powerpoint/2010/main" val="191305414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5B4480F7-A813-EB4C-9BC9-2401EF31F934}"/>
              </a:ext>
            </a:extLst>
          </p:cNvPr>
          <p:cNvSpPr/>
          <p:nvPr userDrawn="1"/>
        </p:nvSpPr>
        <p:spPr>
          <a:xfrm>
            <a:off x="288000" y="292314"/>
            <a:ext cx="8593032" cy="457041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16343" y="293609"/>
            <a:ext cx="8541244" cy="3752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16343" y="733526"/>
            <a:ext cx="8439657" cy="3562763"/>
          </a:xfrm>
        </p:spPr>
        <p:txBody>
          <a:bodyPr>
            <a:normAutofit/>
          </a:bodyPr>
          <a:lstStyle>
            <a:lvl1pPr marL="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 sz="1200" baseline="0"/>
            </a:lvl1pPr>
            <a:lvl2pPr>
              <a:buClr>
                <a:schemeClr val="tx2">
                  <a:lumMod val="50000"/>
                </a:schemeClr>
              </a:buClr>
              <a:defRPr baseline="0"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 baseline="0"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19" name="Picture 4" descr="RB_logotyp_bez_claimu_bila_spona.png">
            <a:extLst>
              <a:ext uri="{FF2B5EF4-FFF2-40B4-BE49-F238E27FC236}">
                <a16:creationId xmlns:a16="http://schemas.microsoft.com/office/drawing/2014/main" id="{D8507177-95C5-FE41-95C3-5F3C94A42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30763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0DCBE6FE-C1AE-E646-AAD6-B1BF8315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6FB533B4-E8C8-6C42-8570-19206831A9BB}"/>
              </a:ext>
            </a:extLst>
          </p:cNvPr>
          <p:cNvCxnSpPr>
            <a:cxnSpLocks/>
          </p:cNvCxnSpPr>
          <p:nvPr userDrawn="1"/>
        </p:nvCxnSpPr>
        <p:spPr>
          <a:xfrm>
            <a:off x="416343" y="698594"/>
            <a:ext cx="834246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006052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_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D36C877A-B757-3948-BAA5-F656EF323CAE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287999" y="555526"/>
            <a:ext cx="8568001" cy="3884766"/>
          </a:xfrm>
        </p:spPr>
        <p:txBody>
          <a:bodyPr>
            <a:normAutofit/>
          </a:bodyPr>
          <a:lstStyle>
            <a:lvl1pPr marL="0">
              <a:buFont typeface="Wingdings" pitchFamily="2" charset="2"/>
              <a:buChar char="§"/>
              <a:defRPr sz="1200" baseline="0"/>
            </a:lvl1pPr>
            <a:lvl2pPr>
              <a:defRPr baseline="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AB795337-B036-774A-8461-B6FE8656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0034039-E79C-424E-B70C-8FF3F2D0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3498" y="45451"/>
            <a:ext cx="8657049" cy="4205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Nadpis</a:t>
            </a:r>
          </a:p>
        </p:txBody>
      </p:sp>
      <p:pic>
        <p:nvPicPr>
          <p:cNvPr id="11" name="Picture 4" descr="RB_logotyp_bez_claimu_bila_spona.png">
            <a:extLst>
              <a:ext uri="{FF2B5EF4-FFF2-40B4-BE49-F238E27FC236}">
                <a16:creationId xmlns:a16="http://schemas.microsoft.com/office/drawing/2014/main" id="{75DCA6E5-1742-8E42-83FE-48C352EBDC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440292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15529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2880">
          <p15:clr>
            <a:srgbClr val="FBAE4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025061B7-8355-364A-AB90-C987E62B41A9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62968" y="45451"/>
            <a:ext cx="8682081" cy="4205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385192" y="597630"/>
            <a:ext cx="4110608" cy="3918336"/>
          </a:xfrm>
        </p:spPr>
        <p:txBody>
          <a:bodyPr>
            <a:normAutofit/>
          </a:bodyPr>
          <a:lstStyle>
            <a:lvl1pPr marL="0">
              <a:defRPr sz="1200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dirty="0"/>
              <a:t>text, obrázky či grafy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597630"/>
            <a:ext cx="4207800" cy="3918336"/>
          </a:xfrm>
        </p:spPr>
        <p:txBody>
          <a:bodyPr>
            <a:normAutofit/>
          </a:bodyPr>
          <a:lstStyle>
            <a:lvl1pPr marL="0">
              <a:defRPr sz="1200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dirty="0"/>
              <a:t>Text, obrázky či grafy</a:t>
            </a:r>
          </a:p>
        </p:txBody>
      </p:sp>
      <p:sp>
        <p:nvSpPr>
          <p:cNvPr id="21" name="Zástupný symbol pro číslo snímku 5">
            <a:extLst>
              <a:ext uri="{FF2B5EF4-FFF2-40B4-BE49-F238E27FC236}">
                <a16:creationId xmlns:a16="http://schemas.microsoft.com/office/drawing/2014/main" id="{60CDF89A-EB4E-3742-84D4-1A477790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2" name="Picture 4" descr="RB_logotyp_bez_claimu_bila_spona.png">
            <a:extLst>
              <a:ext uri="{FF2B5EF4-FFF2-40B4-BE49-F238E27FC236}">
                <a16:creationId xmlns:a16="http://schemas.microsoft.com/office/drawing/2014/main" id="{0211063B-23B3-6146-AB3C-786322951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45359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1366148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9EB787A-15C3-234C-BDEF-96BDA42180F7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 hasCustomPrompt="1"/>
          </p:nvPr>
        </p:nvSpPr>
        <p:spPr>
          <a:xfrm>
            <a:off x="4644008" y="583024"/>
            <a:ext cx="4176464" cy="417702"/>
          </a:xfrm>
        </p:spPr>
        <p:txBody>
          <a:bodyPr anchor="b">
            <a:noAutofit/>
          </a:bodyPr>
          <a:lstStyle>
            <a:lvl1pPr marL="0" indent="0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 hasCustomPrompt="1"/>
          </p:nvPr>
        </p:nvSpPr>
        <p:spPr>
          <a:xfrm>
            <a:off x="4644008" y="1057778"/>
            <a:ext cx="4176464" cy="3366744"/>
          </a:xfrm>
        </p:spPr>
        <p:txBody>
          <a:bodyPr>
            <a:normAutofit/>
          </a:bodyPr>
          <a:lstStyle>
            <a:lvl1pPr marL="0"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7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521788" y="583024"/>
            <a:ext cx="1296144" cy="1119679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PŘIDEJ OBRÁZEK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F7364CF0-3F17-9945-A108-B038B1F4D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88000" y="38256"/>
            <a:ext cx="8682082" cy="4205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Nadpis</a:t>
            </a:r>
          </a:p>
        </p:txBody>
      </p:sp>
      <p:sp>
        <p:nvSpPr>
          <p:cNvPr id="17" name="Zástupný symbol pro číslo snímku 5">
            <a:extLst>
              <a:ext uri="{FF2B5EF4-FFF2-40B4-BE49-F238E27FC236}">
                <a16:creationId xmlns:a16="http://schemas.microsoft.com/office/drawing/2014/main" id="{2B14A447-05AF-0242-8FA4-561BEBBA86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8" name="Picture 4" descr="RB_logotyp_bez_claimu_bila_spona.png">
            <a:extLst>
              <a:ext uri="{FF2B5EF4-FFF2-40B4-BE49-F238E27FC236}">
                <a16:creationId xmlns:a16="http://schemas.microsoft.com/office/drawing/2014/main" id="{643C0F01-AFAF-EC43-A61B-79524650A8A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45359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164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 s obrázkem2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288000" y="3651870"/>
            <a:ext cx="8593032" cy="785480"/>
          </a:xfrm>
        </p:spPr>
        <p:txBody>
          <a:bodyPr>
            <a:normAutofit/>
          </a:bodyPr>
          <a:lstStyle>
            <a:lvl1pPr marL="0">
              <a:defRPr sz="1200" b="0" baseline="0"/>
            </a:lvl1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13" hasCustomPrompt="1"/>
          </p:nvPr>
        </p:nvSpPr>
        <p:spPr>
          <a:xfrm>
            <a:off x="467544" y="570678"/>
            <a:ext cx="1296144" cy="1280992"/>
          </a:xfrm>
          <a:solidFill>
            <a:schemeClr val="bg1"/>
          </a:solidFill>
        </p:spPr>
        <p:txBody>
          <a:bodyPr anchor="b">
            <a:noAutofit/>
          </a:bodyPr>
          <a:lstStyle>
            <a:lvl1pPr marL="0" indent="0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 dirty="0"/>
              <a:t>PŘIDEJ OBRÁZEK</a:t>
            </a:r>
          </a:p>
        </p:txBody>
      </p:sp>
      <p:sp>
        <p:nvSpPr>
          <p:cNvPr id="9" name="Nadpis 1">
            <a:extLst>
              <a:ext uri="{FF2B5EF4-FFF2-40B4-BE49-F238E27FC236}">
                <a16:creationId xmlns:a16="http://schemas.microsoft.com/office/drawing/2014/main" id="{4C3A5898-F88F-7E47-ADF9-83F266508C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1096" y="45451"/>
            <a:ext cx="8682082" cy="4205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Nadpis</a:t>
            </a:r>
          </a:p>
        </p:txBody>
      </p:sp>
      <p:sp>
        <p:nvSpPr>
          <p:cNvPr id="12" name="Zástupný symbol pro číslo snímku 5">
            <a:extLst>
              <a:ext uri="{FF2B5EF4-FFF2-40B4-BE49-F238E27FC236}">
                <a16:creationId xmlns:a16="http://schemas.microsoft.com/office/drawing/2014/main" id="{D83EACBE-4225-8845-BC90-0BE653448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8" name="Rectangle 9">
            <a:extLst>
              <a:ext uri="{FF2B5EF4-FFF2-40B4-BE49-F238E27FC236}">
                <a16:creationId xmlns:a16="http://schemas.microsoft.com/office/drawing/2014/main" id="{FD95C681-2C12-834C-B188-E1D5EF982E30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13" name="Picture 4" descr="RB_logotyp_bez_claimu_bila_spona.png">
            <a:extLst>
              <a:ext uri="{FF2B5EF4-FFF2-40B4-BE49-F238E27FC236}">
                <a16:creationId xmlns:a16="http://schemas.microsoft.com/office/drawing/2014/main" id="{9F66218C-485E-1842-AEBE-460AAA31101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45359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241639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titulkem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7FDBA37B-9A69-BF44-824E-42E290B24930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88000" y="55452"/>
            <a:ext cx="8657050" cy="418237"/>
          </a:xfrm>
          <a:prstGeom prst="rect">
            <a:avLst/>
          </a:prstGeom>
        </p:spPr>
        <p:txBody>
          <a:bodyPr anchor="b">
            <a:noAutofit/>
          </a:bodyPr>
          <a:lstStyle>
            <a:lvl1pPr algn="l">
              <a:defRPr sz="1800" b="1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3564706" y="555526"/>
            <a:ext cx="5291294" cy="3816228"/>
          </a:xfrm>
        </p:spPr>
        <p:txBody>
          <a:bodyPr>
            <a:normAutofit/>
          </a:bodyPr>
          <a:lstStyle>
            <a:lvl1pPr marL="0"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 hasCustomPrompt="1"/>
          </p:nvPr>
        </p:nvSpPr>
        <p:spPr>
          <a:xfrm>
            <a:off x="395536" y="555526"/>
            <a:ext cx="3069978" cy="3816228"/>
          </a:xfrm>
        </p:spPr>
        <p:txBody>
          <a:bodyPr>
            <a:normAutofit/>
          </a:bodyPr>
          <a:lstStyle>
            <a:lvl1pPr marL="0" indent="0">
              <a:buNone/>
              <a:defRPr sz="1200" b="0" baseline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10" name="Zástupný symbol pro číslo snímku 5">
            <a:extLst>
              <a:ext uri="{FF2B5EF4-FFF2-40B4-BE49-F238E27FC236}">
                <a16:creationId xmlns:a16="http://schemas.microsoft.com/office/drawing/2014/main" id="{2DB7D697-189E-474A-A94C-68EFDDC17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2" name="Picture 4" descr="RB_logotyp_bez_claimu_bila_spona.png">
            <a:extLst>
              <a:ext uri="{FF2B5EF4-FFF2-40B4-BE49-F238E27FC236}">
                <a16:creationId xmlns:a16="http://schemas.microsoft.com/office/drawing/2014/main" id="{CE8BC783-5EB0-EE4A-864B-A36E69BDD41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45359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30917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AFA3F481-DE9E-7D40-97C5-0A49494BD431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288000" y="64752"/>
            <a:ext cx="8682082" cy="43204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C3BA50C-9E76-AA43-87AE-FA48B0C9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10" name="Picture 4" descr="RB_logotyp_bez_claimu_bila_spona.png">
            <a:extLst>
              <a:ext uri="{FF2B5EF4-FFF2-40B4-BE49-F238E27FC236}">
                <a16:creationId xmlns:a16="http://schemas.microsoft.com/office/drawing/2014/main" id="{EDAC9E2C-D260-404F-9ADA-872CAC848A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908" y="445359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4622911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28762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ouze nadpis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číslo snímku 5">
            <a:extLst>
              <a:ext uri="{FF2B5EF4-FFF2-40B4-BE49-F238E27FC236}">
                <a16:creationId xmlns:a16="http://schemas.microsoft.com/office/drawing/2014/main" id="{8C3BA50C-9E76-AA43-87AE-FA48B0C9FC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740179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7">
            <a:extLst>
              <a:ext uri="{FF2B5EF4-FFF2-40B4-BE49-F238E27FC236}">
                <a16:creationId xmlns:a16="http://schemas.microsoft.com/office/drawing/2014/main" id="{B609990C-9ABF-FC46-B713-56C8EAA0EC14}"/>
              </a:ext>
            </a:extLst>
          </p:cNvPr>
          <p:cNvSpPr/>
          <p:nvPr userDrawn="1"/>
        </p:nvSpPr>
        <p:spPr>
          <a:xfrm>
            <a:off x="4427983" y="276114"/>
            <a:ext cx="4439902" cy="4597495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7" name="Picture 6" descr="RB_logotyp_bez_claimu_bila_spona.png">
            <a:extLst>
              <a:ext uri="{FF2B5EF4-FFF2-40B4-BE49-F238E27FC236}">
                <a16:creationId xmlns:a16="http://schemas.microsoft.com/office/drawing/2014/main" id="{0963C38F-12F1-AF41-A7CD-4A95FED84D9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20474" y="4314730"/>
            <a:ext cx="1656184" cy="633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2">
            <a:extLst>
              <a:ext uri="{FF2B5EF4-FFF2-40B4-BE49-F238E27FC236}">
                <a16:creationId xmlns:a16="http://schemas.microsoft.com/office/drawing/2014/main" id="{D16A0FD5-03FF-744D-9F2A-B9EC470CE7A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62968" y="276114"/>
            <a:ext cx="4165013" cy="4597495"/>
          </a:xfrm>
          <a:prstGeom prst="rect">
            <a:avLst/>
          </a:prstGeom>
        </p:spPr>
      </p:pic>
      <p:sp>
        <p:nvSpPr>
          <p:cNvPr id="11" name="Nadpis 1">
            <a:extLst>
              <a:ext uri="{FF2B5EF4-FFF2-40B4-BE49-F238E27FC236}">
                <a16:creationId xmlns:a16="http://schemas.microsoft.com/office/drawing/2014/main" id="{B9DBAAA5-F2C6-1945-9642-7AF003EDB2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788024" y="627534"/>
            <a:ext cx="3670176" cy="2592288"/>
          </a:xfrm>
          <a:prstGeom prst="rect">
            <a:avLst/>
          </a:prstGeom>
        </p:spPr>
        <p:txBody>
          <a:bodyPr anchor="t">
            <a:noAutofit/>
          </a:bodyPr>
          <a:lstStyle>
            <a:lvl1pPr>
              <a:defRPr sz="3200" b="0" baseline="0">
                <a:solidFill>
                  <a:srgbClr val="303030"/>
                </a:solidFill>
                <a:latin typeface="Amalia" panose="020B0504020203020204" pitchFamily="34" charset="77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strana prezentace</a:t>
            </a:r>
            <a:br>
              <a:rPr lang="cs-CZ" dirty="0"/>
            </a:br>
            <a:r>
              <a:rPr lang="cs-CZ" dirty="0"/>
              <a:t>(varianta D), Nebo dělící</a:t>
            </a:r>
            <a:br>
              <a:rPr lang="cs-CZ" dirty="0"/>
            </a:br>
            <a:r>
              <a:rPr lang="cs-CZ" dirty="0"/>
              <a:t>strana</a:t>
            </a:r>
          </a:p>
        </p:txBody>
      </p:sp>
      <p:sp>
        <p:nvSpPr>
          <p:cNvPr id="12" name="Podnadpis 2">
            <a:extLst>
              <a:ext uri="{FF2B5EF4-FFF2-40B4-BE49-F238E27FC236}">
                <a16:creationId xmlns:a16="http://schemas.microsoft.com/office/drawing/2014/main" id="{066436F4-736C-D14E-A8CC-B81156B68E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785792" y="3219822"/>
            <a:ext cx="3672408" cy="702078"/>
          </a:xfrm>
        </p:spPr>
        <p:txBody>
          <a:bodyPr>
            <a:normAutofit/>
          </a:bodyPr>
          <a:lstStyle>
            <a:lvl1pPr marL="0" indent="0" algn="l">
              <a:buNone/>
              <a:defRPr sz="1800" b="1" i="0" baseline="0">
                <a:solidFill>
                  <a:schemeClr val="tx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Prostor pro doplnění informací</a:t>
            </a:r>
          </a:p>
          <a:p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ředělový snímek 1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7">
            <a:extLst>
              <a:ext uri="{FF2B5EF4-FFF2-40B4-BE49-F238E27FC236}">
                <a16:creationId xmlns:a16="http://schemas.microsoft.com/office/drawing/2014/main" id="{E716B884-7557-E84D-BE9E-5C5E84497813}"/>
              </a:ext>
            </a:extLst>
          </p:cNvPr>
          <p:cNvSpPr/>
          <p:nvPr userDrawn="1"/>
        </p:nvSpPr>
        <p:spPr>
          <a:xfrm>
            <a:off x="288000" y="292314"/>
            <a:ext cx="8593032" cy="457041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6" name="Picture 4" descr="RB_logotyp_bez_claimu_bila_spona.png">
            <a:extLst>
              <a:ext uri="{FF2B5EF4-FFF2-40B4-BE49-F238E27FC236}">
                <a16:creationId xmlns:a16="http://schemas.microsoft.com/office/drawing/2014/main" id="{4EA7693B-A5FE-C44B-9CB1-D5EE5E3275B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908" y="4307630"/>
            <a:ext cx="1656184" cy="6019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Nadpis 1">
            <a:extLst>
              <a:ext uri="{FF2B5EF4-FFF2-40B4-BE49-F238E27FC236}">
                <a16:creationId xmlns:a16="http://schemas.microsoft.com/office/drawing/2014/main" id="{457998B0-7EFA-F245-99F6-B8FD3990520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05097" y="1707654"/>
            <a:ext cx="8371720" cy="70662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>
              <a:defRPr sz="3200" b="1" i="0" baseline="0">
                <a:solidFill>
                  <a:srgbClr val="303030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cs-CZ" dirty="0"/>
              <a:t>Titulní nebo předělová strana.</a:t>
            </a:r>
          </a:p>
        </p:txBody>
      </p:sp>
      <p:sp>
        <p:nvSpPr>
          <p:cNvPr id="13" name="Podnadpis 2">
            <a:extLst>
              <a:ext uri="{FF2B5EF4-FFF2-40B4-BE49-F238E27FC236}">
                <a16:creationId xmlns:a16="http://schemas.microsoft.com/office/drawing/2014/main" id="{B5F868D4-7C4B-2949-9411-4BDC5D299A9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014686" y="2639180"/>
            <a:ext cx="7157714" cy="601973"/>
          </a:xfrm>
        </p:spPr>
        <p:txBody>
          <a:bodyPr>
            <a:normAutofit/>
          </a:bodyPr>
          <a:lstStyle>
            <a:lvl1pPr marL="0" marR="0" indent="0" algn="ctr" defTabSz="6858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rgbClr val="F5DB2E"/>
              </a:buClr>
              <a:buSzPct val="120000"/>
              <a:buFont typeface="Wingdings" pitchFamily="2" charset="2"/>
              <a:buNone/>
              <a:tabLst/>
              <a:defRPr sz="1800" b="0" i="0" baseline="0">
                <a:solidFill>
                  <a:srgbClr val="303030"/>
                </a:solidFill>
                <a:latin typeface="Amalia" panose="020B0504020203020204" pitchFamily="34" charset="77"/>
                <a:cs typeface="Arial" panose="020B0604020202020204" pitchFamily="34" charset="0"/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/>
              <a:t>Prostor pro doplnění informací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7">
            <a:extLst>
              <a:ext uri="{FF2B5EF4-FFF2-40B4-BE49-F238E27FC236}">
                <a16:creationId xmlns:a16="http://schemas.microsoft.com/office/drawing/2014/main" id="{5B4480F7-A813-EB4C-9BC9-2401EF31F934}"/>
              </a:ext>
            </a:extLst>
          </p:cNvPr>
          <p:cNvSpPr/>
          <p:nvPr userDrawn="1"/>
        </p:nvSpPr>
        <p:spPr>
          <a:xfrm>
            <a:off x="288000" y="292314"/>
            <a:ext cx="8593032" cy="4570410"/>
          </a:xfrm>
          <a:prstGeom prst="rect">
            <a:avLst/>
          </a:prstGeom>
          <a:solidFill>
            <a:srgbClr val="FFF2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416343" y="293609"/>
            <a:ext cx="8541244" cy="375248"/>
          </a:xfrm>
          <a:prstGeom prst="rect">
            <a:avLst/>
          </a:prstGeom>
        </p:spPr>
        <p:txBody>
          <a:bodyPr>
            <a:noAutofit/>
          </a:bodyPr>
          <a:lstStyle>
            <a:lvl1pPr>
              <a:defRPr sz="1800" baseline="0"/>
            </a:lvl1pPr>
          </a:lstStyle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416343" y="733526"/>
            <a:ext cx="8439657" cy="3562763"/>
          </a:xfrm>
        </p:spPr>
        <p:txBody>
          <a:bodyPr>
            <a:normAutofit/>
          </a:bodyPr>
          <a:lstStyle>
            <a:lvl1pPr marL="0">
              <a:buClr>
                <a:schemeClr val="tx2">
                  <a:lumMod val="50000"/>
                </a:schemeClr>
              </a:buClr>
              <a:buFont typeface="Wingdings" pitchFamily="2" charset="2"/>
              <a:buChar char="§"/>
              <a:defRPr sz="1200" baseline="0"/>
            </a:lvl1pPr>
            <a:lvl2pPr>
              <a:buClr>
                <a:schemeClr val="tx2">
                  <a:lumMod val="50000"/>
                </a:schemeClr>
              </a:buClr>
              <a:defRPr baseline="0"/>
            </a:lvl2pPr>
            <a:lvl3pPr>
              <a:buClr>
                <a:schemeClr val="tx2">
                  <a:lumMod val="50000"/>
                </a:schemeClr>
              </a:buClr>
              <a:defRPr/>
            </a:lvl3pPr>
            <a:lvl4pPr>
              <a:buClr>
                <a:schemeClr val="tx2">
                  <a:lumMod val="50000"/>
                </a:schemeClr>
              </a:buClr>
              <a:defRPr baseline="0"/>
            </a:lvl4pPr>
            <a:lvl5pPr>
              <a:buClr>
                <a:schemeClr val="tx2">
                  <a:lumMod val="50000"/>
                </a:schemeClr>
              </a:buClr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pic>
        <p:nvPicPr>
          <p:cNvPr id="19" name="Picture 4" descr="RB_logotyp_bez_claimu_bila_spona.png">
            <a:extLst>
              <a:ext uri="{FF2B5EF4-FFF2-40B4-BE49-F238E27FC236}">
                <a16:creationId xmlns:a16="http://schemas.microsoft.com/office/drawing/2014/main" id="{D8507177-95C5-FE41-95C3-5F3C94A4290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908" y="4307629"/>
            <a:ext cx="1656184" cy="584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0DCBE6FE-C1AE-E646-AAD6-B1BF8315EE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cxnSp>
        <p:nvCxnSpPr>
          <p:cNvPr id="9" name="Straight Connector 4">
            <a:extLst>
              <a:ext uri="{FF2B5EF4-FFF2-40B4-BE49-F238E27FC236}">
                <a16:creationId xmlns:a16="http://schemas.microsoft.com/office/drawing/2014/main" id="{6FB533B4-E8C8-6C42-8570-19206831A9BB}"/>
              </a:ext>
            </a:extLst>
          </p:cNvPr>
          <p:cNvCxnSpPr>
            <a:cxnSpLocks/>
          </p:cNvCxnSpPr>
          <p:nvPr userDrawn="1"/>
        </p:nvCxnSpPr>
        <p:spPr>
          <a:xfrm>
            <a:off x="416343" y="698594"/>
            <a:ext cx="8342465" cy="0"/>
          </a:xfrm>
          <a:prstGeom prst="line">
            <a:avLst/>
          </a:prstGeom>
          <a:ln w="12700" cmpd="sng"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sah_logo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9">
            <a:extLst>
              <a:ext uri="{FF2B5EF4-FFF2-40B4-BE49-F238E27FC236}">
                <a16:creationId xmlns:a16="http://schemas.microsoft.com/office/drawing/2014/main" id="{D36C877A-B757-3948-BAA5-F656EF323CAE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287999" y="555526"/>
            <a:ext cx="8568001" cy="3884766"/>
          </a:xfrm>
        </p:spPr>
        <p:txBody>
          <a:bodyPr>
            <a:normAutofit/>
          </a:bodyPr>
          <a:lstStyle>
            <a:lvl1pPr marL="0">
              <a:buFont typeface="Wingdings" pitchFamily="2" charset="2"/>
              <a:buChar char="§"/>
              <a:defRPr sz="1200" baseline="0"/>
            </a:lvl1pPr>
            <a:lvl2pPr>
              <a:defRPr baseline="0"/>
            </a:lvl2pPr>
            <a:lvl3pPr>
              <a:defRPr/>
            </a:lvl3pPr>
            <a:lvl4pPr>
              <a:defRPr baseline="0"/>
            </a:lvl4pPr>
            <a:lvl5pPr>
              <a:defRPr/>
            </a:lvl5pPr>
          </a:lstStyle>
          <a:p>
            <a:pPr lvl="0"/>
            <a:r>
              <a:rPr lang="cs-CZ" dirty="0"/>
              <a:t>Text</a:t>
            </a:r>
          </a:p>
        </p:txBody>
      </p:sp>
      <p:sp>
        <p:nvSpPr>
          <p:cNvPr id="8" name="Zástupný symbol pro číslo snímku 5">
            <a:extLst>
              <a:ext uri="{FF2B5EF4-FFF2-40B4-BE49-F238E27FC236}">
                <a16:creationId xmlns:a16="http://schemas.microsoft.com/office/drawing/2014/main" id="{AB795337-B036-774A-8461-B6FE865662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40034039-E79C-424E-B70C-8FF3F2D04F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79512" y="45451"/>
            <a:ext cx="8657049" cy="420552"/>
          </a:xfrm>
          <a:prstGeom prst="rect">
            <a:avLst/>
          </a:prstGeom>
        </p:spPr>
        <p:txBody>
          <a:bodyPr/>
          <a:lstStyle>
            <a:lvl1pPr>
              <a:defRPr>
                <a:latin typeface="Amalia" panose="020B0504020203020204" pitchFamily="34" charset="77"/>
              </a:defRPr>
            </a:lvl1pPr>
          </a:lstStyle>
          <a:p>
            <a:r>
              <a:rPr lang="cs-CZ" dirty="0"/>
              <a:t>Nadpis</a:t>
            </a:r>
          </a:p>
        </p:txBody>
      </p:sp>
      <p:pic>
        <p:nvPicPr>
          <p:cNvPr id="11" name="Picture 4" descr="RB_logotyp_bez_claimu_bila_spona.png">
            <a:extLst>
              <a:ext uri="{FF2B5EF4-FFF2-40B4-BE49-F238E27FC236}">
                <a16:creationId xmlns:a16="http://schemas.microsoft.com/office/drawing/2014/main" id="{75DCA6E5-1742-8E42-83FE-48C352EBDC7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908" y="4440292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_logodow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9">
            <a:extLst>
              <a:ext uri="{FF2B5EF4-FFF2-40B4-BE49-F238E27FC236}">
                <a16:creationId xmlns:a16="http://schemas.microsoft.com/office/drawing/2014/main" id="{025061B7-8355-364A-AB90-C987E62B41A9}"/>
              </a:ext>
            </a:extLst>
          </p:cNvPr>
          <p:cNvSpPr/>
          <p:nvPr userDrawn="1"/>
        </p:nvSpPr>
        <p:spPr>
          <a:xfrm>
            <a:off x="288000" y="466003"/>
            <a:ext cx="8593032" cy="4396721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" name="Nadpis 1"/>
          <p:cNvSpPr>
            <a:spLocks noGrp="1"/>
          </p:cNvSpPr>
          <p:nvPr>
            <p:ph type="title" hasCustomPrompt="1"/>
          </p:nvPr>
        </p:nvSpPr>
        <p:spPr>
          <a:xfrm>
            <a:off x="179512" y="45451"/>
            <a:ext cx="8682081" cy="420552"/>
          </a:xfrm>
          <a:prstGeom prst="rect">
            <a:avLst/>
          </a:prstGeom>
        </p:spPr>
        <p:txBody>
          <a:bodyPr/>
          <a:lstStyle/>
          <a:p>
            <a:r>
              <a:rPr lang="cs-CZ" dirty="0"/>
              <a:t>Nadpis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 hasCustomPrompt="1"/>
          </p:nvPr>
        </p:nvSpPr>
        <p:spPr>
          <a:xfrm>
            <a:off x="385192" y="597630"/>
            <a:ext cx="4110608" cy="3918336"/>
          </a:xfrm>
        </p:spPr>
        <p:txBody>
          <a:bodyPr>
            <a:normAutofit/>
          </a:bodyPr>
          <a:lstStyle>
            <a:lvl1pPr marL="0">
              <a:defRPr sz="1200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dirty="0"/>
              <a:t>text, obrázky či grafy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 hasCustomPrompt="1"/>
          </p:nvPr>
        </p:nvSpPr>
        <p:spPr>
          <a:xfrm>
            <a:off x="4648200" y="597630"/>
            <a:ext cx="4207800" cy="3918336"/>
          </a:xfrm>
        </p:spPr>
        <p:txBody>
          <a:bodyPr>
            <a:normAutofit/>
          </a:bodyPr>
          <a:lstStyle>
            <a:lvl1pPr marL="0">
              <a:defRPr sz="1200" cap="all" baseline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 dirty="0"/>
              <a:t>Text, obrázky či grafy</a:t>
            </a:r>
          </a:p>
        </p:txBody>
      </p:sp>
      <p:sp>
        <p:nvSpPr>
          <p:cNvPr id="21" name="Zástupný symbol pro číslo snímku 5">
            <a:extLst>
              <a:ext uri="{FF2B5EF4-FFF2-40B4-BE49-F238E27FC236}">
                <a16:creationId xmlns:a16="http://schemas.microsoft.com/office/drawing/2014/main" id="{60CDF89A-EB4E-3742-84D4-1A4777909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38640" y="4581820"/>
            <a:ext cx="442392" cy="273844"/>
          </a:xfrm>
        </p:spPr>
        <p:txBody>
          <a:bodyPr/>
          <a:lstStyle/>
          <a:p>
            <a:fld id="{DBD4B5FF-EFB1-4735-9F78-BE0143DE0338}" type="slidenum">
              <a:rPr lang="cs-CZ" smtClean="0"/>
              <a:pPr/>
              <a:t>‹#›</a:t>
            </a:fld>
            <a:endParaRPr lang="cs-CZ" dirty="0"/>
          </a:p>
        </p:txBody>
      </p:sp>
      <p:pic>
        <p:nvPicPr>
          <p:cNvPr id="22" name="Picture 4" descr="RB_logotyp_bez_claimu_bila_spona.png">
            <a:extLst>
              <a:ext uri="{FF2B5EF4-FFF2-40B4-BE49-F238E27FC236}">
                <a16:creationId xmlns:a16="http://schemas.microsoft.com/office/drawing/2014/main" id="{0211063B-23B3-6146-AB3C-7863229519E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43908" y="4453590"/>
            <a:ext cx="1656184" cy="566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1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16.xml"/><Relationship Id="rId16" Type="http://schemas.openxmlformats.org/officeDocument/2006/relationships/slideLayout" Target="../slideLayouts/slideLayout30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9.xml"/><Relationship Id="rId13" Type="http://schemas.openxmlformats.org/officeDocument/2006/relationships/slideLayout" Target="../slideLayouts/slideLayout44.xml"/><Relationship Id="rId18" Type="http://schemas.openxmlformats.org/officeDocument/2006/relationships/slideLayout" Target="../slideLayouts/slideLayout49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12" Type="http://schemas.openxmlformats.org/officeDocument/2006/relationships/slideLayout" Target="../slideLayouts/slideLayout43.xml"/><Relationship Id="rId17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3.xml"/><Relationship Id="rId16" Type="http://schemas.openxmlformats.org/officeDocument/2006/relationships/slideLayout" Target="../slideLayouts/slideLayout47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11" Type="http://schemas.openxmlformats.org/officeDocument/2006/relationships/slideLayout" Target="../slideLayouts/slideLayout42.xml"/><Relationship Id="rId5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46.xml"/><Relationship Id="rId10" Type="http://schemas.openxmlformats.org/officeDocument/2006/relationships/slideLayout" Target="../slideLayouts/slideLayout41.xml"/><Relationship Id="rId19" Type="http://schemas.openxmlformats.org/officeDocument/2006/relationships/theme" Target="../theme/theme3.xml"/><Relationship Id="rId4" Type="http://schemas.openxmlformats.org/officeDocument/2006/relationships/slideLayout" Target="../slideLayouts/slideLayout35.xml"/><Relationship Id="rId9" Type="http://schemas.openxmlformats.org/officeDocument/2006/relationships/slideLayout" Target="../slideLayouts/slideLayout40.xml"/><Relationship Id="rId14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05576"/>
            <a:ext cx="8219256" cy="399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Thyird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5"/>
            <a:endParaRPr lang="cs-CZ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DC1FBF41-17DC-B64E-BFE3-B6EED3BE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28" y="274638"/>
            <a:ext cx="8063322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36650" y="4443958"/>
            <a:ext cx="4423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C811BC-350C-4EA0-A5CC-2A369EB90E5C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77" r:id="rId2"/>
    <p:sldLayoutId id="2147483661" r:id="rId3"/>
    <p:sldLayoutId id="2147483674" r:id="rId4"/>
    <p:sldLayoutId id="2147483649" r:id="rId5"/>
    <p:sldLayoutId id="2147483662" r:id="rId6"/>
    <p:sldLayoutId id="2147483650" r:id="rId7"/>
    <p:sldLayoutId id="2147483665" r:id="rId8"/>
    <p:sldLayoutId id="2147483652" r:id="rId9"/>
    <p:sldLayoutId id="2147483658" r:id="rId10"/>
    <p:sldLayoutId id="2147483659" r:id="rId11"/>
    <p:sldLayoutId id="2147483656" r:id="rId12"/>
    <p:sldLayoutId id="2147483654" r:id="rId13"/>
    <p:sldLayoutId id="2147483745" r:id="rId14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 cap="all" baseline="0">
          <a:solidFill>
            <a:schemeClr val="tx1"/>
          </a:solidFill>
          <a:latin typeface="Amalia" panose="020B0504020203020204" pitchFamily="34" charset="77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None/>
        <a:defRPr sz="1200" b="0" kern="1200" baseline="0">
          <a:solidFill>
            <a:schemeClr val="tx1"/>
          </a:solidFill>
          <a:latin typeface="Amalia" panose="020B0504020203020204" pitchFamily="34" charset="77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>
          <a:solidFill>
            <a:schemeClr val="tx1"/>
          </a:solidFill>
          <a:latin typeface="Amalia" panose="020B0504020203020204" pitchFamily="34" charset="77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>
          <a:solidFill>
            <a:schemeClr val="tx1"/>
          </a:solidFill>
          <a:latin typeface="Amalia" panose="020B0504020203020204" pitchFamily="34" charset="77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 baseline="0">
          <a:solidFill>
            <a:schemeClr val="tx1"/>
          </a:solidFill>
          <a:latin typeface="Amalia" panose="020B0504020203020204" pitchFamily="34" charset="77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 baseline="0">
          <a:solidFill>
            <a:schemeClr val="tx1"/>
          </a:solidFill>
          <a:latin typeface="Amalia" panose="020B0504020203020204" pitchFamily="34" charset="77"/>
          <a:ea typeface="+mn-ea"/>
          <a:cs typeface="Arial" panose="020B0604020202020204" pitchFamily="34" charset="0"/>
        </a:defRPr>
      </a:lvl5pPr>
      <a:lvl6pPr marL="1714500" indent="0" algn="l" defTabSz="685800" rtl="0" eaLnBrk="1" latinLnBrk="0" hangingPunct="1">
        <a:spcBef>
          <a:spcPct val="20000"/>
        </a:spcBef>
        <a:buFont typeface="Arial" pitchFamily="34" charset="0"/>
        <a:buNone/>
        <a:defRPr sz="1200" b="0" kern="1200">
          <a:solidFill>
            <a:schemeClr val="tx1"/>
          </a:solidFill>
          <a:latin typeface="Amalia" panose="020B0504020203020204" pitchFamily="34" charset="77"/>
          <a:ea typeface="+mn-ea"/>
          <a:cs typeface="Arial" panose="020B0604020202020204" pitchFamily="34" charset="0"/>
        </a:defRPr>
      </a:lvl6pPr>
      <a:lvl7pPr marL="2057400" indent="0" algn="l" defTabSz="6858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05576"/>
            <a:ext cx="8219256" cy="399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5"/>
            <a:endParaRPr lang="cs-CZ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DC1FBF41-17DC-B64E-BFE3-B6EED3BE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28" y="274638"/>
            <a:ext cx="8063322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36650" y="4443958"/>
            <a:ext cx="4423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C811BC-350C-4EA0-A5CC-2A369EB90E5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35072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42" r:id="rId17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None/>
        <a:defRPr sz="12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14500" indent="0" algn="l" defTabSz="685800" rtl="0" eaLnBrk="1" latinLnBrk="0" hangingPunct="1">
        <a:spcBef>
          <a:spcPct val="20000"/>
        </a:spcBef>
        <a:buFont typeface="Arial" pitchFamily="34" charset="0"/>
        <a:buNone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057400" indent="0" algn="l" defTabSz="6858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005576"/>
            <a:ext cx="8219256" cy="39964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/>
              <a:t>Click</a:t>
            </a:r>
            <a:r>
              <a:rPr lang="cs-CZ" dirty="0"/>
              <a:t> to </a:t>
            </a:r>
            <a:r>
              <a:rPr lang="cs-CZ" dirty="0" err="1"/>
              <a:t>add</a:t>
            </a:r>
            <a:r>
              <a:rPr lang="cs-CZ" dirty="0"/>
              <a:t> text.</a:t>
            </a:r>
          </a:p>
          <a:p>
            <a:pPr lvl="1"/>
            <a:r>
              <a:rPr lang="cs-CZ" dirty="0" err="1"/>
              <a:t>Second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2"/>
            <a:r>
              <a:rPr lang="cs-CZ" dirty="0" err="1"/>
              <a:t>Third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3"/>
            <a:r>
              <a:rPr lang="cs-CZ" dirty="0" err="1"/>
              <a:t>Fourth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4"/>
            <a:r>
              <a:rPr lang="cs-CZ" dirty="0" err="1"/>
              <a:t>Fifth</a:t>
            </a:r>
            <a:r>
              <a:rPr lang="cs-CZ" dirty="0"/>
              <a:t> </a:t>
            </a:r>
            <a:r>
              <a:rPr lang="cs-CZ" dirty="0" err="1"/>
              <a:t>level</a:t>
            </a:r>
            <a:endParaRPr lang="cs-CZ" dirty="0"/>
          </a:p>
          <a:p>
            <a:pPr lvl="5"/>
            <a:endParaRPr lang="cs-CZ" dirty="0"/>
          </a:p>
        </p:txBody>
      </p:sp>
      <p:sp>
        <p:nvSpPr>
          <p:cNvPr id="5" name="Title Placeholder 4">
            <a:extLst>
              <a:ext uri="{FF2B5EF4-FFF2-40B4-BE49-F238E27FC236}">
                <a16:creationId xmlns:a16="http://schemas.microsoft.com/office/drawing/2014/main" id="{DC1FBF41-17DC-B64E-BFE3-B6EED3BECD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028" y="274638"/>
            <a:ext cx="8063322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/>
              <a:t>Kliknutím lze upravit styl.</a:t>
            </a:r>
            <a:endParaRPr lang="en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236650" y="4443958"/>
            <a:ext cx="44239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5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E9C811BC-350C-4EA0-A5CC-2A369EB90E5C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86620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43" r:id="rId17"/>
    <p:sldLayoutId id="2147483744" r:id="rId18"/>
  </p:sldLayoutIdLst>
  <p:hf hdr="0" ftr="0" dt="0"/>
  <p:txStyles>
    <p:titleStyle>
      <a:lvl1pPr algn="l" defTabSz="685800" rtl="0" eaLnBrk="1" latinLnBrk="0" hangingPunct="1">
        <a:spcBef>
          <a:spcPct val="0"/>
        </a:spcBef>
        <a:buNone/>
        <a:defRPr sz="1800" b="1" kern="1200" cap="all" baseline="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None/>
        <a:defRPr sz="12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57213" indent="-214313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defTabSz="685800" rtl="0" eaLnBrk="1" latinLnBrk="0" hangingPunct="1">
        <a:spcBef>
          <a:spcPct val="20000"/>
        </a:spcBef>
        <a:buClr>
          <a:srgbClr val="F5DB2E"/>
        </a:buClr>
        <a:buSzPct val="120000"/>
        <a:buFont typeface="Wingdings" pitchFamily="2" charset="2"/>
        <a:buChar char="§"/>
        <a:defRPr sz="1200" b="0" kern="1200" baseline="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714500" indent="0" algn="l" defTabSz="685800" rtl="0" eaLnBrk="1" latinLnBrk="0" hangingPunct="1">
        <a:spcBef>
          <a:spcPct val="20000"/>
        </a:spcBef>
        <a:buFont typeface="Arial" pitchFamily="34" charset="0"/>
        <a:buNone/>
        <a:defRPr sz="1200" b="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6pPr>
      <a:lvl7pPr marL="2057400" indent="0" algn="l" defTabSz="685800" rtl="0" eaLnBrk="1" latinLnBrk="0" hangingPunct="1">
        <a:spcBef>
          <a:spcPct val="20000"/>
        </a:spcBef>
        <a:buFont typeface="Arial" pitchFamily="34" charset="0"/>
        <a:buNone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2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rbinternational.com/en/sustainability.html" TargetMode="External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hyperlink" Target="https://www.rbinternational.com/en/sustainability/our-community-investment/memberships.html" TargetMode="Externa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b.cz/attachments/obecne-informace/diverzita-a-charta-diverzity.pdf" TargetMode="External"/><Relationship Id="rId13" Type="http://schemas.openxmlformats.org/officeDocument/2006/relationships/hyperlink" Target="https://www.rb.cz/o-nas/kdo-jsme/vysledky-hospodareni/informace-pro-investory" TargetMode="External"/><Relationship Id="rId3" Type="http://schemas.openxmlformats.org/officeDocument/2006/relationships/hyperlink" Target="https://www.rb.cz/o-nas/spolecenska-odpovednost" TargetMode="External"/><Relationship Id="rId7" Type="http://schemas.openxmlformats.org/officeDocument/2006/relationships/hyperlink" Target="https://www.rb.cz/attachments/pi/rbi/Raiffeisenbank-Impact-and-Allocation-Report-2022.pdf" TargetMode="External"/><Relationship Id="rId12" Type="http://schemas.openxmlformats.org/officeDocument/2006/relationships/hyperlink" Target="https://www.rbinternational.com/en/sustainability/governance/sustainability-strategy-framework.html" TargetMode="External"/><Relationship Id="rId2" Type="http://schemas.openxmlformats.org/officeDocument/2006/relationships/hyperlink" Target="https://www.rbinternational.com/en/sustainability/sustainability-report.html" TargetMode="Externa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www.rb.cz/osobni/zhodnoceni-uspor/investice/udrzitelne-investice" TargetMode="External"/><Relationship Id="rId11" Type="http://schemas.openxmlformats.org/officeDocument/2006/relationships/hyperlink" Target="https://www.rb.cz/povinne-zverejnovane-informace/transparentni-verejne-zakazky" TargetMode="External"/><Relationship Id="rId5" Type="http://schemas.openxmlformats.org/officeDocument/2006/relationships/hyperlink" Target="https://www.rb.cz/attachments/pi/rbi/RBCZ-sustinable-bonf-network-Framework.pdf" TargetMode="External"/><Relationship Id="rId10" Type="http://schemas.openxmlformats.org/officeDocument/2006/relationships/hyperlink" Target="https://www.rb.cz/o-nas/kdo-jsme/eticky-kodex-dodavatelu" TargetMode="External"/><Relationship Id="rId4" Type="http://schemas.openxmlformats.org/officeDocument/2006/relationships/hyperlink" Target="https://www.rb.cz/attachments/pi/rbi/RBCZ-Green-Bond-Framework-052021.pdf" TargetMode="External"/><Relationship Id="rId9" Type="http://schemas.openxmlformats.org/officeDocument/2006/relationships/hyperlink" Target="https://www.rbinternational.com/en/who-we-are/governance-and-compliance/code-of-conduct/_jcr_content/root/responsivegrid/contentcontainer/contentbox/downloadlist_80713304.download.html/1/Cestina.pdf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.cz/informacni-servis/pro-media/tiskove-zpravy/tiskove-zpravy-2023/tiskove-zpravy-20231/19012023-udrzitelne-dluhopisy" TargetMode="External"/><Relationship Id="rId2" Type="http://schemas.openxmlformats.org/officeDocument/2006/relationships/hyperlink" Target="https://www.rb.cz/informacni-servis/pro-media/tiskove-zpravy/tiskove-zpravy-2021/tiskove-zpravy-202106/0702021-emise-zeleneho-dluhopisu" TargetMode="Externa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rbinternational.com/en/who-we-are/governance-and-compliance/un-principles-for-responsible-banking.html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8E0392-60CD-AA48-BBE8-1204B7CFEA1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malia" panose="020B0504020203020204" pitchFamily="34" charset="77"/>
              </a:rPr>
              <a:t>Strategie udržitelnosti</a:t>
            </a:r>
            <a:br>
              <a:rPr lang="cs-CZ" dirty="0"/>
            </a:br>
            <a:br>
              <a:rPr lang="cs-CZ" dirty="0"/>
            </a:br>
            <a:r>
              <a:rPr lang="cs-CZ" sz="1300" b="0" dirty="0">
                <a:latin typeface="Amalia" panose="020B0504020203020204" pitchFamily="34" charset="77"/>
              </a:rPr>
              <a:t>skupina Raiffeisenbank česká republika</a:t>
            </a:r>
            <a:br>
              <a:rPr lang="cs-CZ" sz="1300" b="0" dirty="0">
                <a:latin typeface="Amalia" panose="020B0504020203020204" pitchFamily="34" charset="77"/>
              </a:rPr>
            </a:br>
            <a:br>
              <a:rPr lang="cs-CZ" sz="1300" b="0" dirty="0">
                <a:latin typeface="Amalia" panose="020B0504020203020204" pitchFamily="34" charset="77"/>
              </a:rPr>
            </a:br>
            <a:r>
              <a:rPr lang="cs-CZ" sz="1300" b="0" dirty="0">
                <a:latin typeface="Amalia" panose="020B0504020203020204" pitchFamily="34" charset="77"/>
              </a:rPr>
              <a:t>květen 2023</a:t>
            </a:r>
          </a:p>
        </p:txBody>
      </p:sp>
      <p:pic>
        <p:nvPicPr>
          <p:cNvPr id="3" name="Obrázek 2" descr="Obsah obrázku osoba&#10;&#10;Popis byl vytvořen automaticky">
            <a:extLst>
              <a:ext uri="{FF2B5EF4-FFF2-40B4-BE49-F238E27FC236}">
                <a16:creationId xmlns:a16="http://schemas.microsoft.com/office/drawing/2014/main" id="{3B68548E-8F7B-3D4E-8EDA-E8EA809435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" t="2068" r="3887" b="9125"/>
          <a:stretch/>
        </p:blipFill>
        <p:spPr>
          <a:xfrm>
            <a:off x="265518" y="267494"/>
            <a:ext cx="4162465" cy="4595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600107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BAD2AC-D5EC-1491-736D-35C3A83B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10</a:t>
            </a:fld>
            <a:endParaRPr lang="cs-CZ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EFB64F5-C2A3-AB18-6FB1-4C150B27B65D}"/>
              </a:ext>
            </a:extLst>
          </p:cNvPr>
          <p:cNvSpPr/>
          <p:nvPr/>
        </p:nvSpPr>
        <p:spPr>
          <a:xfrm>
            <a:off x="288000" y="411510"/>
            <a:ext cx="8593032" cy="4451214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814196-B4F7-53C6-B31C-73BD3D5AC0B5}"/>
              </a:ext>
            </a:extLst>
          </p:cNvPr>
          <p:cNvSpPr txBox="1">
            <a:spLocks/>
          </p:cNvSpPr>
          <p:nvPr/>
        </p:nvSpPr>
        <p:spPr>
          <a:xfrm>
            <a:off x="198950" y="97117"/>
            <a:ext cx="8682082" cy="10668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400" dirty="0">
                <a:latin typeface="Amalia" panose="020B0504020203020204" pitchFamily="34" charset="77"/>
              </a:rPr>
              <a:t>Jsme důvěryhodný partner pro klienty a odpovědná banka pro udržitelnou budoucnost</a:t>
            </a:r>
            <a:endParaRPr lang="en-CZ" sz="1400" dirty="0">
              <a:latin typeface="Amalia" panose="020B0504020203020204" pitchFamily="34" charset="77"/>
            </a:endParaRPr>
          </a:p>
        </p:txBody>
      </p:sp>
      <p:sp>
        <p:nvSpPr>
          <p:cNvPr id="5" name="Nadpis 1">
            <a:extLst>
              <a:ext uri="{FF2B5EF4-FFF2-40B4-BE49-F238E27FC236}">
                <a16:creationId xmlns:a16="http://schemas.microsoft.com/office/drawing/2014/main" id="{69F1948E-829B-BFF0-A169-3E75C388A84B}"/>
              </a:ext>
            </a:extLst>
          </p:cNvPr>
          <p:cNvSpPr txBox="1">
            <a:spLocks/>
          </p:cNvSpPr>
          <p:nvPr/>
        </p:nvSpPr>
        <p:spPr>
          <a:xfrm>
            <a:off x="443295" y="513941"/>
            <a:ext cx="8412705" cy="720080"/>
          </a:xfrm>
          <a:prstGeom prst="rect">
            <a:avLst/>
          </a:prstGeom>
        </p:spPr>
        <p:txBody>
          <a:bodyPr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 algn="just">
              <a:lnSpc>
                <a:spcPts val="1400"/>
              </a:lnSpc>
            </a:pPr>
            <a:r>
              <a:rPr lang="cs-CZ" sz="1100" b="0" cap="none" dirty="0">
                <a:latin typeface="Amalia" panose="020B0504020203020204" pitchFamily="34" charset="77"/>
              </a:rPr>
              <a:t>Strategie udržitelnosti podporuje celkovou strategii banky a jasně definuje naše cíle v oblasti odpovědného bankovnictví. Naplňováním pilířů udržitelnosti rozvíjíme principy ESG a přispíváme k mimořádné zákaznické zkušenosti, která má rovněž svůj neodmyslitelný environmentální a sociální rozměr. Strategie udržitelnosti je rovněž v souladu s přístupem mateřské společnosti </a:t>
            </a:r>
            <a:br>
              <a:rPr lang="cs-CZ" sz="1100" b="0" cap="none" dirty="0">
                <a:latin typeface="Amalia" panose="020B0504020203020204" pitchFamily="34" charset="77"/>
              </a:rPr>
            </a:br>
            <a:r>
              <a:rPr lang="cs-CZ" sz="1100" b="0" cap="none" dirty="0">
                <a:solidFill>
                  <a:srgbClr val="0070C0"/>
                </a:solidFill>
                <a:latin typeface="Amalia" panose="020B05040202030202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RBI k odpovědnému bankovnictví</a:t>
            </a:r>
            <a:r>
              <a:rPr lang="cs-CZ" sz="1100" b="0" cap="none" dirty="0">
                <a:solidFill>
                  <a:srgbClr val="0070C0"/>
                </a:solidFill>
                <a:latin typeface="Amalia" panose="020B0504020203020204" pitchFamily="34" charset="77"/>
              </a:rPr>
              <a:t> </a:t>
            </a:r>
            <a:r>
              <a:rPr lang="cs-CZ" sz="1100" b="0" cap="none" dirty="0">
                <a:latin typeface="Amalia" panose="020B0504020203020204" pitchFamily="34" charset="77"/>
              </a:rPr>
              <a:t>a rozvíjí tři základní oblasti ESG: odpovědný bankéř, férový partner a angažovaný občan.</a:t>
            </a:r>
          </a:p>
        </p:txBody>
      </p:sp>
      <p:sp>
        <p:nvSpPr>
          <p:cNvPr id="6" name="Zástupný text 2">
            <a:extLst>
              <a:ext uri="{FF2B5EF4-FFF2-40B4-BE49-F238E27FC236}">
                <a16:creationId xmlns:a16="http://schemas.microsoft.com/office/drawing/2014/main" id="{ED609B59-BC3A-509A-ABD0-F1812A8FA3EA}"/>
              </a:ext>
            </a:extLst>
          </p:cNvPr>
          <p:cNvSpPr txBox="1">
            <a:spLocks/>
          </p:cNvSpPr>
          <p:nvPr/>
        </p:nvSpPr>
        <p:spPr>
          <a:xfrm>
            <a:off x="399465" y="1523114"/>
            <a:ext cx="4104454" cy="388628"/>
          </a:xfrm>
          <a:prstGeom prst="rect">
            <a:avLst/>
          </a:prstGeom>
          <a:solidFill>
            <a:srgbClr val="FFEC00"/>
          </a:solidFill>
        </p:spPr>
        <p:txBody>
          <a:bodyPr anchor="ctr"/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None/>
              <a:defRPr sz="12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>
                <a:latin typeface="Amalia" panose="020B0504020203020204" pitchFamily="34" charset="77"/>
              </a:rPr>
              <a:t>Strategie banky</a:t>
            </a:r>
          </a:p>
        </p:txBody>
      </p:sp>
      <p:sp>
        <p:nvSpPr>
          <p:cNvPr id="7" name="Zástupný obsah 3">
            <a:extLst>
              <a:ext uri="{FF2B5EF4-FFF2-40B4-BE49-F238E27FC236}">
                <a16:creationId xmlns:a16="http://schemas.microsoft.com/office/drawing/2014/main" id="{4EDE077E-AA9E-46BF-6FA8-FFBF630E21D8}"/>
              </a:ext>
            </a:extLst>
          </p:cNvPr>
          <p:cNvSpPr txBox="1">
            <a:spLocks/>
          </p:cNvSpPr>
          <p:nvPr/>
        </p:nvSpPr>
        <p:spPr>
          <a:xfrm>
            <a:off x="399465" y="2001599"/>
            <a:ext cx="3600400" cy="2779830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None/>
              <a:defRPr sz="12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69800"/>
            <a:r>
              <a:rPr lang="cs-CZ" sz="1000" b="1" dirty="0">
                <a:solidFill>
                  <a:srgbClr val="575757"/>
                </a:solidFill>
                <a:latin typeface="Amalia" panose="020B0504020203020204" pitchFamily="34" charset="77"/>
              </a:rPr>
              <a:t>Vize:</a:t>
            </a:r>
            <a:r>
              <a:rPr lang="cs-CZ" sz="1000" b="1" dirty="0">
                <a:latin typeface="Amalia" panose="020B0504020203020204" pitchFamily="34" charset="77"/>
              </a:rPr>
              <a:t>	</a:t>
            </a:r>
            <a:r>
              <a:rPr lang="cs-CZ" sz="1400" dirty="0">
                <a:latin typeface="Amalia" panose="020B0504020203020204" pitchFamily="34" charset="77"/>
              </a:rPr>
              <a:t>Usnadňujeme život</a:t>
            </a:r>
          </a:p>
          <a:p>
            <a:pPr marL="0" indent="0"/>
            <a:endParaRPr lang="cs-CZ" sz="800" b="1" dirty="0">
              <a:latin typeface="Amalia" panose="020B0504020203020204" pitchFamily="34" charset="77"/>
            </a:endParaRPr>
          </a:p>
          <a:p>
            <a:pPr marL="0" indent="0"/>
            <a:endParaRPr lang="cs-CZ" sz="1000" b="1" dirty="0">
              <a:solidFill>
                <a:srgbClr val="575757"/>
              </a:solidFill>
              <a:latin typeface="Amalia" panose="020B0504020203020204" pitchFamily="34" charset="77"/>
            </a:endParaRPr>
          </a:p>
          <a:p>
            <a:pPr marL="0" indent="0"/>
            <a:r>
              <a:rPr lang="cs-CZ" sz="1000" b="1" dirty="0">
                <a:solidFill>
                  <a:srgbClr val="575757"/>
                </a:solidFill>
                <a:latin typeface="Amalia" panose="020B0504020203020204" pitchFamily="34" charset="77"/>
              </a:rPr>
              <a:t>Mise: </a:t>
            </a:r>
          </a:p>
          <a:p>
            <a:pPr marL="0" indent="0">
              <a:lnSpc>
                <a:spcPts val="1500"/>
              </a:lnSpc>
            </a:pPr>
            <a:r>
              <a:rPr lang="cs-CZ" sz="1100" dirty="0">
                <a:latin typeface="Amalia" panose="020B0504020203020204" pitchFamily="34" charset="77"/>
              </a:rPr>
              <a:t>Neustálým zlepšováním vytváříme mimořádnou zákaznickou zkušenost</a:t>
            </a:r>
          </a:p>
          <a:p>
            <a:pPr marL="0" indent="0"/>
            <a:endParaRPr lang="cs-CZ" sz="700" b="1" dirty="0">
              <a:latin typeface="Amalia" panose="020B0504020203020204" pitchFamily="34" charset="77"/>
            </a:endParaRPr>
          </a:p>
          <a:p>
            <a:pPr marL="0" indent="0"/>
            <a:endParaRPr lang="cs-CZ" sz="700" b="1" dirty="0">
              <a:latin typeface="Amalia" panose="020B0504020203020204" pitchFamily="34" charset="77"/>
            </a:endParaRPr>
          </a:p>
          <a:p>
            <a:pPr marL="0" indent="0"/>
            <a:endParaRPr lang="cs-CZ" sz="1000" b="1" dirty="0">
              <a:solidFill>
                <a:srgbClr val="575757"/>
              </a:solidFill>
              <a:latin typeface="Amalia" panose="020B0504020203020204" pitchFamily="34" charset="77"/>
            </a:endParaRPr>
          </a:p>
          <a:p>
            <a:pPr marL="0" indent="0"/>
            <a:r>
              <a:rPr lang="cs-CZ" sz="1000" b="1" dirty="0">
                <a:solidFill>
                  <a:srgbClr val="575757"/>
                </a:solidFill>
                <a:latin typeface="Amalia" panose="020B0504020203020204" pitchFamily="34" charset="77"/>
              </a:rPr>
              <a:t>Nástroje: </a:t>
            </a:r>
          </a:p>
          <a:p>
            <a:pPr marL="180000" indent="-180000">
              <a:buClr>
                <a:srgbClr val="FFE413"/>
              </a:buClr>
              <a:buSzPct val="100000"/>
              <a:buFont typeface="Wingdings" pitchFamily="2" charset="2"/>
              <a:buChar char="§"/>
            </a:pPr>
            <a:r>
              <a:rPr lang="cs-CZ" sz="1000" dirty="0">
                <a:latin typeface="Amalia" panose="020B0504020203020204" pitchFamily="34" charset="77"/>
              </a:rPr>
              <a:t>Digitalizace </a:t>
            </a:r>
          </a:p>
          <a:p>
            <a:pPr marL="180000" indent="-180000">
              <a:buClr>
                <a:srgbClr val="FFE413"/>
              </a:buClr>
              <a:buSzPct val="100000"/>
              <a:buFont typeface="Wingdings" pitchFamily="2" charset="2"/>
              <a:buChar char="§"/>
            </a:pPr>
            <a:r>
              <a:rPr lang="cs-CZ" sz="1000" dirty="0">
                <a:latin typeface="Amalia" panose="020B0504020203020204" pitchFamily="34" charset="77"/>
              </a:rPr>
              <a:t>Zjednodušování interních procesů</a:t>
            </a:r>
          </a:p>
          <a:p>
            <a:pPr marL="180000" indent="-180000">
              <a:buClr>
                <a:srgbClr val="FFE413"/>
              </a:buClr>
              <a:buSzPct val="100000"/>
              <a:buFont typeface="Wingdings" pitchFamily="2" charset="2"/>
              <a:buChar char="§"/>
            </a:pPr>
            <a:r>
              <a:rPr lang="cs-CZ" sz="1000" dirty="0">
                <a:latin typeface="Amalia" panose="020B0504020203020204" pitchFamily="34" charset="77"/>
              </a:rPr>
              <a:t>Efektivní IT architektura </a:t>
            </a:r>
          </a:p>
        </p:txBody>
      </p:sp>
      <p:sp>
        <p:nvSpPr>
          <p:cNvPr id="10" name="Zástupný text 2">
            <a:extLst>
              <a:ext uri="{FF2B5EF4-FFF2-40B4-BE49-F238E27FC236}">
                <a16:creationId xmlns:a16="http://schemas.microsoft.com/office/drawing/2014/main" id="{613AC805-26A8-B5EC-35C4-FF8960C09B58}"/>
              </a:ext>
            </a:extLst>
          </p:cNvPr>
          <p:cNvSpPr txBox="1">
            <a:spLocks/>
          </p:cNvSpPr>
          <p:nvPr/>
        </p:nvSpPr>
        <p:spPr>
          <a:xfrm>
            <a:off x="4642751" y="1523114"/>
            <a:ext cx="4101784" cy="388628"/>
          </a:xfrm>
          <a:prstGeom prst="rect">
            <a:avLst/>
          </a:prstGeom>
          <a:solidFill>
            <a:srgbClr val="FFEC00"/>
          </a:solidFill>
        </p:spPr>
        <p:txBody>
          <a:bodyPr anchor="ctr"/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None/>
              <a:defRPr sz="12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cs-CZ" b="1" dirty="0">
                <a:latin typeface="Amalia" panose="020B0504020203020204" pitchFamily="34" charset="77"/>
              </a:rPr>
              <a:t>Strategie udržitelnosti</a:t>
            </a:r>
          </a:p>
        </p:txBody>
      </p:sp>
      <p:sp>
        <p:nvSpPr>
          <p:cNvPr id="11" name="Zástupný obsah 3">
            <a:extLst>
              <a:ext uri="{FF2B5EF4-FFF2-40B4-BE49-F238E27FC236}">
                <a16:creationId xmlns:a16="http://schemas.microsoft.com/office/drawing/2014/main" id="{D91E281B-62BE-06C9-6081-FE8C878A78A8}"/>
              </a:ext>
            </a:extLst>
          </p:cNvPr>
          <p:cNvSpPr txBox="1">
            <a:spLocks/>
          </p:cNvSpPr>
          <p:nvPr/>
        </p:nvSpPr>
        <p:spPr>
          <a:xfrm>
            <a:off x="4642751" y="1975766"/>
            <a:ext cx="4168145" cy="2831496"/>
          </a:xfrm>
          <a:prstGeom prst="rect">
            <a:avLst/>
          </a:prstGeom>
        </p:spPr>
        <p:txBody>
          <a:bodyPr>
            <a:normAutofit/>
          </a:bodyPr>
          <a:lstStyle>
            <a:lvl1pPr marL="257175" indent="-257175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None/>
              <a:defRPr sz="12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557213" indent="-214313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857250" indent="-171450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200150" indent="-171450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543050" indent="-171450" algn="l" defTabSz="685800" rtl="0" eaLnBrk="1" latinLnBrk="0" hangingPunct="1">
              <a:spcBef>
                <a:spcPct val="20000"/>
              </a:spcBef>
              <a:buClr>
                <a:srgbClr val="F5DB2E"/>
              </a:buClr>
              <a:buSzPct val="120000"/>
              <a:buFont typeface="Wingdings" pitchFamily="2" charset="2"/>
              <a:buChar char="§"/>
              <a:defRPr sz="1200" b="0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17145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057400" indent="0" algn="l" defTabSz="685800" rtl="0" eaLnBrk="1" latinLnBrk="0" hangingPunct="1">
              <a:spcBef>
                <a:spcPct val="20000"/>
              </a:spcBef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25717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20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2914650" indent="-171450" algn="l" defTabSz="6858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69800"/>
            <a:r>
              <a:rPr lang="cs-CZ" sz="1000" b="1" dirty="0">
                <a:solidFill>
                  <a:srgbClr val="575757"/>
                </a:solidFill>
                <a:latin typeface="Amalia" panose="020B0504020203020204" pitchFamily="34" charset="77"/>
              </a:rPr>
              <a:t>Vize:</a:t>
            </a:r>
            <a:r>
              <a:rPr lang="cs-CZ" sz="1000" b="1" dirty="0">
                <a:latin typeface="Amalia" panose="020B0504020203020204" pitchFamily="34" charset="77"/>
              </a:rPr>
              <a:t>	</a:t>
            </a:r>
            <a:r>
              <a:rPr lang="cs-CZ" sz="1400" dirty="0">
                <a:latin typeface="Amalia" panose="020B0504020203020204" pitchFamily="34" charset="77"/>
              </a:rPr>
              <a:t>Usnadňujeme klientům cestu </a:t>
            </a:r>
            <a:br>
              <a:rPr lang="cs-CZ" sz="1400" dirty="0">
                <a:latin typeface="Amalia" panose="020B0504020203020204" pitchFamily="34" charset="77"/>
              </a:rPr>
            </a:br>
            <a:r>
              <a:rPr lang="cs-CZ" sz="1400" dirty="0">
                <a:latin typeface="Amalia" panose="020B0504020203020204" pitchFamily="34" charset="77"/>
              </a:rPr>
              <a:t>	k udržitelnosti</a:t>
            </a:r>
          </a:p>
          <a:p>
            <a:pPr marL="0" indent="0"/>
            <a:endParaRPr lang="cs-CZ" sz="800" b="1" dirty="0">
              <a:latin typeface="Amalia" panose="020B0504020203020204" pitchFamily="34" charset="77"/>
            </a:endParaRPr>
          </a:p>
          <a:p>
            <a:pPr marL="0" indent="0"/>
            <a:r>
              <a:rPr lang="cs-CZ" sz="1000" b="1" dirty="0">
                <a:solidFill>
                  <a:srgbClr val="575757"/>
                </a:solidFill>
                <a:latin typeface="Amalia" panose="020B0504020203020204" pitchFamily="34" charset="77"/>
              </a:rPr>
              <a:t>Pilíře udržitelnosti:  </a:t>
            </a:r>
          </a:p>
          <a:p>
            <a:pPr marL="228600" indent="-228600">
              <a:lnSpc>
                <a:spcPts val="1500"/>
              </a:lnSpc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cs-CZ" sz="1100" dirty="0">
                <a:latin typeface="Amalia" panose="020B0504020203020204" pitchFamily="34" charset="77"/>
              </a:rPr>
              <a:t>ESG poradenství a udržitelné finance</a:t>
            </a:r>
          </a:p>
          <a:p>
            <a:pPr marL="228600" indent="-228600">
              <a:lnSpc>
                <a:spcPts val="1500"/>
              </a:lnSpc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cs-CZ" sz="1100" dirty="0">
                <a:latin typeface="Amalia" panose="020B0504020203020204" pitchFamily="34" charset="77"/>
              </a:rPr>
              <a:t>Environmentální a společenská odpovědnost</a:t>
            </a:r>
          </a:p>
          <a:p>
            <a:pPr marL="228600" indent="-228600">
              <a:lnSpc>
                <a:spcPts val="1500"/>
              </a:lnSpc>
              <a:buClr>
                <a:schemeClr val="tx1"/>
              </a:buClr>
              <a:buSzPct val="100000"/>
              <a:buFont typeface="+mj-lt"/>
              <a:buAutoNum type="arabicParenR"/>
            </a:pPr>
            <a:r>
              <a:rPr lang="cs-CZ" sz="1100" dirty="0">
                <a:latin typeface="Amalia" panose="020B0504020203020204" pitchFamily="34" charset="77"/>
              </a:rPr>
              <a:t>Odpovědná správa a řízení</a:t>
            </a:r>
          </a:p>
          <a:p>
            <a:pPr marL="0" indent="0"/>
            <a:endParaRPr lang="cs-CZ" sz="700" b="1" dirty="0">
              <a:latin typeface="Amalia" panose="020B0504020203020204" pitchFamily="34" charset="77"/>
            </a:endParaRPr>
          </a:p>
          <a:p>
            <a:pPr marL="0" indent="0"/>
            <a:r>
              <a:rPr lang="cs-CZ" sz="1000" b="1" dirty="0">
                <a:solidFill>
                  <a:srgbClr val="575757"/>
                </a:solidFill>
                <a:latin typeface="Amalia" panose="020B0504020203020204" pitchFamily="34" charset="77"/>
              </a:rPr>
              <a:t>Nástroje: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575757"/>
                </a:solidFill>
                <a:latin typeface="Amalia" panose="020B0504020203020204" pitchFamily="34" charset="77"/>
              </a:rPr>
              <a:t>ESG poradenství, Udržitelné produkty a investice, Digitalizace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575757"/>
                </a:solidFill>
                <a:latin typeface="Amalia" panose="020B0504020203020204" pitchFamily="34" charset="77"/>
              </a:rPr>
              <a:t>Šetrný provoz a správa, Bezpapírové procesy, Charita </a:t>
            </a:r>
            <a:br>
              <a:rPr lang="cs-CZ" sz="1000" dirty="0">
                <a:solidFill>
                  <a:srgbClr val="575757"/>
                </a:solidFill>
                <a:latin typeface="Amalia" panose="020B0504020203020204" pitchFamily="34" charset="77"/>
              </a:rPr>
            </a:br>
            <a:r>
              <a:rPr lang="cs-CZ" sz="1000" dirty="0">
                <a:solidFill>
                  <a:srgbClr val="575757"/>
                </a:solidFill>
                <a:latin typeface="Amalia" panose="020B0504020203020204" pitchFamily="34" charset="77"/>
              </a:rPr>
              <a:t>a společenská odpovědnost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1000" dirty="0">
                <a:solidFill>
                  <a:srgbClr val="575757"/>
                </a:solidFill>
                <a:latin typeface="Amalia" panose="020B0504020203020204" pitchFamily="34" charset="77"/>
              </a:rPr>
              <a:t>Férový zaměstnavatel</a:t>
            </a:r>
          </a:p>
          <a:p>
            <a:pPr marL="0" indent="0"/>
            <a:endParaRPr lang="cs-CZ" sz="1000" b="1" dirty="0">
              <a:solidFill>
                <a:srgbClr val="575757"/>
              </a:solidFill>
              <a:latin typeface="Amalia" panose="020B0504020203020204" pitchFamily="34" charset="77"/>
            </a:endParaRP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41CB5D49-6453-DB86-326E-1382FE924F04}"/>
              </a:ext>
            </a:extLst>
          </p:cNvPr>
          <p:cNvSpPr/>
          <p:nvPr/>
        </p:nvSpPr>
        <p:spPr>
          <a:xfrm>
            <a:off x="4642751" y="1968706"/>
            <a:ext cx="4101784" cy="2613113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50BC5136-21FE-9CAC-DD2C-361909F0E077}"/>
              </a:ext>
            </a:extLst>
          </p:cNvPr>
          <p:cNvSpPr/>
          <p:nvPr/>
        </p:nvSpPr>
        <p:spPr>
          <a:xfrm>
            <a:off x="396796" y="1975767"/>
            <a:ext cx="4104454" cy="2598994"/>
          </a:xfrm>
          <a:prstGeom prst="rect">
            <a:avLst/>
          </a:prstGeom>
          <a:noFill/>
          <a:ln w="19050">
            <a:solidFill>
              <a:schemeClr val="bg1">
                <a:lumMod val="75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0393124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FB82CF-CACC-F86F-56E2-BDD12C33B6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555526"/>
            <a:ext cx="8352928" cy="3884766"/>
          </a:xfrm>
        </p:spPr>
        <p:txBody>
          <a:bodyPr>
            <a:no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Vize Strategie udržitelnosti Raiffeisenbank je </a:t>
            </a:r>
            <a:r>
              <a:rPr kumimoji="0" lang="cs-CZ" sz="92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usnadňovat klientům cestu k udržitelnosti</a:t>
            </a: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. Tuto vizi pomáhají naplňovat tři základní pilíře, které současně cílí na odlišné zainteresované skupiny: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2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3 pilíře udržitelnosti</a:t>
            </a:r>
            <a:r>
              <a:rPr kumimoji="0" lang="cs-CZ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 </a:t>
            </a:r>
          </a:p>
          <a:p>
            <a:pPr marL="25200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2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1) ESG poradenství a udržitelné finance </a:t>
            </a: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– pilíř udržitelnosti zaměřený na </a:t>
            </a:r>
            <a:r>
              <a:rPr kumimoji="0" lang="cs-CZ" sz="92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klienty banky</a:t>
            </a:r>
          </a:p>
          <a:p>
            <a:pPr marL="25200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2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2) Environmentální a společenská odpovědnost </a:t>
            </a: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– pilíř udržitelnosti zaměřený na </a:t>
            </a:r>
            <a:r>
              <a:rPr kumimoji="0" lang="cs-CZ" sz="92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životní prostředí a společnost</a:t>
            </a:r>
          </a:p>
          <a:p>
            <a:pPr marL="25200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2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3) Odpovědná správa a řízení </a:t>
            </a: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– pilíř udržitelnosti zaměřený na </a:t>
            </a:r>
            <a:r>
              <a:rPr kumimoji="0" lang="cs-CZ" sz="92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zaměstnance banky</a:t>
            </a:r>
          </a:p>
          <a:p>
            <a:pPr marL="457200" marR="0" lvl="1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2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Všechny tři pilíře se vzájemně podporují a jsou prakticky uskutečňovány prostřednictvím konkrétních nástrojů. Každý pilíř udržitelnosti má specifickou sadu nástrojů, která pomáhá v jeho implementaci.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92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cs typeface="+mn-cs"/>
            </a:endParaRPr>
          </a:p>
          <a:p>
            <a:pPr marL="252000" lvl="1" indent="0" defTabSz="914400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kumimoji="0" lang="cs-CZ" sz="92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1. Pilíř - ESG poradenství a udržitelné finance </a:t>
            </a: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je uskutečňován těmito nástroji:</a:t>
            </a:r>
          </a:p>
          <a:p>
            <a:pPr marL="540000" marR="0" lvl="2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ESG poradenství</a:t>
            </a:r>
          </a:p>
          <a:p>
            <a:pPr marL="540000" marR="0" lvl="2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Udržitelné produkty a investice</a:t>
            </a:r>
          </a:p>
          <a:p>
            <a:pPr marL="540000" marR="0" lvl="2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Digitalizace</a:t>
            </a:r>
          </a:p>
          <a:p>
            <a:pPr marL="252000" lvl="1" indent="0" defTabSz="914400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kumimoji="0" lang="cs-CZ" sz="92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2. Pilíř - Environmentální a společenská odpovědnost </a:t>
            </a: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je realizován prostřednictvím těchto nástrojů:</a:t>
            </a:r>
            <a:r>
              <a:rPr kumimoji="0" lang="cs-CZ" sz="92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 </a:t>
            </a:r>
          </a:p>
          <a:p>
            <a:pPr marL="540000" marR="0" lvl="2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Šetrný provoz a správa</a:t>
            </a:r>
          </a:p>
          <a:p>
            <a:pPr marL="540000" marR="0" lvl="2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Bezpapírové procesy</a:t>
            </a:r>
          </a:p>
          <a:p>
            <a:pPr marL="540000" marR="0" lvl="2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Charita a společenská odpovědnost</a:t>
            </a:r>
          </a:p>
          <a:p>
            <a:pPr marL="252000" lvl="1" indent="0" defTabSz="914400">
              <a:lnSpc>
                <a:spcPct val="110000"/>
              </a:lnSpc>
              <a:spcBef>
                <a:spcPts val="0"/>
              </a:spcBef>
              <a:buClrTx/>
              <a:buSzTx/>
              <a:buNone/>
              <a:defRPr/>
            </a:pPr>
            <a:r>
              <a:rPr kumimoji="0" lang="cs-CZ" sz="92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3. Pilíř - Odpovědná správa a řízení </a:t>
            </a: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využívá následující nástroj:</a:t>
            </a:r>
          </a:p>
          <a:p>
            <a:pPr marL="540000" marR="0" lvl="2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Férový zaměstnavatel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 </a:t>
            </a:r>
          </a:p>
          <a:p>
            <a:pPr marL="0" marR="0" lvl="0" indent="0" algn="just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92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cs typeface="+mn-cs"/>
              </a:rPr>
              <a:t>Strategie udržitelnosti, aby byla důvěryhodná a měla měřitelné výstupy, obsahuje rovněž konkrétní cíle (KPI – klíčové cíle) v oblasti udržitelnosti, které chceme naplnit. Jednotlivé klíčové ukazatele (KPI) rozvíjejí tři základní pilíře udržitelnosti a připívají k tomu, aby byla Raiffeisenbank spolehlivým, transparentním a důvěryhodným partnerem na cestě k větší udržitelnosti.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76D40C-9AB9-13BE-0CB2-22C8677DE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11</a:t>
            </a:fld>
            <a:endParaRPr lang="cs-CZ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EF5A951-0C69-E63F-4329-8B97C1A597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pilíře udržitelnosti jsou naplňovány konkrétními nástroji</a:t>
            </a:r>
          </a:p>
        </p:txBody>
      </p:sp>
    </p:spTree>
    <p:extLst>
      <p:ext uri="{BB962C8B-B14F-4D97-AF65-F5344CB8AC3E}">
        <p14:creationId xmlns:p14="http://schemas.microsoft.com/office/powerpoint/2010/main" val="3668282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52B1DE3-038C-97E8-B677-E8A5324B07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12</a:t>
            </a:fld>
            <a:endParaRPr lang="cs-CZ" dirty="0"/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4558976E-CDD7-B5B7-9261-92D7BA8A53AC}"/>
              </a:ext>
            </a:extLst>
          </p:cNvPr>
          <p:cNvSpPr/>
          <p:nvPr/>
        </p:nvSpPr>
        <p:spPr>
          <a:xfrm>
            <a:off x="467126" y="601254"/>
            <a:ext cx="8209746" cy="405559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4" name="Round Same-side Corner of Rectangle 3">
            <a:extLst>
              <a:ext uri="{FF2B5EF4-FFF2-40B4-BE49-F238E27FC236}">
                <a16:creationId xmlns:a16="http://schemas.microsoft.com/office/drawing/2014/main" id="{90EDFDF0-D7C7-6B09-D41C-26DDDFA81CB9}"/>
              </a:ext>
            </a:extLst>
          </p:cNvPr>
          <p:cNvSpPr/>
          <p:nvPr/>
        </p:nvSpPr>
        <p:spPr>
          <a:xfrm>
            <a:off x="6722220" y="1612505"/>
            <a:ext cx="1951147" cy="645743"/>
          </a:xfrm>
          <a:prstGeom prst="round2Same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5" name="Round Same-side Corner of Rectangle 4">
            <a:extLst>
              <a:ext uri="{FF2B5EF4-FFF2-40B4-BE49-F238E27FC236}">
                <a16:creationId xmlns:a16="http://schemas.microsoft.com/office/drawing/2014/main" id="{883BF4F1-93D0-BEEF-EAD4-14FFD09232FD}"/>
              </a:ext>
            </a:extLst>
          </p:cNvPr>
          <p:cNvSpPr/>
          <p:nvPr/>
        </p:nvSpPr>
        <p:spPr>
          <a:xfrm rot="10800000">
            <a:off x="6722217" y="2258246"/>
            <a:ext cx="1951146" cy="2401736"/>
          </a:xfrm>
          <a:prstGeom prst="round2SameRect">
            <a:avLst>
              <a:gd name="adj1" fmla="val 525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6" name="Round Same-side Corner of Rectangle 5">
            <a:extLst>
              <a:ext uri="{FF2B5EF4-FFF2-40B4-BE49-F238E27FC236}">
                <a16:creationId xmlns:a16="http://schemas.microsoft.com/office/drawing/2014/main" id="{CAFADB90-159F-2248-D8CF-91D29D4503BC}"/>
              </a:ext>
            </a:extLst>
          </p:cNvPr>
          <p:cNvSpPr/>
          <p:nvPr/>
        </p:nvSpPr>
        <p:spPr>
          <a:xfrm>
            <a:off x="3593217" y="1612505"/>
            <a:ext cx="2868790" cy="645743"/>
          </a:xfrm>
          <a:prstGeom prst="round2Same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7" name="Round Same-side Corner of Rectangle 6">
            <a:extLst>
              <a:ext uri="{FF2B5EF4-FFF2-40B4-BE49-F238E27FC236}">
                <a16:creationId xmlns:a16="http://schemas.microsoft.com/office/drawing/2014/main" id="{AA7DD2C4-B746-2906-69CE-FA8E60EFFDB3}"/>
              </a:ext>
            </a:extLst>
          </p:cNvPr>
          <p:cNvSpPr/>
          <p:nvPr/>
        </p:nvSpPr>
        <p:spPr>
          <a:xfrm>
            <a:off x="3600511" y="1612505"/>
            <a:ext cx="2868790" cy="645743"/>
          </a:xfrm>
          <a:prstGeom prst="round2SameRect">
            <a:avLst/>
          </a:prstGeom>
          <a:solidFill>
            <a:srgbClr val="FFE300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8" name="Round Same-side Corner of Rectangle 7">
            <a:extLst>
              <a:ext uri="{FF2B5EF4-FFF2-40B4-BE49-F238E27FC236}">
                <a16:creationId xmlns:a16="http://schemas.microsoft.com/office/drawing/2014/main" id="{600F83B4-C0B7-20FC-8E82-68919524843E}"/>
              </a:ext>
            </a:extLst>
          </p:cNvPr>
          <p:cNvSpPr/>
          <p:nvPr/>
        </p:nvSpPr>
        <p:spPr>
          <a:xfrm rot="10800000">
            <a:off x="3600507" y="2258247"/>
            <a:ext cx="2868789" cy="2401734"/>
          </a:xfrm>
          <a:prstGeom prst="round2SameRect">
            <a:avLst>
              <a:gd name="adj1" fmla="val 525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9" name="Round Same-side Corner of Rectangle 8">
            <a:extLst>
              <a:ext uri="{FF2B5EF4-FFF2-40B4-BE49-F238E27FC236}">
                <a16:creationId xmlns:a16="http://schemas.microsoft.com/office/drawing/2014/main" id="{3913E207-1C58-D433-ED1D-F33865CEB250}"/>
              </a:ext>
            </a:extLst>
          </p:cNvPr>
          <p:cNvSpPr/>
          <p:nvPr/>
        </p:nvSpPr>
        <p:spPr>
          <a:xfrm>
            <a:off x="470637" y="1612505"/>
            <a:ext cx="2868790" cy="645743"/>
          </a:xfrm>
          <a:prstGeom prst="round2SameRect">
            <a:avLst/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10" name="Round Same-side Corner of Rectangle 9">
            <a:extLst>
              <a:ext uri="{FF2B5EF4-FFF2-40B4-BE49-F238E27FC236}">
                <a16:creationId xmlns:a16="http://schemas.microsoft.com/office/drawing/2014/main" id="{6866FF7E-643B-D6AA-5613-AE2C6F360B41}"/>
              </a:ext>
            </a:extLst>
          </p:cNvPr>
          <p:cNvSpPr/>
          <p:nvPr/>
        </p:nvSpPr>
        <p:spPr>
          <a:xfrm rot="10800000">
            <a:off x="470633" y="2258246"/>
            <a:ext cx="2868789" cy="2401735"/>
          </a:xfrm>
          <a:prstGeom prst="round2SameRect">
            <a:avLst>
              <a:gd name="adj1" fmla="val 5254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ACBD65-6004-4954-A1A8-779657F357A7}"/>
              </a:ext>
            </a:extLst>
          </p:cNvPr>
          <p:cNvSpPr txBox="1"/>
          <p:nvPr/>
        </p:nvSpPr>
        <p:spPr>
          <a:xfrm>
            <a:off x="463617" y="1728802"/>
            <a:ext cx="2875807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350">
                <a:latin typeface="Amalia" panose="020B0504020203020204" pitchFamily="34" charset="77"/>
              </a:rPr>
              <a:t>ESG PORADENSTVÍ </a:t>
            </a:r>
            <a:br>
              <a:rPr lang="en-GB" sz="1350">
                <a:latin typeface="Amalia" panose="020B0504020203020204" pitchFamily="34" charset="77"/>
              </a:rPr>
            </a:br>
            <a:r>
              <a:rPr lang="en-GB" sz="1350">
                <a:latin typeface="Amalia" panose="020B0504020203020204" pitchFamily="34" charset="77"/>
              </a:rPr>
              <a:t>A UDRŽITELNÉ FINANCE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E65129-C324-680F-E05E-9FDFD76C2950}"/>
              </a:ext>
            </a:extLst>
          </p:cNvPr>
          <p:cNvSpPr txBox="1"/>
          <p:nvPr/>
        </p:nvSpPr>
        <p:spPr>
          <a:xfrm>
            <a:off x="3929914" y="243575"/>
            <a:ext cx="1284171" cy="1615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en-GB" sz="1050" spc="225" dirty="0">
                <a:latin typeface="Amalia"/>
              </a:rPr>
              <a:t>VIZE</a:t>
            </a:r>
            <a:endParaRPr lang="en-GB" sz="1050" spc="225" dirty="0">
              <a:latin typeface="Amalia" panose="020B0504020203020204" pitchFamily="34" charset="7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5D746A3-E9DA-AE99-B50D-C2F9B8A857A7}"/>
              </a:ext>
            </a:extLst>
          </p:cNvPr>
          <p:cNvSpPr txBox="1"/>
          <p:nvPr/>
        </p:nvSpPr>
        <p:spPr>
          <a:xfrm>
            <a:off x="723975" y="3579863"/>
            <a:ext cx="7724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900" dirty="0">
                <a:latin typeface="Amalia" panose="020B0504020203020204" pitchFamily="34" charset="77"/>
              </a:rPr>
              <a:t>ESG </a:t>
            </a:r>
          </a:p>
          <a:p>
            <a:pPr algn="ctr"/>
            <a:r>
              <a:rPr lang="cs-CZ" sz="900" dirty="0">
                <a:latin typeface="Amalia" panose="020B0504020203020204" pitchFamily="34" charset="77"/>
              </a:rPr>
              <a:t>poradenství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A0E7C9C-37B7-E0D9-A345-797418A575A4}"/>
              </a:ext>
            </a:extLst>
          </p:cNvPr>
          <p:cNvSpPr txBox="1"/>
          <p:nvPr/>
        </p:nvSpPr>
        <p:spPr>
          <a:xfrm>
            <a:off x="6719828" y="1728802"/>
            <a:ext cx="196380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350">
                <a:latin typeface="Amalia" panose="020B0504020203020204" pitchFamily="34" charset="77"/>
              </a:rPr>
              <a:t>ODPOVĚDNÁ SPRÁVA</a:t>
            </a:r>
          </a:p>
          <a:p>
            <a:pPr algn="ctr"/>
            <a:r>
              <a:rPr lang="en-GB" sz="1350">
                <a:latin typeface="Amalia" panose="020B0504020203020204" pitchFamily="34" charset="77"/>
              </a:rPr>
              <a:t>A ŘÍZENÍ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9E38E3A-B9DB-1D59-118B-7897A1C0F8FD}"/>
              </a:ext>
            </a:extLst>
          </p:cNvPr>
          <p:cNvSpPr txBox="1"/>
          <p:nvPr/>
        </p:nvSpPr>
        <p:spPr>
          <a:xfrm>
            <a:off x="3589952" y="1728802"/>
            <a:ext cx="286878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350">
                <a:latin typeface="Amalia" panose="020B0504020203020204" pitchFamily="34" charset="77"/>
              </a:rPr>
              <a:t>ENVIRONMENTÁLNÍ </a:t>
            </a:r>
          </a:p>
          <a:p>
            <a:pPr algn="ctr"/>
            <a:r>
              <a:rPr lang="en-GB" sz="1350">
                <a:latin typeface="Amalia" panose="020B0504020203020204" pitchFamily="34" charset="77"/>
              </a:rPr>
              <a:t>A SPOLEČENSKÁ ODPOVĚDNOST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A16CD50-8B06-65CE-7CBB-9922B88BFE52}"/>
              </a:ext>
            </a:extLst>
          </p:cNvPr>
          <p:cNvSpPr txBox="1"/>
          <p:nvPr/>
        </p:nvSpPr>
        <p:spPr>
          <a:xfrm>
            <a:off x="1522965" y="3579862"/>
            <a:ext cx="77242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900">
                <a:latin typeface="Amalia" panose="020B0504020203020204" pitchFamily="34" charset="77"/>
              </a:rPr>
              <a:t>Udržitelné </a:t>
            </a:r>
          </a:p>
          <a:p>
            <a:pPr algn="ctr"/>
            <a:r>
              <a:rPr lang="cs-CZ" sz="900">
                <a:latin typeface="Amalia" panose="020B0504020203020204" pitchFamily="34" charset="77"/>
              </a:rPr>
              <a:t>produkty </a:t>
            </a:r>
          </a:p>
          <a:p>
            <a:pPr algn="ctr"/>
            <a:r>
              <a:rPr lang="cs-CZ" sz="900">
                <a:latin typeface="Amalia" panose="020B0504020203020204" pitchFamily="34" charset="77"/>
              </a:rPr>
              <a:t>a investice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3C6CFA-9D98-026D-5589-4E671097C8B0}"/>
              </a:ext>
            </a:extLst>
          </p:cNvPr>
          <p:cNvSpPr txBox="1"/>
          <p:nvPr/>
        </p:nvSpPr>
        <p:spPr>
          <a:xfrm>
            <a:off x="2348588" y="3579863"/>
            <a:ext cx="772424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900">
                <a:latin typeface="Amalia" panose="020B0504020203020204" pitchFamily="34" charset="77"/>
              </a:rPr>
              <a:t>Digitalizace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027BCC64-82D0-9AD8-DC06-0878A0E409D8}"/>
              </a:ext>
            </a:extLst>
          </p:cNvPr>
          <p:cNvSpPr txBox="1"/>
          <p:nvPr/>
        </p:nvSpPr>
        <p:spPr>
          <a:xfrm>
            <a:off x="3742786" y="3579863"/>
            <a:ext cx="7724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900">
                <a:latin typeface="Amalia" panose="020B0504020203020204" pitchFamily="34" charset="77"/>
              </a:rPr>
              <a:t>Šetrný provoz</a:t>
            </a:r>
          </a:p>
          <a:p>
            <a:pPr algn="ctr"/>
            <a:r>
              <a:rPr lang="cs-CZ" sz="900">
                <a:latin typeface="Amalia" panose="020B0504020203020204" pitchFamily="34" charset="77"/>
              </a:rPr>
              <a:t>a správa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F8A94C6-0F02-87FF-C47B-779DE038A7F6}"/>
              </a:ext>
            </a:extLst>
          </p:cNvPr>
          <p:cNvSpPr txBox="1"/>
          <p:nvPr/>
        </p:nvSpPr>
        <p:spPr>
          <a:xfrm>
            <a:off x="4639823" y="3579863"/>
            <a:ext cx="7724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900" dirty="0">
                <a:latin typeface="Amalia" panose="020B0504020203020204" pitchFamily="34" charset="77"/>
              </a:rPr>
              <a:t>Bezpapírové </a:t>
            </a:r>
            <a:br>
              <a:rPr lang="cs-CZ" sz="900" dirty="0">
                <a:latin typeface="Amalia" panose="020B0504020203020204" pitchFamily="34" charset="77"/>
              </a:rPr>
            </a:br>
            <a:r>
              <a:rPr lang="cs-CZ" sz="900" dirty="0">
                <a:latin typeface="Amalia" panose="020B0504020203020204" pitchFamily="34" charset="77"/>
              </a:rPr>
              <a:t>procesy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4CB28785-6EEF-B40C-F56A-A8310316B64E}"/>
              </a:ext>
            </a:extLst>
          </p:cNvPr>
          <p:cNvSpPr txBox="1"/>
          <p:nvPr/>
        </p:nvSpPr>
        <p:spPr>
          <a:xfrm>
            <a:off x="5577631" y="3579862"/>
            <a:ext cx="772424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900">
                <a:latin typeface="Amalia" panose="020B0504020203020204" pitchFamily="34" charset="77"/>
              </a:rPr>
              <a:t>Charita </a:t>
            </a:r>
            <a:br>
              <a:rPr lang="cs-CZ" sz="900">
                <a:latin typeface="Amalia" panose="020B0504020203020204" pitchFamily="34" charset="77"/>
              </a:rPr>
            </a:br>
            <a:r>
              <a:rPr lang="cs-CZ" sz="900">
                <a:latin typeface="Amalia" panose="020B0504020203020204" pitchFamily="34" charset="77"/>
              </a:rPr>
              <a:t>a společenská </a:t>
            </a:r>
            <a:br>
              <a:rPr lang="cs-CZ" sz="900">
                <a:latin typeface="Amalia" panose="020B0504020203020204" pitchFamily="34" charset="77"/>
              </a:rPr>
            </a:br>
            <a:r>
              <a:rPr lang="cs-CZ" sz="900">
                <a:latin typeface="Amalia" panose="020B0504020203020204" pitchFamily="34" charset="77"/>
              </a:rPr>
              <a:t>odpovědnost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7F456D4-5CC3-BFBE-5A31-31AC333D4004}"/>
              </a:ext>
            </a:extLst>
          </p:cNvPr>
          <p:cNvSpPr txBox="1"/>
          <p:nvPr/>
        </p:nvSpPr>
        <p:spPr>
          <a:xfrm>
            <a:off x="7315521" y="3579863"/>
            <a:ext cx="7724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sz="900">
                <a:latin typeface="Amalia" panose="020B0504020203020204" pitchFamily="34" charset="77"/>
              </a:rPr>
              <a:t>Férový </a:t>
            </a:r>
            <a:br>
              <a:rPr lang="cs-CZ" sz="900">
                <a:latin typeface="Amalia" panose="020B0504020203020204" pitchFamily="34" charset="77"/>
              </a:rPr>
            </a:br>
            <a:r>
              <a:rPr lang="cs-CZ" sz="900">
                <a:latin typeface="Amalia" panose="020B0504020203020204" pitchFamily="34" charset="77"/>
              </a:rPr>
              <a:t>zaměstnavatel</a:t>
            </a: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A17578A-48A0-F904-6B12-B68D13CA354E}"/>
              </a:ext>
            </a:extLst>
          </p:cNvPr>
          <p:cNvGrpSpPr/>
          <p:nvPr/>
        </p:nvGrpSpPr>
        <p:grpSpPr>
          <a:xfrm>
            <a:off x="3784977" y="4083918"/>
            <a:ext cx="2506754" cy="415499"/>
            <a:chOff x="5046635" y="5589716"/>
            <a:chExt cx="3342339" cy="55399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40DF5798-593C-2E22-AB38-D53129508E63}"/>
                </a:ext>
              </a:extLst>
            </p:cNvPr>
            <p:cNvSpPr/>
            <p:nvPr/>
          </p:nvSpPr>
          <p:spPr>
            <a:xfrm>
              <a:off x="5046636" y="5589716"/>
              <a:ext cx="3342338" cy="553998"/>
            </a:xfrm>
            <a:prstGeom prst="rect">
              <a:avLst/>
            </a:prstGeom>
            <a:solidFill>
              <a:srgbClr val="66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 sz="1350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9DEAFD36-2ED1-59F9-699C-BB7BDBBA823D}"/>
                </a:ext>
              </a:extLst>
            </p:cNvPr>
            <p:cNvSpPr txBox="1"/>
            <p:nvPr/>
          </p:nvSpPr>
          <p:spPr>
            <a:xfrm>
              <a:off x="5046635" y="5686996"/>
              <a:ext cx="3342339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cs-CZ" sz="900" b="1" dirty="0">
                  <a:solidFill>
                    <a:schemeClr val="bg1"/>
                  </a:solidFill>
                  <a:latin typeface="Amalia" panose="020B0504020203020204" pitchFamily="34" charset="77"/>
                </a:rPr>
                <a:t>Jak se staráme o životní prostředí </a:t>
              </a:r>
              <a:br>
                <a:rPr lang="cs-CZ" sz="900" b="1" dirty="0">
                  <a:latin typeface="Amalia" panose="020B0504020203020204" pitchFamily="34" charset="77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Amalia" panose="020B0504020203020204" pitchFamily="34" charset="77"/>
                </a:rPr>
                <a:t>a společnost</a:t>
              </a:r>
            </a:p>
          </p:txBody>
        </p:sp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03391258-C473-A288-E1DB-B83AC425D651}"/>
              </a:ext>
            </a:extLst>
          </p:cNvPr>
          <p:cNvSpPr txBox="1"/>
          <p:nvPr/>
        </p:nvSpPr>
        <p:spPr>
          <a:xfrm>
            <a:off x="916187" y="4307731"/>
            <a:ext cx="1963809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50" b="1">
                <a:solidFill>
                  <a:srgbClr val="478F8F"/>
                </a:solidFill>
                <a:latin typeface="Amalia" panose="020B0504020203020204" pitchFamily="34" charset="77"/>
              </a:rPr>
              <a:t>Co </a:t>
            </a:r>
            <a:r>
              <a:rPr lang="en-GB" sz="1050" b="1" err="1">
                <a:solidFill>
                  <a:srgbClr val="478F8F"/>
                </a:solidFill>
                <a:latin typeface="Amalia" panose="020B0504020203020204" pitchFamily="34" charset="77"/>
              </a:rPr>
              <a:t>nabízíme</a:t>
            </a:r>
            <a:r>
              <a:rPr lang="en-GB" sz="1050" b="1">
                <a:solidFill>
                  <a:srgbClr val="478F8F"/>
                </a:solidFill>
                <a:latin typeface="Amalia" panose="020B0504020203020204" pitchFamily="34" charset="77"/>
              </a:rPr>
              <a:t> </a:t>
            </a:r>
            <a:r>
              <a:rPr lang="en-GB" sz="1050" b="1" err="1">
                <a:solidFill>
                  <a:srgbClr val="478F8F"/>
                </a:solidFill>
                <a:latin typeface="Amalia" panose="020B0504020203020204" pitchFamily="34" charset="77"/>
              </a:rPr>
              <a:t>klientům</a:t>
            </a:r>
            <a:endParaRPr lang="en-GB" sz="1050">
              <a:solidFill>
                <a:srgbClr val="478F8F"/>
              </a:solidFill>
              <a:latin typeface="Amalia" panose="020B0504020203020204" pitchFamily="34" charset="77"/>
            </a:endParaRPr>
          </a:p>
        </p:txBody>
      </p:sp>
      <p:pic>
        <p:nvPicPr>
          <p:cNvPr id="26" name="Picture 25" descr="Icon&#10;&#10;Description automatically generated">
            <a:extLst>
              <a:ext uri="{FF2B5EF4-FFF2-40B4-BE49-F238E27FC236}">
                <a16:creationId xmlns:a16="http://schemas.microsoft.com/office/drawing/2014/main" id="{AF4DB8E9-4B6A-2F8F-A878-CC212585DD7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64335" y="2760023"/>
            <a:ext cx="676839" cy="676839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53758170-ED41-77AB-5E5C-E63BD7B5963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1559672" y="2760023"/>
            <a:ext cx="676839" cy="676839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FC600B9E-3A70-70F8-407F-342F9B97DE8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388347" y="2760023"/>
            <a:ext cx="676839" cy="676839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BEC4C439-2987-9A1E-7FCE-18AD3D85A230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3824192" y="2760023"/>
            <a:ext cx="676839" cy="676839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6BF8A278-0A1E-6B71-D57A-C362650461B1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4699934" y="2760023"/>
            <a:ext cx="676839" cy="676839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1F95874-33AA-5191-70E0-0E593F7A7ACA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5614892" y="2760023"/>
            <a:ext cx="676839" cy="676839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35FB520B-DBFF-0B36-FE3C-509505D9F2AC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/>
          <a:stretch/>
        </p:blipFill>
        <p:spPr>
          <a:xfrm>
            <a:off x="7363313" y="2760023"/>
            <a:ext cx="676839" cy="676839"/>
          </a:xfrm>
          <a:prstGeom prst="rect">
            <a:avLst/>
          </a:prstGeom>
        </p:spPr>
      </p:pic>
      <p:grpSp>
        <p:nvGrpSpPr>
          <p:cNvPr id="33" name="Group 32">
            <a:extLst>
              <a:ext uri="{FF2B5EF4-FFF2-40B4-BE49-F238E27FC236}">
                <a16:creationId xmlns:a16="http://schemas.microsoft.com/office/drawing/2014/main" id="{F2EDBA4C-1B22-5F03-1ACA-C2478725B7EF}"/>
              </a:ext>
            </a:extLst>
          </p:cNvPr>
          <p:cNvGrpSpPr/>
          <p:nvPr/>
        </p:nvGrpSpPr>
        <p:grpSpPr>
          <a:xfrm>
            <a:off x="1099368" y="2263414"/>
            <a:ext cx="1626911" cy="431006"/>
            <a:chOff x="1465824" y="3017884"/>
            <a:chExt cx="2169214" cy="574675"/>
          </a:xfrm>
        </p:grpSpPr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374B116F-D34B-BB61-C2DB-DB1EAEE98DB6}"/>
                </a:ext>
              </a:extLst>
            </p:cNvPr>
            <p:cNvCxnSpPr/>
            <p:nvPr/>
          </p:nvCxnSpPr>
          <p:spPr>
            <a:xfrm flipV="1">
              <a:off x="2539171" y="3017884"/>
              <a:ext cx="0" cy="574675"/>
            </a:xfrm>
            <a:prstGeom prst="line">
              <a:avLst/>
            </a:prstGeom>
            <a:ln>
              <a:solidFill>
                <a:srgbClr val="69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>
              <a:extLst>
                <a:ext uri="{FF2B5EF4-FFF2-40B4-BE49-F238E27FC236}">
                  <a16:creationId xmlns:a16="http://schemas.microsoft.com/office/drawing/2014/main" id="{A28EC9AA-3326-11EF-605C-6785D0834E9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465824" y="3275059"/>
              <a:ext cx="0" cy="317500"/>
            </a:xfrm>
            <a:prstGeom prst="line">
              <a:avLst/>
            </a:prstGeom>
            <a:ln>
              <a:solidFill>
                <a:srgbClr val="69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9427406C-A108-BCC8-0073-E11DE205B77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635038" y="3275059"/>
              <a:ext cx="0" cy="317500"/>
            </a:xfrm>
            <a:prstGeom prst="line">
              <a:avLst/>
            </a:prstGeom>
            <a:ln>
              <a:solidFill>
                <a:srgbClr val="69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3A5E6BB9-365B-93C2-9592-A7E0418D9407}"/>
                </a:ext>
              </a:extLst>
            </p:cNvPr>
            <p:cNvCxnSpPr/>
            <p:nvPr/>
          </p:nvCxnSpPr>
          <p:spPr>
            <a:xfrm>
              <a:off x="1472863" y="3275059"/>
              <a:ext cx="2162175" cy="0"/>
            </a:xfrm>
            <a:prstGeom prst="line">
              <a:avLst/>
            </a:prstGeom>
            <a:ln>
              <a:solidFill>
                <a:srgbClr val="696969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46A91394-7451-AE3B-59CE-E1E496B91065}"/>
              </a:ext>
            </a:extLst>
          </p:cNvPr>
          <p:cNvGrpSpPr/>
          <p:nvPr/>
        </p:nvGrpSpPr>
        <p:grpSpPr>
          <a:xfrm>
            <a:off x="655102" y="4083918"/>
            <a:ext cx="2506754" cy="415499"/>
            <a:chOff x="5046635" y="5589716"/>
            <a:chExt cx="3342339" cy="553998"/>
          </a:xfrm>
        </p:grpSpPr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232BD0A-589A-D532-A99B-7AA3015D19BE}"/>
                </a:ext>
              </a:extLst>
            </p:cNvPr>
            <p:cNvSpPr/>
            <p:nvPr/>
          </p:nvSpPr>
          <p:spPr>
            <a:xfrm>
              <a:off x="5046636" y="5589716"/>
              <a:ext cx="3342338" cy="553998"/>
            </a:xfrm>
            <a:prstGeom prst="rect">
              <a:avLst/>
            </a:prstGeom>
            <a:solidFill>
              <a:srgbClr val="66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 sz="1350"/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3634FE4F-A41A-D31C-19A4-26BD747DA98E}"/>
                </a:ext>
              </a:extLst>
            </p:cNvPr>
            <p:cNvSpPr txBox="1"/>
            <p:nvPr/>
          </p:nvSpPr>
          <p:spPr>
            <a:xfrm>
              <a:off x="5046635" y="5768030"/>
              <a:ext cx="3342339" cy="184665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cs-CZ" sz="900" b="1" dirty="0">
                  <a:solidFill>
                    <a:schemeClr val="bg1"/>
                  </a:solidFill>
                  <a:latin typeface="Amalia" panose="020B0504020203020204" pitchFamily="34" charset="77"/>
                </a:rPr>
                <a:t>Co nabízíme klientům</a:t>
              </a: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B70D6DAE-FE53-D91C-6FB4-BB4E6600AFA2}"/>
              </a:ext>
            </a:extLst>
          </p:cNvPr>
          <p:cNvGrpSpPr/>
          <p:nvPr/>
        </p:nvGrpSpPr>
        <p:grpSpPr>
          <a:xfrm>
            <a:off x="6894153" y="4083918"/>
            <a:ext cx="1615159" cy="415499"/>
            <a:chOff x="6235430" y="5589716"/>
            <a:chExt cx="2153545" cy="553998"/>
          </a:xfrm>
        </p:grpSpPr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99757A5E-AEA4-2C7A-9B0B-C661FC5975DE}"/>
                </a:ext>
              </a:extLst>
            </p:cNvPr>
            <p:cNvSpPr/>
            <p:nvPr/>
          </p:nvSpPr>
          <p:spPr>
            <a:xfrm>
              <a:off x="6235430" y="5589716"/>
              <a:ext cx="2153544" cy="553998"/>
            </a:xfrm>
            <a:prstGeom prst="rect">
              <a:avLst/>
            </a:prstGeom>
            <a:solidFill>
              <a:srgbClr val="66CCC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Z" sz="1350"/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ECAA72CE-6BBF-7867-5BC6-010CC5C39521}"/>
                </a:ext>
              </a:extLst>
            </p:cNvPr>
            <p:cNvSpPr txBox="1"/>
            <p:nvPr/>
          </p:nvSpPr>
          <p:spPr>
            <a:xfrm>
              <a:off x="6235431" y="5686996"/>
              <a:ext cx="2153544" cy="369332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cs-CZ" sz="900" b="1" dirty="0">
                  <a:solidFill>
                    <a:schemeClr val="bg1"/>
                  </a:solidFill>
                  <a:latin typeface="Amalia" panose="020B0504020203020204" pitchFamily="34" charset="77"/>
                </a:rPr>
                <a:t>Jak pečujeme </a:t>
              </a:r>
              <a:br>
                <a:rPr lang="cs-CZ" sz="900" b="1" dirty="0">
                  <a:latin typeface="Amalia" panose="020B0504020203020204" pitchFamily="34" charset="77"/>
                </a:rPr>
              </a:br>
              <a:r>
                <a:rPr lang="cs-CZ" sz="900" b="1" dirty="0">
                  <a:solidFill>
                    <a:schemeClr val="bg1"/>
                  </a:solidFill>
                  <a:latin typeface="Amalia" panose="020B0504020203020204" pitchFamily="34" charset="77"/>
                </a:rPr>
                <a:t>o zaměstnance</a:t>
              </a:r>
              <a:endParaRPr lang="cs-CZ" sz="900" dirty="0">
                <a:solidFill>
                  <a:schemeClr val="bg1"/>
                </a:solidFill>
                <a:latin typeface="Amalia" panose="020B0504020203020204" pitchFamily="34" charset="77"/>
              </a:endParaRPr>
            </a:p>
          </p:txBody>
        </p:sp>
      </p:grp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C26878B-36B1-E97F-8C82-981210DDECBD}"/>
              </a:ext>
            </a:extLst>
          </p:cNvPr>
          <p:cNvCxnSpPr/>
          <p:nvPr/>
        </p:nvCxnSpPr>
        <p:spPr>
          <a:xfrm flipV="1">
            <a:off x="5026957" y="2263414"/>
            <a:ext cx="0" cy="431006"/>
          </a:xfrm>
          <a:prstGeom prst="line">
            <a:avLst/>
          </a:prstGeom>
          <a:ln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ED13DFC-0ACE-6587-88DB-1E1019D2F3F5}"/>
              </a:ext>
            </a:extLst>
          </p:cNvPr>
          <p:cNvCxnSpPr>
            <a:cxnSpLocks/>
          </p:cNvCxnSpPr>
          <p:nvPr/>
        </p:nvCxnSpPr>
        <p:spPr>
          <a:xfrm flipV="1">
            <a:off x="4119803" y="2456294"/>
            <a:ext cx="0" cy="238125"/>
          </a:xfrm>
          <a:prstGeom prst="line">
            <a:avLst/>
          </a:prstGeom>
          <a:ln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9DC5C1FB-6B0A-42F1-1C30-ABBB8A77DAB8}"/>
              </a:ext>
            </a:extLst>
          </p:cNvPr>
          <p:cNvCxnSpPr>
            <a:cxnSpLocks/>
          </p:cNvCxnSpPr>
          <p:nvPr/>
        </p:nvCxnSpPr>
        <p:spPr>
          <a:xfrm flipV="1">
            <a:off x="5943702" y="2456294"/>
            <a:ext cx="0" cy="238125"/>
          </a:xfrm>
          <a:prstGeom prst="line">
            <a:avLst/>
          </a:prstGeom>
          <a:ln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1777A4FA-14CE-3CE0-5102-A50FA1101081}"/>
              </a:ext>
            </a:extLst>
          </p:cNvPr>
          <p:cNvCxnSpPr>
            <a:cxnSpLocks/>
          </p:cNvCxnSpPr>
          <p:nvPr/>
        </p:nvCxnSpPr>
        <p:spPr>
          <a:xfrm>
            <a:off x="4119804" y="2456294"/>
            <a:ext cx="1823899" cy="0"/>
          </a:xfrm>
          <a:prstGeom prst="line">
            <a:avLst/>
          </a:prstGeom>
          <a:ln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>
            <a:extLst>
              <a:ext uri="{FF2B5EF4-FFF2-40B4-BE49-F238E27FC236}">
                <a16:creationId xmlns:a16="http://schemas.microsoft.com/office/drawing/2014/main" id="{15C977AA-31C3-7504-6000-29EC4DDD0E63}"/>
              </a:ext>
            </a:extLst>
          </p:cNvPr>
          <p:cNvCxnSpPr/>
          <p:nvPr/>
        </p:nvCxnSpPr>
        <p:spPr>
          <a:xfrm flipV="1">
            <a:off x="7697200" y="2263414"/>
            <a:ext cx="0" cy="431006"/>
          </a:xfrm>
          <a:prstGeom prst="line">
            <a:avLst/>
          </a:prstGeom>
          <a:ln>
            <a:solidFill>
              <a:srgbClr val="6969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F0202AC6-48AE-7CD0-E6BD-5FDF87C9CBF9}"/>
              </a:ext>
            </a:extLst>
          </p:cNvPr>
          <p:cNvSpPr txBox="1"/>
          <p:nvPr/>
        </p:nvSpPr>
        <p:spPr>
          <a:xfrm>
            <a:off x="3596427" y="1213909"/>
            <a:ext cx="1951147" cy="16158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sz="1050" spc="225">
                <a:latin typeface="Amalia" panose="020B0504020203020204" pitchFamily="34" charset="77"/>
              </a:rPr>
              <a:t>PILÍŘE UDRŽITELNOSTI</a:t>
            </a:r>
          </a:p>
        </p:txBody>
      </p:sp>
      <p:cxnSp>
        <p:nvCxnSpPr>
          <p:cNvPr id="50" name="Straight Connector 49">
            <a:extLst>
              <a:ext uri="{FF2B5EF4-FFF2-40B4-BE49-F238E27FC236}">
                <a16:creationId xmlns:a16="http://schemas.microsoft.com/office/drawing/2014/main" id="{BCBA4FB2-FF68-3D35-635A-9DFF2B42AA9C}"/>
              </a:ext>
            </a:extLst>
          </p:cNvPr>
          <p:cNvCxnSpPr>
            <a:cxnSpLocks/>
          </p:cNvCxnSpPr>
          <p:nvPr/>
        </p:nvCxnSpPr>
        <p:spPr>
          <a:xfrm>
            <a:off x="4571999" y="459632"/>
            <a:ext cx="0" cy="671958"/>
          </a:xfrm>
          <a:prstGeom prst="line">
            <a:avLst/>
          </a:prstGeom>
          <a:ln w="38100">
            <a:solidFill>
              <a:srgbClr val="FF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78D4F9AB-14E5-3285-818F-E1CA1469843F}"/>
              </a:ext>
            </a:extLst>
          </p:cNvPr>
          <p:cNvCxnSpPr>
            <a:cxnSpLocks/>
          </p:cNvCxnSpPr>
          <p:nvPr/>
        </p:nvCxnSpPr>
        <p:spPr>
          <a:xfrm>
            <a:off x="1912839" y="1294700"/>
            <a:ext cx="0" cy="346576"/>
          </a:xfrm>
          <a:prstGeom prst="line">
            <a:avLst/>
          </a:prstGeom>
          <a:ln w="38100">
            <a:solidFill>
              <a:srgbClr val="FF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6A0AA100-FB15-09D1-13F7-6D317636D4DD}"/>
              </a:ext>
            </a:extLst>
          </p:cNvPr>
          <p:cNvCxnSpPr>
            <a:cxnSpLocks/>
          </p:cNvCxnSpPr>
          <p:nvPr/>
        </p:nvCxnSpPr>
        <p:spPr>
          <a:xfrm>
            <a:off x="7691069" y="1294700"/>
            <a:ext cx="0" cy="346576"/>
          </a:xfrm>
          <a:prstGeom prst="line">
            <a:avLst/>
          </a:prstGeom>
          <a:ln w="38100">
            <a:solidFill>
              <a:srgbClr val="FF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E3A218E4-E3CF-3943-E8B4-F3EBB6D92307}"/>
              </a:ext>
            </a:extLst>
          </p:cNvPr>
          <p:cNvCxnSpPr>
            <a:cxnSpLocks/>
          </p:cNvCxnSpPr>
          <p:nvPr/>
        </p:nvCxnSpPr>
        <p:spPr>
          <a:xfrm>
            <a:off x="1898092" y="1294700"/>
            <a:ext cx="1581979" cy="0"/>
          </a:xfrm>
          <a:prstGeom prst="line">
            <a:avLst/>
          </a:prstGeom>
          <a:ln w="38100">
            <a:solidFill>
              <a:srgbClr val="FF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ECA8013B-4028-4BF0-90D2-CC6D47745BC5}"/>
              </a:ext>
            </a:extLst>
          </p:cNvPr>
          <p:cNvCxnSpPr>
            <a:cxnSpLocks/>
          </p:cNvCxnSpPr>
          <p:nvPr/>
        </p:nvCxnSpPr>
        <p:spPr>
          <a:xfrm>
            <a:off x="5614892" y="1294700"/>
            <a:ext cx="2082308" cy="0"/>
          </a:xfrm>
          <a:prstGeom prst="line">
            <a:avLst/>
          </a:prstGeom>
          <a:ln w="38100">
            <a:solidFill>
              <a:srgbClr val="FF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8FE2D9A1-2D9F-5828-5843-AD1EAFC3D3C3}"/>
              </a:ext>
            </a:extLst>
          </p:cNvPr>
          <p:cNvCxnSpPr>
            <a:cxnSpLocks/>
          </p:cNvCxnSpPr>
          <p:nvPr/>
        </p:nvCxnSpPr>
        <p:spPr>
          <a:xfrm>
            <a:off x="4571999" y="1424832"/>
            <a:ext cx="0" cy="216444"/>
          </a:xfrm>
          <a:prstGeom prst="line">
            <a:avLst/>
          </a:prstGeom>
          <a:ln w="38100">
            <a:solidFill>
              <a:srgbClr val="FFE3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TextBox 58">
            <a:extLst>
              <a:ext uri="{FF2B5EF4-FFF2-40B4-BE49-F238E27FC236}">
                <a16:creationId xmlns:a16="http://schemas.microsoft.com/office/drawing/2014/main" id="{7266EB9A-580B-B1A2-71BD-78B1146D6730}"/>
              </a:ext>
            </a:extLst>
          </p:cNvPr>
          <p:cNvSpPr txBox="1"/>
          <p:nvPr/>
        </p:nvSpPr>
        <p:spPr>
          <a:xfrm>
            <a:off x="0" y="665429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spc="300" dirty="0">
                <a:effectLst/>
                <a:latin typeface="Amalia" panose="020B0504020203020204" pitchFamily="34" charset="77"/>
              </a:rPr>
              <a:t>USNADŇUJEME KLIENTŮM CESTU K UDRŽITELNOSTI</a:t>
            </a:r>
            <a:endParaRPr lang="en-GB" spc="300" dirty="0">
              <a:effectLst/>
              <a:latin typeface="Amalia" panose="020B05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778152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9CC37-7077-6F64-D6F1-E447C0BE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B5FF-EFB1-4735-9F78-BE0143DE0338}" type="slidenum">
              <a:rPr kumimoji="0" lang="cs-CZ" sz="75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cs-CZ" sz="75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259E91-45F0-B0B2-18B5-592E1D1D58CB}"/>
              </a:ext>
            </a:extLst>
          </p:cNvPr>
          <p:cNvSpPr/>
          <p:nvPr/>
        </p:nvSpPr>
        <p:spPr>
          <a:xfrm>
            <a:off x="467126" y="347335"/>
            <a:ext cx="8209746" cy="553282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Z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4A739-4A8E-8A67-088D-057CF01803CE}"/>
              </a:ext>
            </a:extLst>
          </p:cNvPr>
          <p:cNvSpPr txBox="1"/>
          <p:nvPr/>
        </p:nvSpPr>
        <p:spPr>
          <a:xfrm>
            <a:off x="0" y="489488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ESG PORADENSTVÍ A UDRŽITELNÉ FINANCE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malia" panose="020B0504020203020204" pitchFamily="34" charset="77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D1C297-EBB6-CDA4-4744-F13B2CB7F335}"/>
              </a:ext>
            </a:extLst>
          </p:cNvPr>
          <p:cNvSpPr/>
          <p:nvPr/>
        </p:nvSpPr>
        <p:spPr>
          <a:xfrm>
            <a:off x="467126" y="1038479"/>
            <a:ext cx="8209746" cy="405559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Z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5BC71-FD31-C61E-8ADB-23AA30539137}"/>
              </a:ext>
            </a:extLst>
          </p:cNvPr>
          <p:cNvSpPr txBox="1"/>
          <p:nvPr/>
        </p:nvSpPr>
        <p:spPr>
          <a:xfrm>
            <a:off x="0" y="1102654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ESG poradenství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9AC6D86-0960-9BF0-C415-539141FD48B3}"/>
              </a:ext>
            </a:extLst>
          </p:cNvPr>
          <p:cNvSpPr/>
          <p:nvPr/>
        </p:nvSpPr>
        <p:spPr>
          <a:xfrm>
            <a:off x="467126" y="1581691"/>
            <a:ext cx="8209746" cy="3000129"/>
          </a:xfrm>
          <a:prstGeom prst="roundRect">
            <a:avLst>
              <a:gd name="adj" fmla="val 45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Z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7D7D2-2CBF-9FA3-0453-1DC48C165FB8}"/>
              </a:ext>
            </a:extLst>
          </p:cNvPr>
          <p:cNvSpPr txBox="1"/>
          <p:nvPr/>
        </p:nvSpPr>
        <p:spPr>
          <a:xfrm>
            <a:off x="1518165" y="1646075"/>
            <a:ext cx="7128790" cy="12298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Jsme si vědomi environmentální a společenské odpovědnosti, kterou jako banka máme, a proto patří téma udržitelnosti mezi naše strategické priority. Prostřednictvím ESG poradenství pro firemní zákazníky zvyšujeme konkurenceschopnost našich klientů na domácím i zahraničním trhu. </a:t>
            </a:r>
            <a:r>
              <a:rPr lang="cs-CZ" sz="1000" b="1" dirty="0">
                <a:solidFill>
                  <a:srgbClr val="303030"/>
                </a:solidFill>
                <a:latin typeface="Amalia" panose="020B0504020203020204" pitchFamily="34" charset="77"/>
              </a:rPr>
              <a:t>Pomáháme</a:t>
            </a: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 klientům překonávat potíže spojené s transformací a požadavky, které jsou na jejich firmy kladeny, zvyšujeme povědomí o tematice udržitelnosti, nabízíme edukaci v této oblasti a financujeme udržitelné projekty. Za tímto účelem Raiffeisenbank nabízí:</a:t>
            </a:r>
            <a:endParaRPr kumimoji="0" lang="cs-CZ" sz="10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malia" panose="020B0504020203020204" pitchFamily="34" charset="77"/>
              <a:ea typeface="+mn-ea"/>
              <a:cs typeface="+mn-cs"/>
            </a:endParaRPr>
          </a:p>
        </p:txBody>
      </p:sp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C54A917B-6164-ABE4-1896-FAC080890789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611560" y="1782066"/>
            <a:ext cx="792088" cy="792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9C6EB5-8486-DD73-F44B-981D5C00662D}"/>
              </a:ext>
            </a:extLst>
          </p:cNvPr>
          <p:cNvSpPr txBox="1"/>
          <p:nvPr/>
        </p:nvSpPr>
        <p:spPr>
          <a:xfrm>
            <a:off x="1548082" y="2776831"/>
            <a:ext cx="7128790" cy="16024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95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Specializovaný ESG tým zaměřený na komplexní ESG poradenství, podporu a rozvoj udržitelného financování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95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Strukturování udržitelného financování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95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Poskytování a vývoj udržitelných finančních nástrojů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95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Poradenství v oblasti EU fondů a operačních programů včetně zajištění energetického auditu (a využití sítě našich partnerů)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95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Komplexní poradenský servis při emisi udržitelných dluhopisů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95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ESG semináře a vzdělávací akce zaměřené na udržitelné financování</a:t>
            </a:r>
          </a:p>
          <a:p>
            <a:pPr marL="171450" marR="0" lvl="0" indent="-1714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95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Systém zvýhodnění ESG transakcí</a:t>
            </a:r>
          </a:p>
        </p:txBody>
      </p:sp>
    </p:spTree>
    <p:extLst>
      <p:ext uri="{BB962C8B-B14F-4D97-AF65-F5344CB8AC3E}">
        <p14:creationId xmlns:p14="http://schemas.microsoft.com/office/powerpoint/2010/main" val="75212072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9CC37-7077-6F64-D6F1-E447C0BE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BD4B5FF-EFB1-4735-9F78-BE0143DE0338}" type="slidenum">
              <a:rPr kumimoji="0" lang="cs-CZ" sz="750" b="0" i="0" u="none" strike="noStrike" kern="1200" cap="none" spc="0" normalizeH="0" baseline="0" noProof="0" smtClean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cs-CZ" sz="75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259E91-45F0-B0B2-18B5-592E1D1D58CB}"/>
              </a:ext>
            </a:extLst>
          </p:cNvPr>
          <p:cNvSpPr/>
          <p:nvPr/>
        </p:nvSpPr>
        <p:spPr>
          <a:xfrm>
            <a:off x="467126" y="347335"/>
            <a:ext cx="8209746" cy="553282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Z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4A739-4A8E-8A67-088D-057CF01803CE}"/>
              </a:ext>
            </a:extLst>
          </p:cNvPr>
          <p:cNvSpPr txBox="1"/>
          <p:nvPr/>
        </p:nvSpPr>
        <p:spPr>
          <a:xfrm>
            <a:off x="0" y="489488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ESG PORADENSTVÍ A UDRŽITELNÉ FINANCE</a:t>
            </a: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malia" panose="020B0504020203020204" pitchFamily="34" charset="77"/>
              <a:ea typeface="+mn-ea"/>
              <a:cs typeface="+mn-cs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D1C297-EBB6-CDA4-4744-F13B2CB7F335}"/>
              </a:ext>
            </a:extLst>
          </p:cNvPr>
          <p:cNvSpPr/>
          <p:nvPr/>
        </p:nvSpPr>
        <p:spPr>
          <a:xfrm>
            <a:off x="467126" y="1038479"/>
            <a:ext cx="8209746" cy="405559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Z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5BC71-FD31-C61E-8ADB-23AA30539137}"/>
              </a:ext>
            </a:extLst>
          </p:cNvPr>
          <p:cNvSpPr txBox="1"/>
          <p:nvPr/>
        </p:nvSpPr>
        <p:spPr>
          <a:xfrm>
            <a:off x="0" y="1102654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Udržitelné produkty a investice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9AC6D86-0960-9BF0-C415-539141FD48B3}"/>
              </a:ext>
            </a:extLst>
          </p:cNvPr>
          <p:cNvSpPr/>
          <p:nvPr/>
        </p:nvSpPr>
        <p:spPr>
          <a:xfrm>
            <a:off x="467126" y="1581691"/>
            <a:ext cx="8209746" cy="3000129"/>
          </a:xfrm>
          <a:prstGeom prst="roundRect">
            <a:avLst>
              <a:gd name="adj" fmla="val 45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CZ" sz="135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7D7D2-2CBF-9FA3-0453-1DC48C165FB8}"/>
              </a:ext>
            </a:extLst>
          </p:cNvPr>
          <p:cNvSpPr txBox="1"/>
          <p:nvPr/>
        </p:nvSpPr>
        <p:spPr>
          <a:xfrm>
            <a:off x="1548082" y="1707654"/>
            <a:ext cx="6984358" cy="8451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15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Banky hrají klíčovou roli při financování zelené transformace. Proto podporujeme projekty, které jsou udržitelné a sociálně odpovědné. Máme vlastní Green a Sustainable Bond Framework prostřednictvím kterého financujeme udržitelná aktiva. Myslíme na budoucnost, a proto usnadňujeme klientům cestu k větší udržitelnosti prostřednictvím:</a:t>
            </a:r>
            <a:endParaRPr kumimoji="0" lang="en-CZ" sz="100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malia" panose="020B0504020203020204" pitchFamily="34" charset="77"/>
              <a:ea typeface="+mn-ea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A917B-6164-ABE4-1896-FAC0808907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1560" y="1707655"/>
            <a:ext cx="792088" cy="792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9C6EB5-8486-DD73-F44B-981D5C00662D}"/>
              </a:ext>
            </a:extLst>
          </p:cNvPr>
          <p:cNvSpPr txBox="1"/>
          <p:nvPr/>
        </p:nvSpPr>
        <p:spPr>
          <a:xfrm>
            <a:off x="1548082" y="2643758"/>
            <a:ext cx="6984358" cy="1837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marR="0" lvl="0" indent="-17145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95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Nabídky širokého portfolia udržitelných produktů pro retailové i firemní klienty </a:t>
            </a:r>
          </a:p>
          <a:p>
            <a:pPr marL="171450" marR="0" lvl="0" indent="-17145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95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Bohaté nabídky investičních nástrojů, které jsou v souladu s principy ESG (etické investování) </a:t>
            </a:r>
          </a:p>
          <a:p>
            <a:pPr marL="171450" marR="0" lvl="0" indent="-17145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95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Zvýhodnění pro udržitelné projekty</a:t>
            </a:r>
          </a:p>
          <a:p>
            <a:pPr marL="171450" marR="0" lvl="0" indent="-171450" algn="just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95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Emise vlastních udržitelných a zelených dluhopisů slouží k financování následujících oblastí a projektů: zelené budovy, obnovitelná energie, energetická efektivita, čistá doprava, udržitelné zemědělství a lesnictví, odpadové hospodářství, recyklace a ochrana před znečištěním, cirkulární ekonomika, úspora vody a udržitelné hospodaření s odpadní vodou, tvorba nových pracovních míst</a:t>
            </a:r>
          </a:p>
          <a:p>
            <a:pPr marL="171450" marR="0" lvl="0" indent="-171450" algn="l" defTabSz="914400" rtl="0" eaLnBrk="1" fontAlgn="auto" latinLnBrk="0" hangingPunct="1">
              <a:lnSpc>
                <a:spcPts val="1300"/>
              </a:lnSpc>
              <a:spcBef>
                <a:spcPts val="0"/>
              </a:spcBef>
              <a:spcAft>
                <a:spcPts val="50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95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ea typeface="+mn-ea"/>
                <a:cs typeface="+mn-cs"/>
              </a:rPr>
              <a:t>Při poskytování úvěrů se řídíme přísnými sektorovými politikami a dodržujeme tzv. exclusion list (seznam firem, které banka nesmí financovat)</a:t>
            </a:r>
            <a:endParaRPr kumimoji="0" lang="en-CZ" sz="950" b="0" i="0" u="none" strike="noStrike" kern="1200" cap="none" spc="0" normalizeH="0" baseline="0" noProof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malia" panose="020B0504020203020204" pitchFamily="34" charset="77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48762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9CC37-7077-6F64-D6F1-E447C0BE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15</a:t>
            </a:fld>
            <a:endParaRPr lang="cs-CZ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259E91-45F0-B0B2-18B5-592E1D1D58CB}"/>
              </a:ext>
            </a:extLst>
          </p:cNvPr>
          <p:cNvSpPr/>
          <p:nvPr/>
        </p:nvSpPr>
        <p:spPr>
          <a:xfrm>
            <a:off x="467126" y="347335"/>
            <a:ext cx="8209746" cy="553282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4A739-4A8E-8A67-088D-057CF01803CE}"/>
              </a:ext>
            </a:extLst>
          </p:cNvPr>
          <p:cNvSpPr txBox="1"/>
          <p:nvPr/>
        </p:nvSpPr>
        <p:spPr>
          <a:xfrm>
            <a:off x="0" y="489488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b="1" dirty="0">
                <a:effectLst/>
                <a:latin typeface="Amalia" panose="020B0504020203020204" pitchFamily="34" charset="77"/>
              </a:rPr>
              <a:t>ESG PORADENSTVÍ A UDRŽITELNÉ FINANCE</a:t>
            </a:r>
            <a:endParaRPr lang="cs-CZ" dirty="0">
              <a:effectLst/>
              <a:latin typeface="Amalia" panose="020B0504020203020204" pitchFamily="34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D1C297-EBB6-CDA4-4744-F13B2CB7F335}"/>
              </a:ext>
            </a:extLst>
          </p:cNvPr>
          <p:cNvSpPr/>
          <p:nvPr/>
        </p:nvSpPr>
        <p:spPr>
          <a:xfrm>
            <a:off x="467126" y="1038479"/>
            <a:ext cx="8209746" cy="405559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5BC71-FD31-C61E-8ADB-23AA30539137}"/>
              </a:ext>
            </a:extLst>
          </p:cNvPr>
          <p:cNvSpPr txBox="1"/>
          <p:nvPr/>
        </p:nvSpPr>
        <p:spPr>
          <a:xfrm>
            <a:off x="0" y="1102654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effectLst/>
                <a:latin typeface="Amalia" panose="020B0504020203020204" pitchFamily="34" charset="77"/>
              </a:rPr>
              <a:t>Digitalizace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9AC6D86-0960-9BF0-C415-539141FD48B3}"/>
              </a:ext>
            </a:extLst>
          </p:cNvPr>
          <p:cNvSpPr/>
          <p:nvPr/>
        </p:nvSpPr>
        <p:spPr>
          <a:xfrm>
            <a:off x="467126" y="1581691"/>
            <a:ext cx="8209746" cy="3000129"/>
          </a:xfrm>
          <a:prstGeom prst="roundRect">
            <a:avLst>
              <a:gd name="adj" fmla="val 45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7D7D2-2CBF-9FA3-0453-1DC48C165FB8}"/>
              </a:ext>
            </a:extLst>
          </p:cNvPr>
          <p:cNvSpPr txBox="1"/>
          <p:nvPr/>
        </p:nvSpPr>
        <p:spPr>
          <a:xfrm>
            <a:off x="1548082" y="1878468"/>
            <a:ext cx="6984358" cy="46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500"/>
              </a:lnSpc>
            </a:pPr>
            <a:r>
              <a:rPr lang="cs-CZ" sz="1000" b="1" dirty="0">
                <a:solidFill>
                  <a:schemeClr val="tx1"/>
                </a:solidFill>
                <a:latin typeface="Amalia" panose="020B0504020203020204" pitchFamily="34" charset="77"/>
              </a:rPr>
              <a:t>Jsme digitální banka a nabízíme chytrá řešení, která šetří životní prostředí i čas našich klientů. Převádíme proto naše služby a produkty do digitální podoby. V oblasti digitalizace a on-line služeb nabízíme:</a:t>
            </a:r>
            <a:endParaRPr lang="cs-CZ" sz="1000" dirty="0">
              <a:latin typeface="Amalia" panose="020B0504020203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A917B-6164-ABE4-1896-FAC080890789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11560" y="1707655"/>
            <a:ext cx="792088" cy="792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9C6EB5-8486-DD73-F44B-981D5C00662D}"/>
              </a:ext>
            </a:extLst>
          </p:cNvPr>
          <p:cNvSpPr txBox="1"/>
          <p:nvPr/>
        </p:nvSpPr>
        <p:spPr>
          <a:xfrm>
            <a:off x="1548082" y="2643758"/>
            <a:ext cx="6890558" cy="1569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ts val="13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950" b="0" dirty="0">
                <a:solidFill>
                  <a:schemeClr val="tx1"/>
                </a:solidFill>
                <a:latin typeface="Amalia" panose="020B0504020203020204" pitchFamily="34" charset="77"/>
              </a:rPr>
              <a:t>Rychlé a snadné založení a obsluhu našich produktů na dálku a plně on-line</a:t>
            </a:r>
          </a:p>
          <a:p>
            <a:pPr marL="171450" lvl="0" indent="-171450">
              <a:lnSpc>
                <a:spcPts val="13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950" b="0" dirty="0">
                <a:solidFill>
                  <a:schemeClr val="tx1"/>
                </a:solidFill>
                <a:latin typeface="Amalia" panose="020B0504020203020204" pitchFamily="34" charset="77"/>
              </a:rPr>
              <a:t>Využití Bankovní identity (Bank </a:t>
            </a:r>
            <a:r>
              <a:rPr lang="cs-CZ" sz="950" b="0" dirty="0" err="1">
                <a:solidFill>
                  <a:schemeClr val="tx1"/>
                </a:solidFill>
                <a:latin typeface="Amalia" panose="020B0504020203020204" pitchFamily="34" charset="77"/>
              </a:rPr>
              <a:t>iD</a:t>
            </a:r>
            <a:r>
              <a:rPr lang="cs-CZ" sz="950" b="0" dirty="0">
                <a:solidFill>
                  <a:schemeClr val="tx1"/>
                </a:solidFill>
                <a:latin typeface="Amalia" panose="020B0504020203020204" pitchFamily="34" charset="77"/>
              </a:rPr>
              <a:t>) pro jednodušší přístup našich klientů ke službám státu a soukromého sektoru</a:t>
            </a:r>
          </a:p>
          <a:p>
            <a:pPr marL="171450" lvl="0" indent="-171450">
              <a:lnSpc>
                <a:spcPts val="13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950" b="0" dirty="0">
                <a:solidFill>
                  <a:schemeClr val="tx1"/>
                </a:solidFill>
                <a:latin typeface="Amalia" panose="020B0504020203020204" pitchFamily="34" charset="77"/>
              </a:rPr>
              <a:t>Propojení účtu s firemním účetním systémem nebo e-shopem pomocí API rozhraní</a:t>
            </a:r>
          </a:p>
          <a:p>
            <a:pPr marL="171450" lvl="0" indent="-171450" algn="just">
              <a:lnSpc>
                <a:spcPts val="13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950" b="0" dirty="0">
                <a:solidFill>
                  <a:schemeClr val="tx1"/>
                </a:solidFill>
                <a:latin typeface="Amalia" panose="020B0504020203020204" pitchFamily="34" charset="77"/>
              </a:rPr>
              <a:t>Přijímání digitálních plateb díky platebnímu terminálu v mobilu (s naší aplikací je možné přijímat platby od zákazníků jednoduše přes mobil nebo tablet)</a:t>
            </a:r>
          </a:p>
          <a:p>
            <a:pPr marL="171450" lvl="0" indent="-171450">
              <a:lnSpc>
                <a:spcPts val="13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950" b="0" dirty="0">
                <a:solidFill>
                  <a:schemeClr val="tx1"/>
                </a:solidFill>
                <a:latin typeface="Amalia" panose="020B0504020203020204" pitchFamily="34" charset="77"/>
              </a:rPr>
              <a:t>Máme jedno mobilní a internetové bankovnictví jak pro firemní, tak pro privátní klienty </a:t>
            </a:r>
          </a:p>
          <a:p>
            <a:pPr marL="171450" lvl="0" indent="-171450">
              <a:lnSpc>
                <a:spcPts val="13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950" b="0" dirty="0">
                <a:solidFill>
                  <a:schemeClr val="tx1"/>
                </a:solidFill>
                <a:latin typeface="Amalia" panose="020B0504020203020204" pitchFamily="34" charset="77"/>
              </a:rPr>
              <a:t>Nabízíme vlastní mobilní aplikaci pro správu investičního portfolia (včetně ESG produktů)</a:t>
            </a:r>
            <a:endParaRPr lang="cs-CZ" sz="950" dirty="0">
              <a:latin typeface="Amalia" panose="020B05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9121588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9CC37-7077-6F64-D6F1-E447C0BE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16</a:t>
            </a:fld>
            <a:endParaRPr lang="cs-CZ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259E91-45F0-B0B2-18B5-592E1D1D58CB}"/>
              </a:ext>
            </a:extLst>
          </p:cNvPr>
          <p:cNvSpPr/>
          <p:nvPr/>
        </p:nvSpPr>
        <p:spPr>
          <a:xfrm>
            <a:off x="467126" y="347335"/>
            <a:ext cx="8209746" cy="553282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4A739-4A8E-8A67-088D-057CF01803CE}"/>
              </a:ext>
            </a:extLst>
          </p:cNvPr>
          <p:cNvSpPr txBox="1"/>
          <p:nvPr/>
        </p:nvSpPr>
        <p:spPr>
          <a:xfrm>
            <a:off x="0" y="489488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GB" b="1" dirty="0">
                <a:effectLst/>
                <a:latin typeface="Amalia" panose="020B0504020203020204" pitchFamily="34" charset="77"/>
              </a:rPr>
              <a:t>ENVIRONMENTÁLNÍ A SPOLEČENSKÁ ODPOVĚDNOST</a:t>
            </a:r>
            <a:endParaRPr lang="en-GB" dirty="0">
              <a:effectLst/>
              <a:latin typeface="Amalia" panose="020B0504020203020204" pitchFamily="34" charset="7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D1C297-EBB6-CDA4-4744-F13B2CB7F335}"/>
              </a:ext>
            </a:extLst>
          </p:cNvPr>
          <p:cNvSpPr/>
          <p:nvPr/>
        </p:nvSpPr>
        <p:spPr>
          <a:xfrm>
            <a:off x="467126" y="1038479"/>
            <a:ext cx="8209746" cy="405559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5BC71-FD31-C61E-8ADB-23AA30539137}"/>
              </a:ext>
            </a:extLst>
          </p:cNvPr>
          <p:cNvSpPr txBox="1"/>
          <p:nvPr/>
        </p:nvSpPr>
        <p:spPr>
          <a:xfrm>
            <a:off x="0" y="1102654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effectLst/>
                <a:latin typeface="Amalia" panose="020B0504020203020204" pitchFamily="34" charset="77"/>
              </a:rPr>
              <a:t>Šetrný provoz a správa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9AC6D86-0960-9BF0-C415-539141FD48B3}"/>
              </a:ext>
            </a:extLst>
          </p:cNvPr>
          <p:cNvSpPr/>
          <p:nvPr/>
        </p:nvSpPr>
        <p:spPr>
          <a:xfrm>
            <a:off x="467126" y="1581691"/>
            <a:ext cx="8209746" cy="3000129"/>
          </a:xfrm>
          <a:prstGeom prst="roundRect">
            <a:avLst>
              <a:gd name="adj" fmla="val 45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7D7D2-2CBF-9FA3-0453-1DC48C165FB8}"/>
              </a:ext>
            </a:extLst>
          </p:cNvPr>
          <p:cNvSpPr txBox="1"/>
          <p:nvPr/>
        </p:nvSpPr>
        <p:spPr>
          <a:xfrm>
            <a:off x="1259632" y="1721063"/>
            <a:ext cx="7344398" cy="54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200"/>
              </a:lnSpc>
            </a:pPr>
            <a:r>
              <a:rPr lang="cs-CZ" sz="900" b="1" dirty="0">
                <a:solidFill>
                  <a:schemeClr val="tx1"/>
                </a:solidFill>
                <a:latin typeface="Amalia" panose="020B0504020203020204" pitchFamily="34" charset="77"/>
              </a:rPr>
              <a:t>Jsme ohleduplní k životnímu prostředí a šetříme energiemi při provozu a správě našich objektů. Centrála banky i celá pobočková síť přistupuje odpovědně ke spotřebě energie i vody, samozřejmostí je třídění odpadu nebo používaní ekologicky šetrných čistících prostředků. Jsme bankou, která je environmentálně odpovědná, proto: </a:t>
            </a:r>
            <a:endParaRPr lang="en-CZ" sz="900" dirty="0">
              <a:latin typeface="Amalia" panose="020B0504020203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A917B-6164-ABE4-1896-FAC0808907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1560" y="1703879"/>
            <a:ext cx="579839" cy="5798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9C6EB5-8486-DD73-F44B-981D5C00662D}"/>
              </a:ext>
            </a:extLst>
          </p:cNvPr>
          <p:cNvSpPr txBox="1"/>
          <p:nvPr/>
        </p:nvSpPr>
        <p:spPr>
          <a:xfrm>
            <a:off x="611560" y="2356272"/>
            <a:ext cx="4176464" cy="2275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ts val="12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900" b="0" dirty="0">
                <a:solidFill>
                  <a:schemeClr val="tx1"/>
                </a:solidFill>
                <a:latin typeface="Amalia" panose="020B0504020203020204" pitchFamily="34" charset="77"/>
              </a:rPr>
              <a:t>Finalizujeme certifikaci ISO 14001 (dokončení v 2023), jde o je mezinárodně uznávaný standard pro systémy řízení ochrany životního prostředí</a:t>
            </a:r>
          </a:p>
          <a:p>
            <a:pPr marL="171450" lvl="0" indent="-171450" algn="just">
              <a:lnSpc>
                <a:spcPts val="12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900" b="0" dirty="0">
                <a:latin typeface="Amalia" panose="020B0504020203020204" pitchFamily="34" charset="77"/>
              </a:rPr>
              <a:t>Klientům nabízíme platební karty vyrobené z recyklovaných plastů </a:t>
            </a:r>
            <a:br>
              <a:rPr lang="cs-CZ" sz="900" b="0" dirty="0">
                <a:latin typeface="Amalia" panose="020B0504020203020204" pitchFamily="34" charset="77"/>
              </a:rPr>
            </a:br>
            <a:r>
              <a:rPr lang="cs-CZ" sz="900" b="0" dirty="0">
                <a:latin typeface="Amalia" panose="020B0504020203020204" pitchFamily="34" charset="77"/>
              </a:rPr>
              <a:t>a samozřejmostí jsou také virtuální karty</a:t>
            </a:r>
          </a:p>
          <a:p>
            <a:pPr marL="171450" lvl="0" indent="-171450" algn="just">
              <a:lnSpc>
                <a:spcPts val="12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900" b="0" dirty="0">
                <a:solidFill>
                  <a:schemeClr val="tx1"/>
                </a:solidFill>
                <a:latin typeface="Amalia" panose="020B0504020203020204" pitchFamily="34" charset="77"/>
              </a:rPr>
              <a:t>Průběžně snižujeme vlastní energetickou náročnost (instalace úsporných technologií v oblasti vody, elektřiny, vytápění a chlazení, energetické audity)</a:t>
            </a:r>
          </a:p>
          <a:p>
            <a:pPr marL="171450" lvl="0" indent="-171450" algn="just">
              <a:lnSpc>
                <a:spcPts val="12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900" b="0" dirty="0">
                <a:solidFill>
                  <a:schemeClr val="tx1"/>
                </a:solidFill>
                <a:latin typeface="Amalia" panose="020B0504020203020204" pitchFamily="34" charset="77"/>
              </a:rPr>
              <a:t>Využíváme nový design poboček podporující udržitelnost (větší modularita a flexibilita, použití recyklovaných materiálů)</a:t>
            </a:r>
          </a:p>
          <a:p>
            <a:pPr marL="171450" lvl="0" indent="-171450" algn="just">
              <a:lnSpc>
                <a:spcPts val="12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900" b="0" dirty="0">
                <a:solidFill>
                  <a:schemeClr val="tx1"/>
                </a:solidFill>
                <a:latin typeface="Amalia" panose="020B0504020203020204" pitchFamily="34" charset="77"/>
              </a:rPr>
              <a:t>Hybridní automobily tvoří součást naší firemní flotily a všechna služební vozidla splňují přísné emisní normy, navíc nabízíme leasing elektro aut</a:t>
            </a:r>
          </a:p>
          <a:p>
            <a:pPr marL="171450" lvl="0" indent="-171450" algn="just">
              <a:lnSpc>
                <a:spcPts val="12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900" b="0" dirty="0">
                <a:solidFill>
                  <a:schemeClr val="tx1"/>
                </a:solidFill>
                <a:latin typeface="Amalia" panose="020B0504020203020204" pitchFamily="34" charset="77"/>
              </a:rPr>
              <a:t>Optimalizujeme naše datová centra a přecházíme na nová úspornější řešení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12A46-6FD0-3087-F593-DA7D79767289}"/>
              </a:ext>
            </a:extLst>
          </p:cNvPr>
          <p:cNvSpPr txBox="1"/>
          <p:nvPr/>
        </p:nvSpPr>
        <p:spPr>
          <a:xfrm>
            <a:off x="4860032" y="2356272"/>
            <a:ext cx="3672408" cy="2159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ts val="12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900" b="0" dirty="0">
                <a:solidFill>
                  <a:schemeClr val="tx1"/>
                </a:solidFill>
                <a:latin typeface="Amalia" panose="020B0504020203020204" pitchFamily="34" charset="77"/>
              </a:rPr>
              <a:t>Digitalizujeme papírový dokumentový archiv</a:t>
            </a:r>
          </a:p>
          <a:p>
            <a:pPr marL="171450" lvl="0" indent="-171450" algn="just">
              <a:lnSpc>
                <a:spcPts val="12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900" b="0" dirty="0">
                <a:solidFill>
                  <a:schemeClr val="tx1"/>
                </a:solidFill>
                <a:latin typeface="Amalia" panose="020B0504020203020204" pitchFamily="34" charset="77"/>
              </a:rPr>
              <a:t>Využíváme sdílená pracovní místa</a:t>
            </a:r>
          </a:p>
          <a:p>
            <a:pPr marL="171450" lvl="0" indent="-171450" algn="just">
              <a:lnSpc>
                <a:spcPts val="12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900" b="0" dirty="0">
                <a:solidFill>
                  <a:schemeClr val="tx1"/>
                </a:solidFill>
                <a:latin typeface="Amalia" panose="020B0504020203020204" pitchFamily="34" charset="77"/>
              </a:rPr>
              <a:t>Velká část vnitřních procesů banky je zcela bezpapírová a neustále pracujeme na další digitalizaci a nabízíme on-line řešení také našim klientům</a:t>
            </a:r>
          </a:p>
          <a:p>
            <a:pPr marL="171450" lvl="0" indent="-171450" algn="just">
              <a:lnSpc>
                <a:spcPts val="12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900" b="0" dirty="0">
                <a:solidFill>
                  <a:schemeClr val="tx1"/>
                </a:solidFill>
                <a:latin typeface="Amalia" panose="020B0504020203020204" pitchFamily="34" charset="77"/>
              </a:rPr>
              <a:t>Zdokonalujeme systém třídění odpadu (včetně </a:t>
            </a:r>
            <a:r>
              <a:rPr lang="cs-CZ" sz="900" b="0" dirty="0" err="1">
                <a:solidFill>
                  <a:schemeClr val="tx1"/>
                </a:solidFill>
                <a:latin typeface="Amalia" panose="020B0504020203020204" pitchFamily="34" charset="77"/>
              </a:rPr>
              <a:t>biodpadu</a:t>
            </a:r>
            <a:r>
              <a:rPr lang="cs-CZ" sz="900" b="0" dirty="0">
                <a:solidFill>
                  <a:schemeClr val="tx1"/>
                </a:solidFill>
                <a:latin typeface="Amalia" panose="020B0504020203020204" pitchFamily="34" charset="77"/>
              </a:rPr>
              <a:t>)</a:t>
            </a:r>
          </a:p>
          <a:p>
            <a:pPr marL="171450" lvl="0" indent="-171450" algn="just">
              <a:lnSpc>
                <a:spcPts val="12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900" b="0" dirty="0">
                <a:solidFill>
                  <a:schemeClr val="tx1"/>
                </a:solidFill>
                <a:latin typeface="Amalia" panose="020B0504020203020204" pitchFamily="34" charset="77"/>
              </a:rPr>
              <a:t>S vodou nakládáme zodpovědně (a používáme ekologicky šetrné čistící prostředky)</a:t>
            </a:r>
          </a:p>
          <a:p>
            <a:pPr marL="171450" lvl="0" indent="-171450" algn="just">
              <a:lnSpc>
                <a:spcPts val="12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900" b="0" dirty="0">
                <a:solidFill>
                  <a:schemeClr val="tx1"/>
                </a:solidFill>
                <a:latin typeface="Amalia" panose="020B0504020203020204" pitchFamily="34" charset="77"/>
              </a:rPr>
              <a:t>Máme etický kodex dodavatelů banky, kterým se řídíme při uzavírání dodavatelsko-odběratelských smluv </a:t>
            </a:r>
          </a:p>
          <a:p>
            <a:pPr marL="171450" lvl="0" indent="-171450" algn="just">
              <a:lnSpc>
                <a:spcPts val="12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900" b="0" dirty="0">
                <a:solidFill>
                  <a:schemeClr val="tx1"/>
                </a:solidFill>
                <a:latin typeface="Amalia" panose="020B0504020203020204" pitchFamily="34" charset="77"/>
              </a:rPr>
              <a:t>V rámci programu </a:t>
            </a:r>
            <a:r>
              <a:rPr lang="cs-CZ" sz="900" b="0" dirty="0" err="1">
                <a:solidFill>
                  <a:schemeClr val="tx1"/>
                </a:solidFill>
                <a:latin typeface="Amalia" panose="020B0504020203020204" pitchFamily="34" charset="77"/>
              </a:rPr>
              <a:t>Kaizen</a:t>
            </a:r>
            <a:r>
              <a:rPr lang="cs-CZ" sz="900" b="0" dirty="0">
                <a:solidFill>
                  <a:schemeClr val="tx1"/>
                </a:solidFill>
                <a:latin typeface="Amalia" panose="020B0504020203020204" pitchFamily="34" charset="77"/>
              </a:rPr>
              <a:t> průběžně zlepšujeme procesy v bance a přinášíme úsporná řešení</a:t>
            </a:r>
            <a:endParaRPr lang="cs-CZ" sz="900" dirty="0">
              <a:latin typeface="Amalia" panose="020B05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5915012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9CC37-7077-6F64-D6F1-E447C0BE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17</a:t>
            </a:fld>
            <a:endParaRPr lang="cs-CZ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259E91-45F0-B0B2-18B5-592E1D1D58CB}"/>
              </a:ext>
            </a:extLst>
          </p:cNvPr>
          <p:cNvSpPr/>
          <p:nvPr/>
        </p:nvSpPr>
        <p:spPr>
          <a:xfrm>
            <a:off x="467126" y="347335"/>
            <a:ext cx="8209746" cy="553282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4A739-4A8E-8A67-088D-057CF01803CE}"/>
              </a:ext>
            </a:extLst>
          </p:cNvPr>
          <p:cNvSpPr txBox="1"/>
          <p:nvPr/>
        </p:nvSpPr>
        <p:spPr>
          <a:xfrm>
            <a:off x="0" y="489488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b="1" dirty="0">
                <a:effectLst/>
                <a:latin typeface="Amalia" panose="020B0504020203020204" pitchFamily="34" charset="77"/>
              </a:rPr>
              <a:t>ENVIRONMENTÁLNÍ A SPOLEČENSKÁ ODPOVĚDNOST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D1C297-EBB6-CDA4-4744-F13B2CB7F335}"/>
              </a:ext>
            </a:extLst>
          </p:cNvPr>
          <p:cNvSpPr/>
          <p:nvPr/>
        </p:nvSpPr>
        <p:spPr>
          <a:xfrm>
            <a:off x="467126" y="1038479"/>
            <a:ext cx="8209746" cy="405559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5BC71-FD31-C61E-8ADB-23AA30539137}"/>
              </a:ext>
            </a:extLst>
          </p:cNvPr>
          <p:cNvSpPr txBox="1"/>
          <p:nvPr/>
        </p:nvSpPr>
        <p:spPr>
          <a:xfrm>
            <a:off x="0" y="1102654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effectLst/>
                <a:latin typeface="Amalia" panose="020B0504020203020204" pitchFamily="34" charset="77"/>
              </a:rPr>
              <a:t>Bezpapírové procesy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9AC6D86-0960-9BF0-C415-539141FD48B3}"/>
              </a:ext>
            </a:extLst>
          </p:cNvPr>
          <p:cNvSpPr/>
          <p:nvPr/>
        </p:nvSpPr>
        <p:spPr>
          <a:xfrm>
            <a:off x="450090" y="1581691"/>
            <a:ext cx="8209746" cy="3000129"/>
          </a:xfrm>
          <a:prstGeom prst="roundRect">
            <a:avLst>
              <a:gd name="adj" fmla="val 45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7D7D2-2CBF-9FA3-0453-1DC48C165FB8}"/>
              </a:ext>
            </a:extLst>
          </p:cNvPr>
          <p:cNvSpPr txBox="1"/>
          <p:nvPr/>
        </p:nvSpPr>
        <p:spPr>
          <a:xfrm>
            <a:off x="1548082" y="1952722"/>
            <a:ext cx="6984358" cy="4604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500"/>
              </a:lnSpc>
            </a:pPr>
            <a:r>
              <a:rPr lang="cs-CZ" sz="1000" b="1" dirty="0">
                <a:solidFill>
                  <a:schemeClr val="tx1"/>
                </a:solidFill>
                <a:latin typeface="Amalia" panose="020B0504020203020204" pitchFamily="34" charset="77"/>
              </a:rPr>
              <a:t>Jsme digitální banka, která šetří zdroje a využívá moderní řešení. Průběžně omezujeme spotřebu papíru </a:t>
            </a:r>
            <a:br>
              <a:rPr lang="cs-CZ" sz="1000" b="1" dirty="0">
                <a:solidFill>
                  <a:schemeClr val="tx1"/>
                </a:solidFill>
                <a:latin typeface="Amalia" panose="020B0504020203020204" pitchFamily="34" charset="77"/>
              </a:rPr>
            </a:br>
            <a:r>
              <a:rPr lang="cs-CZ" sz="1000" b="1" dirty="0">
                <a:solidFill>
                  <a:schemeClr val="tx1"/>
                </a:solidFill>
                <a:latin typeface="Amalia" panose="020B0504020203020204" pitchFamily="34" charset="77"/>
              </a:rPr>
              <a:t>i dalších materiálů, pokračujeme v digitalizaci interních procesů i převodu našich služeb do on-line prostředí. </a:t>
            </a:r>
            <a:endParaRPr lang="en-CZ" sz="1000" dirty="0">
              <a:latin typeface="Amalia" panose="020B0504020203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A917B-6164-ABE4-1896-FAC0808907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1560" y="1782066"/>
            <a:ext cx="792088" cy="792088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9C6EB5-8486-DD73-F44B-981D5C00662D}"/>
              </a:ext>
            </a:extLst>
          </p:cNvPr>
          <p:cNvSpPr txBox="1"/>
          <p:nvPr/>
        </p:nvSpPr>
        <p:spPr>
          <a:xfrm>
            <a:off x="1548082" y="2776831"/>
            <a:ext cx="7128790" cy="944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950" b="0" dirty="0">
                <a:solidFill>
                  <a:schemeClr val="tx1"/>
                </a:solidFill>
                <a:latin typeface="Amalia" panose="020B0504020203020204" pitchFamily="34" charset="77"/>
              </a:rPr>
              <a:t>80 % interních procesů je plně bezpapírových a pracujeme na digitalizaci zbývající části</a:t>
            </a:r>
          </a:p>
          <a:p>
            <a:pPr marL="171450" lvl="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950" b="0" dirty="0">
                <a:solidFill>
                  <a:schemeClr val="tx1"/>
                </a:solidFill>
                <a:latin typeface="Amalia" panose="020B0504020203020204" pitchFamily="34" charset="77"/>
              </a:rPr>
              <a:t>Nabízíme digitální služby a eliminujeme nebo zcela omezujeme spotřebu papíru</a:t>
            </a:r>
          </a:p>
          <a:p>
            <a:pPr marL="171450" lvl="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950" b="0" dirty="0">
                <a:solidFill>
                  <a:schemeClr val="tx1"/>
                </a:solidFill>
                <a:latin typeface="Amalia" panose="020B0504020203020204" pitchFamily="34" charset="77"/>
              </a:rPr>
              <a:t>Digitalizujeme papírový dokumentový archiv</a:t>
            </a:r>
          </a:p>
          <a:p>
            <a:pPr marL="171450" lvl="0" indent="-171450">
              <a:lnSpc>
                <a:spcPct val="150000"/>
              </a:lnSpc>
              <a:buFont typeface="Wingdings" pitchFamily="2" charset="2"/>
              <a:buChar char="§"/>
            </a:pPr>
            <a:r>
              <a:rPr lang="cs-CZ" sz="950" dirty="0">
                <a:latin typeface="Amalia" panose="020B0504020203020204" pitchFamily="34" charset="77"/>
              </a:rPr>
              <a:t>Máme stanoveny jasné cíle (KPI) pro bezpapírové procesy v oblasti retailového i firemního bankovnictví</a:t>
            </a:r>
          </a:p>
        </p:txBody>
      </p:sp>
    </p:spTree>
    <p:extLst>
      <p:ext uri="{BB962C8B-B14F-4D97-AF65-F5344CB8AC3E}">
        <p14:creationId xmlns:p14="http://schemas.microsoft.com/office/powerpoint/2010/main" val="276199714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9CC37-7077-6F64-D6F1-E447C0BE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18</a:t>
            </a:fld>
            <a:endParaRPr lang="cs-CZ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259E91-45F0-B0B2-18B5-592E1D1D58CB}"/>
              </a:ext>
            </a:extLst>
          </p:cNvPr>
          <p:cNvSpPr/>
          <p:nvPr/>
        </p:nvSpPr>
        <p:spPr>
          <a:xfrm>
            <a:off x="467126" y="347335"/>
            <a:ext cx="8209746" cy="553282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4A739-4A8E-8A67-088D-057CF01803CE}"/>
              </a:ext>
            </a:extLst>
          </p:cNvPr>
          <p:cNvSpPr txBox="1"/>
          <p:nvPr/>
        </p:nvSpPr>
        <p:spPr>
          <a:xfrm>
            <a:off x="0" y="489488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b="1" dirty="0">
                <a:effectLst/>
                <a:latin typeface="Amalia" panose="020B0504020203020204" pitchFamily="34" charset="77"/>
              </a:rPr>
              <a:t>ENVIRONMENTÁLNÍ A SPOLEČENSKÁ ODPOVĚDNOST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D1C297-EBB6-CDA4-4744-F13B2CB7F335}"/>
              </a:ext>
            </a:extLst>
          </p:cNvPr>
          <p:cNvSpPr/>
          <p:nvPr/>
        </p:nvSpPr>
        <p:spPr>
          <a:xfrm>
            <a:off x="467126" y="1038479"/>
            <a:ext cx="8209746" cy="405559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5BC71-FD31-C61E-8ADB-23AA30539137}"/>
              </a:ext>
            </a:extLst>
          </p:cNvPr>
          <p:cNvSpPr txBox="1"/>
          <p:nvPr/>
        </p:nvSpPr>
        <p:spPr>
          <a:xfrm>
            <a:off x="0" y="1102654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effectLst/>
                <a:latin typeface="Amalia" panose="020B0504020203020204" pitchFamily="34" charset="77"/>
              </a:rPr>
              <a:t>Charita a společenská odpovědnost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9AC6D86-0960-9BF0-C415-539141FD48B3}"/>
              </a:ext>
            </a:extLst>
          </p:cNvPr>
          <p:cNvSpPr/>
          <p:nvPr/>
        </p:nvSpPr>
        <p:spPr>
          <a:xfrm>
            <a:off x="467126" y="1581691"/>
            <a:ext cx="8209746" cy="3000129"/>
          </a:xfrm>
          <a:prstGeom prst="roundRect">
            <a:avLst>
              <a:gd name="adj" fmla="val 45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7BC08CD-B909-F61B-EEE5-72C440173115}"/>
              </a:ext>
            </a:extLst>
          </p:cNvPr>
          <p:cNvSpPr txBox="1"/>
          <p:nvPr/>
        </p:nvSpPr>
        <p:spPr>
          <a:xfrm>
            <a:off x="1259632" y="1721063"/>
            <a:ext cx="7344398" cy="5454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200"/>
              </a:lnSpc>
            </a:pPr>
            <a:r>
              <a:rPr lang="cs-CZ" sz="950" b="1" dirty="0">
                <a:solidFill>
                  <a:schemeClr val="tx1"/>
                </a:solidFill>
                <a:latin typeface="Amalia" panose="020B0504020203020204" pitchFamily="34" charset="77"/>
              </a:rPr>
              <a:t>Jsme odpovědná banka a podporujeme společnost, ve které podnikáme a komunity, které rozvíjejí hodnoty občanské společnosti. V rámci společenské odpovědnosti pomáháme organizacím působícím ve třech hlavních oblastech: charita, finanční vzdělávání a kultura/sport. </a:t>
            </a:r>
            <a:endParaRPr lang="cs-CZ" sz="950" dirty="0">
              <a:latin typeface="Amalia" panose="020B0504020203020204" pitchFamily="34" charset="77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4937E8D-EA16-428A-3F78-16CFC15A665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1560" y="1703879"/>
            <a:ext cx="579839" cy="579839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2F91D2F-2BAD-1A93-6570-D7393C28B5BD}"/>
              </a:ext>
            </a:extLst>
          </p:cNvPr>
          <p:cNvSpPr txBox="1"/>
          <p:nvPr/>
        </p:nvSpPr>
        <p:spPr>
          <a:xfrm>
            <a:off x="611560" y="2356272"/>
            <a:ext cx="4752528" cy="2134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V rámci </a:t>
            </a:r>
            <a:r>
              <a:rPr lang="cs-CZ" sz="800" b="1" dirty="0">
                <a:solidFill>
                  <a:schemeClr val="tx1"/>
                </a:solidFill>
                <a:latin typeface="Amalia" panose="020B0504020203020204" pitchFamily="34" charset="77"/>
              </a:rPr>
              <a:t>charity</a:t>
            </a: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 dlouhodobě my i naši zaměstnanci společně pomáháme nadaci Dobrý anděl a podporujeme organizace jako jsou Člověk v tísni, SOS dětské vesničky, Nadace Charty 77 a mnoho dalších.</a:t>
            </a:r>
          </a:p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1" dirty="0">
                <a:solidFill>
                  <a:schemeClr val="tx1"/>
                </a:solidFill>
                <a:latin typeface="Amalia" panose="020B0504020203020204" pitchFamily="34" charset="77"/>
              </a:rPr>
              <a:t>Finanční vzdělávání </a:t>
            </a: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považujeme za součást našeho poslání. Proto dlouhodobě pomáháme s rozvojem zábavné vzdělávací platformy na podporu finanční gramotnosti </a:t>
            </a:r>
            <a:r>
              <a:rPr lang="cs-CZ" sz="800" b="0" dirty="0" err="1">
                <a:solidFill>
                  <a:schemeClr val="tx1"/>
                </a:solidFill>
                <a:latin typeface="Amalia" panose="020B0504020203020204" pitchFamily="34" charset="77"/>
              </a:rPr>
              <a:t>Zlatka.in</a:t>
            </a: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 určené nejen pro žáky a studenty základních škol, středních škol a gymnázií. Naše banka se aktivně podílí na projektu Bankéři do škol, v rámci kterého pomáháme rozvíjet obecné znalosti žáků z oblasti financí a kyberbezpečnosti. Jsme jedním z hlavních partnerů Poradny při finanční tísni. </a:t>
            </a:r>
          </a:p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Podpora </a:t>
            </a:r>
            <a:r>
              <a:rPr lang="cs-CZ" sz="800" b="1" dirty="0">
                <a:solidFill>
                  <a:schemeClr val="tx1"/>
                </a:solidFill>
                <a:latin typeface="Amalia" panose="020B0504020203020204" pitchFamily="34" charset="77"/>
              </a:rPr>
              <a:t>kultury a sportu </a:t>
            </a: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je neoddělitelnou součástí naší značky. Kultura je jednou z nejdůležitějších oblastí rozvoje, vzdělávání a hodnotového ukotvení každé společnosti. Stejně tak ji vnímáme jako jeden ze základních pilířů demokracie  a názorové plurality. Proto jsme dlouhodobě hrdým generálním partnerem největší české kulturní scény, Národního divadla. </a:t>
            </a:r>
            <a:b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</a:b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V oblasti sportu jsme největším podporovatelem amatérského i profesionálního golfu v České republice a aktivně pomáháme s rozvojem dalších sportů na amatérské úrovni, například běhání.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A5FA2DA-4B7F-FA50-6B8D-76E9DB3B8084}"/>
              </a:ext>
            </a:extLst>
          </p:cNvPr>
          <p:cNvSpPr txBox="1"/>
          <p:nvPr/>
        </p:nvSpPr>
        <p:spPr>
          <a:xfrm>
            <a:off x="5364088" y="2356272"/>
            <a:ext cx="3168352" cy="22751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Téma udržitelnosti a ESG bereme vážně, stali jsme se součástí několika inciativ a partnerství, která pomáhají téma odpovědného podnikání uvádět do praxe. Raiffeisenbank podepsala Memorandum pro udržitelné finance při České bankovní asociaci, jsme zakládajícím členem iniciativy Climate &amp; Sustainable </a:t>
            </a:r>
            <a:r>
              <a:rPr lang="cs-CZ" sz="800" b="0" dirty="0" err="1">
                <a:solidFill>
                  <a:schemeClr val="tx1"/>
                </a:solidFill>
                <a:latin typeface="Amalia" panose="020B0504020203020204" pitchFamily="34" charset="77"/>
              </a:rPr>
              <a:t>Leaders</a:t>
            </a: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, jsme signatářem Charty diverzity a připojili jsme se také ke spolku Změna k lepšímu. Spolupracujeme navíc s řadou vysokých škol a ostatních organizací, jako je například platforma Fakta o klimatu </a:t>
            </a:r>
            <a:b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</a:b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a další. </a:t>
            </a:r>
          </a:p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Při svém podnikání se řídíme etickým kodexem a etickým kodexem dodavatelů.</a:t>
            </a:r>
          </a:p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Jsme členem Koalice pro transparentní podnikání, která usiluje o kultivaci podnikatelského prostředí v České republice zejména v oblasti veřejných zakázek.</a:t>
            </a:r>
            <a:endParaRPr lang="cs-CZ" sz="800" dirty="0">
              <a:latin typeface="Amalia" panose="020B05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7537185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6D9CC37-7077-6F64-D6F1-E447C0BE3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19</a:t>
            </a:fld>
            <a:endParaRPr lang="cs-CZ" dirty="0"/>
          </a:p>
        </p:txBody>
      </p:sp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03259E91-45F0-B0B2-18B5-592E1D1D58CB}"/>
              </a:ext>
            </a:extLst>
          </p:cNvPr>
          <p:cNvSpPr/>
          <p:nvPr/>
        </p:nvSpPr>
        <p:spPr>
          <a:xfrm>
            <a:off x="467126" y="347335"/>
            <a:ext cx="8209746" cy="553282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6C4A739-4A8E-8A67-088D-057CF01803CE}"/>
              </a:ext>
            </a:extLst>
          </p:cNvPr>
          <p:cNvSpPr txBox="1"/>
          <p:nvPr/>
        </p:nvSpPr>
        <p:spPr>
          <a:xfrm>
            <a:off x="0" y="489488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b="1" dirty="0">
                <a:effectLst/>
                <a:latin typeface="Amalia" panose="020B0504020203020204" pitchFamily="34" charset="77"/>
              </a:rPr>
              <a:t>ODPOVĚDNÁ SPRÁVA A ŘÍZENÍ</a:t>
            </a: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D6D1C297-EBB6-CDA4-4744-F13B2CB7F335}"/>
              </a:ext>
            </a:extLst>
          </p:cNvPr>
          <p:cNvSpPr/>
          <p:nvPr/>
        </p:nvSpPr>
        <p:spPr>
          <a:xfrm>
            <a:off x="467126" y="1038479"/>
            <a:ext cx="8209746" cy="405559"/>
          </a:xfrm>
          <a:prstGeom prst="roundRect">
            <a:avLst>
              <a:gd name="adj" fmla="val 27461"/>
            </a:avLst>
          </a:prstGeom>
          <a:solidFill>
            <a:srgbClr val="FFE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D65BC71-FD31-C61E-8ADB-23AA30539137}"/>
              </a:ext>
            </a:extLst>
          </p:cNvPr>
          <p:cNvSpPr txBox="1"/>
          <p:nvPr/>
        </p:nvSpPr>
        <p:spPr>
          <a:xfrm>
            <a:off x="0" y="1102654"/>
            <a:ext cx="914399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cs-CZ" dirty="0">
                <a:effectLst/>
                <a:latin typeface="Amalia" panose="020B0504020203020204" pitchFamily="34" charset="77"/>
              </a:rPr>
              <a:t>Férový zaměstnavatel</a:t>
            </a: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F9AC6D86-0960-9BF0-C415-539141FD48B3}"/>
              </a:ext>
            </a:extLst>
          </p:cNvPr>
          <p:cNvSpPr/>
          <p:nvPr/>
        </p:nvSpPr>
        <p:spPr>
          <a:xfrm>
            <a:off x="467126" y="1581691"/>
            <a:ext cx="8209746" cy="3000129"/>
          </a:xfrm>
          <a:prstGeom prst="roundRect">
            <a:avLst>
              <a:gd name="adj" fmla="val 451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 sz="135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727D7D2-2CBF-9FA3-0453-1DC48C165FB8}"/>
              </a:ext>
            </a:extLst>
          </p:cNvPr>
          <p:cNvSpPr txBox="1"/>
          <p:nvPr/>
        </p:nvSpPr>
        <p:spPr>
          <a:xfrm>
            <a:off x="1259632" y="1721063"/>
            <a:ext cx="7344398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1200"/>
              </a:lnSpc>
            </a:pPr>
            <a:r>
              <a:rPr lang="cs-CZ" sz="900" b="1" dirty="0">
                <a:solidFill>
                  <a:schemeClr val="tx1"/>
                </a:solidFill>
                <a:latin typeface="Amalia" panose="020B0504020203020204" pitchFamily="34" charset="77"/>
              </a:rPr>
              <a:t>Jsme férová banka, která podporuje diverzitu, protože si cení a respektuje různorodost názorů a věří, že tato různorodost přispívá ke kreativitě, inovacím a spokojenosti zaměstnanců. Podporujeme rovné pracovní příležitosti a umožňujeme našim lidem růst bez ohledu na věk, pohlaví, názory a životní situaci. Mezi vybrané programy, které nám v tomto úsilí pomáhají, patří:</a:t>
            </a:r>
            <a:endParaRPr lang="en-CZ" sz="900" dirty="0">
              <a:latin typeface="Amalia" panose="020B0504020203020204" pitchFamily="34" charset="77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54A917B-6164-ABE4-1896-FAC08089078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11560" y="1703879"/>
            <a:ext cx="579839" cy="57983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19C6EB5-8486-DD73-F44B-981D5C00662D}"/>
              </a:ext>
            </a:extLst>
          </p:cNvPr>
          <p:cNvSpPr txBox="1"/>
          <p:nvPr/>
        </p:nvSpPr>
        <p:spPr>
          <a:xfrm>
            <a:off x="611560" y="2356272"/>
            <a:ext cx="4104040" cy="20731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Usnadňujeme rodičům jejich návrat zpět do práce z rodičovské dovolené – nastavili jsme podmínky pro automatickou úpravu mezd pro navracející se rodiče, využíváme a podporujeme zkrácené úvazky, poskytujeme možnost využít firemní školky v Praze a Olomouci. </a:t>
            </a:r>
          </a:p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Podporujeme diverzitu a ženy v manažerských pozicích –  poskytujeme rozvojový program pro ženy manažerky, spolupracujeme s inciativami, které se zaměřují </a:t>
            </a:r>
            <a:b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</a:b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na pomoc ženám v řídích rolích (např. #</a:t>
            </a:r>
            <a:r>
              <a:rPr lang="cs-CZ" sz="800" b="0" dirty="0" err="1">
                <a:solidFill>
                  <a:schemeClr val="tx1"/>
                </a:solidFill>
                <a:latin typeface="Amalia" panose="020B0504020203020204" pitchFamily="34" charset="77"/>
              </a:rPr>
              <a:t>Finženy</a:t>
            </a: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) a máme specializovanou pozici Diversity </a:t>
            </a:r>
            <a:r>
              <a:rPr lang="cs-CZ" sz="800" b="0" dirty="0" err="1">
                <a:solidFill>
                  <a:schemeClr val="tx1"/>
                </a:solidFill>
                <a:latin typeface="Amalia" panose="020B0504020203020204" pitchFamily="34" charset="77"/>
              </a:rPr>
              <a:t>Officera</a:t>
            </a: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. </a:t>
            </a:r>
          </a:p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Podporujeme spravedlivé odměňování, měříme Gender </a:t>
            </a:r>
            <a:r>
              <a:rPr lang="cs-CZ" sz="800" b="0" dirty="0" err="1">
                <a:solidFill>
                  <a:schemeClr val="tx1"/>
                </a:solidFill>
                <a:latin typeface="Amalia" panose="020B0504020203020204" pitchFamily="34" charset="77"/>
              </a:rPr>
              <a:t>Pay</a:t>
            </a: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 Gap (GPG) a poskytujeme manažerům data o GPG v jejich útvarech.</a:t>
            </a:r>
          </a:p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Tvoříme Akademii udržitelnosti - vzdělávací nástroj pro všechny zaměstnance banky ohledně principů odpovědného bankovnictví a ESG.</a:t>
            </a:r>
          </a:p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Svým zaměstnancům nabízíme k využití den na charitu a dobrovolnictví.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8212A46-6FD0-3087-F593-DA7D79767289}"/>
              </a:ext>
            </a:extLst>
          </p:cNvPr>
          <p:cNvSpPr txBox="1"/>
          <p:nvPr/>
        </p:nvSpPr>
        <p:spPr>
          <a:xfrm>
            <a:off x="4860032" y="2356272"/>
            <a:ext cx="3672408" cy="1967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Zahájili jsme spolupráci se sociálním podnikem Kolibřík, který podporuje zaměstnávání zdravotně znevýhodněných osob.</a:t>
            </a:r>
          </a:p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Podporujeme vzdělávání a zvyšování kvalifikace našich zaměstnanců.</a:t>
            </a:r>
          </a:p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Zaměstnanci banky mají den volna navíc (nad rámec stávajících benefitů) – tzv. narozeninový den.</a:t>
            </a:r>
          </a:p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Jsme členem platformy Byznys pro společnost, která je národním partnerem organizace CSR </a:t>
            </a:r>
            <a:r>
              <a:rPr lang="cs-CZ" sz="800" b="0" dirty="0" err="1">
                <a:solidFill>
                  <a:schemeClr val="tx1"/>
                </a:solidFill>
                <a:latin typeface="Amalia" panose="020B0504020203020204" pitchFamily="34" charset="77"/>
              </a:rPr>
              <a:t>Europe</a:t>
            </a: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.</a:t>
            </a:r>
          </a:p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Pečlivě dbáme na dodržování antikorupčních opatření a pravidel </a:t>
            </a:r>
            <a:b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</a:b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na ochranu před praním špinavých peněz.</a:t>
            </a:r>
          </a:p>
          <a:p>
            <a:pPr marL="171450" lvl="0" indent="-171450" algn="just">
              <a:lnSpc>
                <a:spcPts val="1100"/>
              </a:lnSpc>
              <a:spcAft>
                <a:spcPts val="300"/>
              </a:spcAft>
              <a:buFont typeface="Wingdings" pitchFamily="2" charset="2"/>
              <a:buChar char="§"/>
            </a:pPr>
            <a:r>
              <a:rPr lang="cs-CZ" sz="800" b="0" dirty="0">
                <a:solidFill>
                  <a:schemeClr val="tx1"/>
                </a:solidFill>
                <a:latin typeface="Amalia" panose="020B0504020203020204" pitchFamily="34" charset="77"/>
              </a:rPr>
              <a:t>Dodržujeme vysoké standardy obchodní etiky, jsme transparentní a rozvíjíme kulturu ohleduplnosti a respektu, řídíme se etickým kodexem, vážíme si lidského kapitálu a dále jej rozvíjíme.</a:t>
            </a:r>
          </a:p>
        </p:txBody>
      </p:sp>
    </p:spTree>
    <p:extLst>
      <p:ext uri="{BB962C8B-B14F-4D97-AF65-F5344CB8AC3E}">
        <p14:creationId xmlns:p14="http://schemas.microsoft.com/office/powerpoint/2010/main" val="40887832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D4F01A9-9368-6A49-9FBC-6BB864FEDC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5097" y="1707654"/>
            <a:ext cx="8371720" cy="1080120"/>
          </a:xfrm>
        </p:spPr>
        <p:txBody>
          <a:bodyPr/>
          <a:lstStyle/>
          <a:p>
            <a:r>
              <a:rPr lang="cs-CZ" dirty="0">
                <a:latin typeface="Amalia" panose="020B0504020203020204" pitchFamily="34" charset="77"/>
              </a:rPr>
              <a:t>Usnadňujeme klientům cestu </a:t>
            </a:r>
            <a:br>
              <a:rPr lang="cs-CZ" dirty="0">
                <a:latin typeface="Amalia" panose="020B0504020203020204" pitchFamily="34" charset="77"/>
              </a:rPr>
            </a:br>
            <a:r>
              <a:rPr lang="cs-CZ" dirty="0">
                <a:latin typeface="Amalia" panose="020B0504020203020204" pitchFamily="34" charset="77"/>
              </a:rPr>
              <a:t>k udržitelnosti</a:t>
            </a:r>
          </a:p>
        </p:txBody>
      </p:sp>
    </p:spTree>
    <p:extLst>
      <p:ext uri="{BB962C8B-B14F-4D97-AF65-F5344CB8AC3E}">
        <p14:creationId xmlns:p14="http://schemas.microsoft.com/office/powerpoint/2010/main" val="223761932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547A24E-FD75-862B-3214-31239ABADEB4}"/>
              </a:ext>
            </a:extLst>
          </p:cNvPr>
          <p:cNvSpPr txBox="1">
            <a:spLocks/>
          </p:cNvSpPr>
          <p:nvPr/>
        </p:nvSpPr>
        <p:spPr>
          <a:xfrm>
            <a:off x="66382" y="30792"/>
            <a:ext cx="8682082" cy="10668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600" dirty="0">
                <a:latin typeface="Amalia" panose="020B0504020203020204" pitchFamily="34" charset="77"/>
              </a:rPr>
              <a:t>Stanovili jsme si cíle v oblasti udržitelnosti</a:t>
            </a:r>
            <a:endParaRPr lang="en-CZ" sz="1600" dirty="0">
              <a:latin typeface="Amalia" panose="020B0504020203020204" pitchFamily="34" charset="77"/>
            </a:endParaRP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2334BA2C-5F0D-2AA7-545D-82DBDEE7748F}"/>
              </a:ext>
            </a:extLst>
          </p:cNvPr>
          <p:cNvSpPr txBox="1"/>
          <p:nvPr/>
        </p:nvSpPr>
        <p:spPr>
          <a:xfrm>
            <a:off x="7090728" y="483518"/>
            <a:ext cx="198689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00" dirty="0">
                <a:latin typeface="Amalia" panose="020B0504020203020204" pitchFamily="34" charset="-18"/>
              </a:rPr>
              <a:t>Abychom podpořili úspěšné naplňování Strategie udržitelnosti, definovali jsme sadu klíčových ESG ukazatelů, kterých chceme dosáhnout.</a:t>
            </a:r>
          </a:p>
          <a:p>
            <a:endParaRPr lang="cs-CZ" sz="1000" dirty="0">
              <a:latin typeface="Amalia" panose="020B0504020203020204" pitchFamily="34" charset="-18"/>
            </a:endParaRPr>
          </a:p>
          <a:p>
            <a:r>
              <a:rPr lang="cs-CZ" sz="1000" dirty="0">
                <a:latin typeface="Amalia" panose="020B0504020203020204" pitchFamily="34" charset="-18"/>
              </a:rPr>
              <a:t>Stanovili jsme si cíle pro konec roku 2025 a současně také průběžné hodnoty pro rok 2023. Pro snazší orientaci </a:t>
            </a:r>
            <a:br>
              <a:rPr lang="cs-CZ" sz="1000" dirty="0">
                <a:latin typeface="Amalia" panose="020B0504020203020204" pitchFamily="34" charset="-18"/>
              </a:rPr>
            </a:br>
            <a:r>
              <a:rPr lang="cs-CZ" sz="1000" dirty="0">
                <a:latin typeface="Amalia" panose="020B0504020203020204" pitchFamily="34" charset="-18"/>
              </a:rPr>
              <a:t>a vetší transparentnost rovněž uvádíme referenční hodnotu </a:t>
            </a:r>
            <a:br>
              <a:rPr lang="cs-CZ" sz="1000" dirty="0">
                <a:latin typeface="Amalia" panose="020B0504020203020204" pitchFamily="34" charset="-18"/>
              </a:rPr>
            </a:br>
            <a:r>
              <a:rPr lang="cs-CZ" sz="1000" dirty="0">
                <a:latin typeface="Amalia" panose="020B0504020203020204" pitchFamily="34" charset="-18"/>
              </a:rPr>
              <a:t>z konce roku 2022.</a:t>
            </a:r>
          </a:p>
          <a:p>
            <a:endParaRPr lang="cs-CZ" sz="1000" dirty="0">
              <a:latin typeface="Amalia" panose="020B0504020203020204" pitchFamily="34" charset="-18"/>
            </a:endParaRPr>
          </a:p>
          <a:p>
            <a:r>
              <a:rPr lang="cs-CZ" sz="1000" dirty="0">
                <a:latin typeface="Amalia" panose="020B0504020203020204" pitchFamily="34" charset="-18"/>
              </a:rPr>
              <a:t>Vybrali jsme záměrně takové klíčové ukazatele, které  podporují a dále rozvíjejí všechny tři námi definované pilíře udržitelnosti: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000" dirty="0">
                <a:latin typeface="Amalia" panose="020B0504020203020204" pitchFamily="34" charset="-18"/>
              </a:rPr>
              <a:t>ESG poradenství </a:t>
            </a:r>
            <a:br>
              <a:rPr lang="cs-CZ" sz="1000" dirty="0">
                <a:latin typeface="Amalia" panose="020B0504020203020204" pitchFamily="34" charset="-18"/>
              </a:rPr>
            </a:br>
            <a:r>
              <a:rPr lang="cs-CZ" sz="1000" dirty="0">
                <a:latin typeface="Amalia" panose="020B0504020203020204" pitchFamily="34" charset="-18"/>
              </a:rPr>
              <a:t>a udržitelné finance,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000" dirty="0">
                <a:latin typeface="Amalia" panose="020B0504020203020204" pitchFamily="34" charset="-18"/>
              </a:rPr>
              <a:t>Environmentální </a:t>
            </a:r>
            <a:br>
              <a:rPr lang="cs-CZ" sz="1000" dirty="0">
                <a:latin typeface="Amalia" panose="020B0504020203020204" pitchFamily="34" charset="-18"/>
              </a:rPr>
            </a:br>
            <a:r>
              <a:rPr lang="cs-CZ" sz="1000" dirty="0">
                <a:latin typeface="Amalia" panose="020B0504020203020204" pitchFamily="34" charset="-18"/>
              </a:rPr>
              <a:t>a společenská odpovědnost, 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cs-CZ" sz="1000" dirty="0">
                <a:latin typeface="Amalia" panose="020B0504020203020204" pitchFamily="34" charset="-18"/>
              </a:rPr>
              <a:t>Odpovědná správa </a:t>
            </a:r>
            <a:br>
              <a:rPr lang="cs-CZ" sz="1000" dirty="0">
                <a:latin typeface="Amalia" panose="020B0504020203020204" pitchFamily="34" charset="-18"/>
              </a:rPr>
            </a:br>
            <a:r>
              <a:rPr lang="cs-CZ" sz="1000" dirty="0">
                <a:latin typeface="Amalia" panose="020B0504020203020204" pitchFamily="34" charset="-18"/>
              </a:rPr>
              <a:t>a řízení.</a:t>
            </a:r>
          </a:p>
        </p:txBody>
      </p:sp>
      <p:graphicFrame>
        <p:nvGraphicFramePr>
          <p:cNvPr id="2" name="Table 19">
            <a:extLst>
              <a:ext uri="{FF2B5EF4-FFF2-40B4-BE49-F238E27FC236}">
                <a16:creationId xmlns:a16="http://schemas.microsoft.com/office/drawing/2014/main" id="{B6C40FA0-8A13-96AB-C3DF-BAC4C2F1C36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377349"/>
              </p:ext>
            </p:extLst>
          </p:nvPr>
        </p:nvGraphicFramePr>
        <p:xfrm>
          <a:off x="158555" y="506546"/>
          <a:ext cx="6840000" cy="44908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40000">
                  <a:extLst>
                    <a:ext uri="{9D8B030D-6E8A-4147-A177-3AD203B41FA5}">
                      <a16:colId xmlns:a16="http://schemas.microsoft.com/office/drawing/2014/main" val="140115856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3958463520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103595374"/>
                    </a:ext>
                  </a:extLst>
                </a:gridCol>
                <a:gridCol w="900000">
                  <a:extLst>
                    <a:ext uri="{9D8B030D-6E8A-4147-A177-3AD203B41FA5}">
                      <a16:colId xmlns:a16="http://schemas.microsoft.com/office/drawing/2014/main" val="2547017420"/>
                    </a:ext>
                  </a:extLst>
                </a:gridCol>
              </a:tblGrid>
              <a:tr h="458814">
                <a:tc>
                  <a:txBody>
                    <a:bodyPr/>
                    <a:lstStyle/>
                    <a:p>
                      <a:r>
                        <a:rPr lang="cs-CZ" sz="1400" noProof="0" dirty="0">
                          <a:solidFill>
                            <a:schemeClr val="tx1"/>
                          </a:solidFill>
                          <a:latin typeface="Amalia" panose="020B0504020203020204" pitchFamily="34" charset="77"/>
                        </a:rPr>
                        <a:t>KLÍČOVÉ UKAZATELE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FFE3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800" b="0" noProof="0">
                          <a:solidFill>
                            <a:schemeClr val="tx1"/>
                          </a:solidFill>
                          <a:latin typeface="Amalia" panose="020B0504020203020204" pitchFamily="34" charset="77"/>
                        </a:rPr>
                        <a:t>Referenční </a:t>
                      </a:r>
                    </a:p>
                    <a:p>
                      <a:pPr algn="ctr"/>
                      <a:r>
                        <a:rPr lang="cs-CZ" sz="800" b="0" noProof="0">
                          <a:solidFill>
                            <a:schemeClr val="tx1"/>
                          </a:solidFill>
                          <a:latin typeface="Amalia" panose="020B0504020203020204" pitchFamily="34" charset="77"/>
                        </a:rPr>
                        <a:t>hodnoty 2022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 kern="1200" noProof="0">
                          <a:solidFill>
                            <a:schemeClr val="tx1"/>
                          </a:solidFill>
                          <a:effectLst/>
                          <a:latin typeface="Amalia" panose="020B0504020203020204" pitchFamily="34" charset="77"/>
                          <a:ea typeface="+mn-ea"/>
                          <a:cs typeface="+mn-cs"/>
                        </a:rPr>
                        <a:t>Cíl pro 2023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FFE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kern="1200" noProof="0">
                          <a:solidFill>
                            <a:schemeClr val="tx1"/>
                          </a:solidFill>
                          <a:effectLst/>
                          <a:latin typeface="Amalia" panose="020B0504020203020204" pitchFamily="34" charset="77"/>
                          <a:ea typeface="+mn-ea"/>
                          <a:cs typeface="+mn-cs"/>
                        </a:rPr>
                        <a:t>Cíl pro 2025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solidFill>
                      <a:srgbClr val="66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32645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 algn="l" defTabSz="158400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1)	Podíl udržitelných úvěrů 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800" noProof="0">
                        <a:latin typeface="Amalia" panose="020B0504020203020204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cs-CZ" sz="800" noProof="0">
                        <a:latin typeface="Amalia" panose="020B0504020203020204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endParaRPr lang="cs-CZ" sz="800" noProof="0">
                        <a:latin typeface="Amalia" panose="020B0504020203020204" pitchFamily="34" charset="77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solidFill>
                      <a:srgbClr val="91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782786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88550" marR="0" lvl="0" indent="0" algn="l" defTabSz="15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800" b="0" kern="1200" noProof="0" dirty="0">
                          <a:solidFill>
                            <a:schemeClr val="dk1"/>
                          </a:solidFill>
                          <a:latin typeface="Amalia" panose="020B0504020203020204" pitchFamily="34" charset="77"/>
                          <a:ea typeface="+mn-ea"/>
                          <a:cs typeface="+mn-cs"/>
                        </a:rPr>
                        <a:t>Firemní zákazníci (corporate)</a:t>
                      </a:r>
                      <a:endParaRPr lang="cs-CZ" sz="800" b="0" noProof="0" dirty="0">
                        <a:latin typeface="Amalia" panose="020B0504020203020204" pitchFamily="34" charset="77"/>
                      </a:endParaRP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 noProof="0">
                          <a:solidFill>
                            <a:schemeClr val="tx1"/>
                          </a:solidFill>
                          <a:latin typeface="Amalia" panose="020B0504020203020204" pitchFamily="34" charset="77"/>
                        </a:rPr>
                        <a:t>4,7 %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0" noProof="0">
                          <a:solidFill>
                            <a:schemeClr val="tx1"/>
                          </a:solidFill>
                          <a:latin typeface="Amalia" panose="020B0504020203020204" pitchFamily="34" charset="77"/>
                        </a:rPr>
                        <a:t>8 %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1" noProof="0" dirty="0">
                          <a:solidFill>
                            <a:schemeClr val="tx1"/>
                          </a:solidFill>
                          <a:latin typeface="Amalia" panose="020B0504020203020204" pitchFamily="34" charset="77"/>
                        </a:rPr>
                        <a:t>25 % 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91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515487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188550" marR="0" lvl="0" indent="0" algn="l" defTabSz="158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lang="cs-CZ" sz="800" b="0" noProof="0" dirty="0">
                          <a:latin typeface="Amalia" panose="020B0504020203020204" pitchFamily="34" charset="77"/>
                        </a:rPr>
                        <a:t>Domácnosti (retail): podíl odpovědných hypotečních úvěrů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0" noProof="0">
                          <a:latin typeface="Amalia" panose="020B0504020203020204" pitchFamily="34" charset="77"/>
                        </a:rPr>
                        <a:t>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0F0F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0" noProof="0">
                          <a:latin typeface="Amalia" panose="020B0504020203020204" pitchFamily="34" charset="77"/>
                        </a:rPr>
                        <a:t>3,5 %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1" noProof="0" dirty="0">
                          <a:latin typeface="Amalia" panose="020B0504020203020204" pitchFamily="34" charset="77"/>
                        </a:rPr>
                        <a:t>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91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19442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 defTabSz="158400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2)   Investice (retail): podíl udržitelných investic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12 %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20 %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1" noProof="0" dirty="0">
                          <a:solidFill>
                            <a:schemeClr val="tx1"/>
                          </a:solidFill>
                          <a:latin typeface="Amalia" panose="020B0504020203020204" pitchFamily="34" charset="77"/>
                        </a:rPr>
                        <a:t>35 %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66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332622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 defTabSz="158400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3)	Podíl žen v top managementu Banky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17 %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>
                          <a:latin typeface="Amalia" panose="020B0504020203020204" pitchFamily="34" charset="77"/>
                        </a:rPr>
                        <a:t>22 %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1" noProof="0" dirty="0">
                          <a:latin typeface="Amalia" panose="020B0504020203020204" pitchFamily="34" charset="77"/>
                        </a:rPr>
                        <a:t>25 %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91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27392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 defTabSz="158400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4)	Podíl částečných úvazků mezi zaměstnanci Banky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7 %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8 %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1" noProof="0" dirty="0">
                          <a:latin typeface="Amalia" panose="020B0504020203020204" pitchFamily="34" charset="77"/>
                        </a:rPr>
                        <a:t>10 %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66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3272193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marL="0" lvl="0" indent="0" defTabSz="158400">
                        <a:lnSpc>
                          <a:spcPct val="100000"/>
                        </a:lnSpc>
                        <a:buNone/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5)   Certifikace ISO 14001 (Systém environmentálního managementu)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zahájení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ano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1" noProof="0" dirty="0">
                          <a:latin typeface="Amalia" panose="020B0504020203020204" pitchFamily="34" charset="77"/>
                        </a:rPr>
                        <a:t>ano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91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0949097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 defTabSz="158400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6)	Celková spotřeba elektrické energie (oproti roku 2022) 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solidFill>
                            <a:schemeClr val="tx1"/>
                          </a:solidFill>
                          <a:latin typeface="Amalia" panose="020B0504020203020204" pitchFamily="34" charset="77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solidFill>
                            <a:schemeClr val="tx1"/>
                          </a:solidFill>
                          <a:latin typeface="Amalia" panose="020B0504020203020204" pitchFamily="34" charset="77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1" noProof="0" dirty="0">
                          <a:solidFill>
                            <a:schemeClr val="tx1"/>
                          </a:solidFill>
                          <a:latin typeface="Amalia" panose="020B0504020203020204" pitchFamily="34" charset="77"/>
                        </a:rPr>
                        <a:t>-7,5 %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66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5091345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 defTabSz="158400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7)	Podíl nakupované elektřiny z obnovitelných zdrojů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solidFill>
                            <a:schemeClr val="tx1"/>
                          </a:solidFill>
                          <a:latin typeface="Amalia" panose="020B0504020203020204" pitchFamily="34" charset="77"/>
                        </a:rPr>
                        <a:t>6,8 %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>
                          <a:solidFill>
                            <a:schemeClr val="tx1"/>
                          </a:solidFill>
                          <a:latin typeface="Amalia" panose="020B0504020203020204" pitchFamily="34" charset="77"/>
                        </a:rPr>
                        <a:t>-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1" noProof="0" dirty="0">
                          <a:solidFill>
                            <a:schemeClr val="tx1"/>
                          </a:solidFill>
                          <a:latin typeface="Amalia" panose="020B0504020203020204" pitchFamily="34" charset="77"/>
                        </a:rPr>
                        <a:t>100 %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91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28071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 defTabSz="158400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8)	Nové platební karty vyrobené pouze z recyklovaného plastu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100 %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1" noProof="0" dirty="0">
                          <a:latin typeface="Amalia" panose="020B0504020203020204" pitchFamily="34" charset="77"/>
                        </a:rPr>
                        <a:t>100 %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66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967216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 defTabSz="158400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9)	Bezpapírové procesy (corporate)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&lt;50 %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54 %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1" noProof="0" dirty="0">
                          <a:latin typeface="Amalia" panose="020B0504020203020204" pitchFamily="34" charset="77"/>
                        </a:rPr>
                        <a:t>73 %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91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6748888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 defTabSz="158400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10)	Bezpapírové procesy (retail)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&lt;50 %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50 %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1" noProof="0" dirty="0">
                          <a:latin typeface="Amalia" panose="020B0504020203020204" pitchFamily="34" charset="77"/>
                        </a:rPr>
                        <a:t>70 %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66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458536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 defTabSz="158400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11)	Míra využití internetového a mobilního bankovnictví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84 %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85 %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noProof="0" dirty="0">
                          <a:latin typeface="Amalia" panose="020B0504020203020204" pitchFamily="34" charset="77"/>
                        </a:rPr>
                        <a:t>87 %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91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8344780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 defTabSz="158400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12)	ESG scoring vyhodnocen na úrovni korporátních ekonomicky spjatých skupin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100 %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1" noProof="0" dirty="0">
                          <a:latin typeface="Amalia" panose="020B0504020203020204" pitchFamily="34" charset="77"/>
                        </a:rPr>
                        <a:t>100 %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66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12174079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 defTabSz="158400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13)	ESG scoring plně implementován do korporátního úvěrového procesu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–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800" b="1" noProof="0" dirty="0">
                          <a:latin typeface="Amalia" panose="020B0504020203020204" pitchFamily="34" charset="77"/>
                        </a:rPr>
                        <a:t>100 %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91DED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5817714"/>
                  </a:ext>
                </a:extLst>
              </a:tr>
              <a:tr h="252000">
                <a:tc>
                  <a:txBody>
                    <a:bodyPr/>
                    <a:lstStyle/>
                    <a:p>
                      <a:pPr lvl="0" defTabSz="158400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14)	Nové interní vzdělávací semináře zaměřené na odpovědné bankovnictví</a:t>
                      </a:r>
                    </a:p>
                  </a:txBody>
                  <a:tcPr marL="18000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ano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noProof="0" dirty="0">
                          <a:latin typeface="Amalia" panose="020B0504020203020204" pitchFamily="34" charset="77"/>
                        </a:rPr>
                        <a:t>ano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cs-CZ" sz="800" b="1" noProof="0" dirty="0">
                          <a:latin typeface="Amalia" panose="020B0504020203020204" pitchFamily="34" charset="77"/>
                        </a:rPr>
                        <a:t>ano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solidFill>
                      <a:srgbClr val="66CCC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473997"/>
                  </a:ext>
                </a:extLst>
              </a:tr>
            </a:tbl>
          </a:graphicData>
        </a:graphic>
      </p:graphicFrame>
      <p:sp>
        <p:nvSpPr>
          <p:cNvPr id="4" name="Slide Number Placeholder 1">
            <a:extLst>
              <a:ext uri="{FF2B5EF4-FFF2-40B4-BE49-F238E27FC236}">
                <a16:creationId xmlns:a16="http://schemas.microsoft.com/office/drawing/2014/main" id="{A5051129-7596-892C-EAAB-0B04D64B8B54}"/>
              </a:ext>
            </a:extLst>
          </p:cNvPr>
          <p:cNvSpPr txBox="1">
            <a:spLocks/>
          </p:cNvSpPr>
          <p:nvPr/>
        </p:nvSpPr>
        <p:spPr>
          <a:xfrm>
            <a:off x="8748464" y="4771671"/>
            <a:ext cx="442392" cy="273844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DBD4B5FF-EFB1-4735-9F78-BE0143DE0338}" type="slidenum">
              <a:rPr lang="en-AU" sz="750" smtClean="0"/>
              <a:pPr/>
              <a:t>20</a:t>
            </a:fld>
            <a:endParaRPr lang="en-AU" sz="750" dirty="0"/>
          </a:p>
        </p:txBody>
      </p:sp>
    </p:spTree>
    <p:extLst>
      <p:ext uri="{BB962C8B-B14F-4D97-AF65-F5344CB8AC3E}">
        <p14:creationId xmlns:p14="http://schemas.microsoft.com/office/powerpoint/2010/main" val="39326898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ovéPole 6">
            <a:extLst>
              <a:ext uri="{FF2B5EF4-FFF2-40B4-BE49-F238E27FC236}">
                <a16:creationId xmlns:a16="http://schemas.microsoft.com/office/drawing/2014/main" id="{C3A30EBF-5A04-B03A-7DF4-05E80CB0CC1C}"/>
              </a:ext>
            </a:extLst>
          </p:cNvPr>
          <p:cNvSpPr txBox="1"/>
          <p:nvPr/>
        </p:nvSpPr>
        <p:spPr>
          <a:xfrm>
            <a:off x="294346" y="4557065"/>
            <a:ext cx="8586685" cy="296941"/>
          </a:xfrm>
          <a:prstGeom prst="rect">
            <a:avLst/>
          </a:prstGeom>
          <a:solidFill>
            <a:srgbClr val="FFEC00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cs-CZ" sz="1000" dirty="0">
                <a:latin typeface="Amalia" panose="020B0504020203020204" pitchFamily="34" charset="77"/>
              </a:rPr>
              <a:t>Raiffeisenbank je také členem dalších organizací a iniciativ prostřednictvím své mateřské společnosti </a:t>
            </a:r>
            <a:r>
              <a:rPr lang="cs-CZ" sz="1000" b="1" dirty="0">
                <a:latin typeface="Amalia" panose="020B0504020203020204" pitchFamily="34" charset="77"/>
                <a:hlinkClick r:id="rId2"/>
              </a:rPr>
              <a:t>Raiffeisenbank International </a:t>
            </a:r>
            <a:r>
              <a:rPr lang="cs-CZ" sz="1000" b="1" dirty="0">
                <a:latin typeface="Amalia" panose="020B0504020203020204" pitchFamily="34" charset="77"/>
              </a:rPr>
              <a:t>(RBI)</a:t>
            </a:r>
            <a:r>
              <a:rPr lang="cs-CZ" sz="1000" dirty="0">
                <a:latin typeface="Amalia" panose="020B0504020203020204" pitchFamily="34" charset="77"/>
              </a:rPr>
              <a:t>.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BAD2AC-D5EC-1491-736D-35C3A83B35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21</a:t>
            </a:fld>
            <a:endParaRPr lang="cs-CZ" dirty="0"/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AEFB64F5-C2A3-AB18-6FB1-4C150B27B65D}"/>
              </a:ext>
            </a:extLst>
          </p:cNvPr>
          <p:cNvSpPr/>
          <p:nvPr/>
        </p:nvSpPr>
        <p:spPr>
          <a:xfrm>
            <a:off x="288000" y="699542"/>
            <a:ext cx="8593032" cy="4163182"/>
          </a:xfrm>
          <a:prstGeom prst="rect">
            <a:avLst/>
          </a:prstGeom>
          <a:noFill/>
          <a:ln>
            <a:solidFill>
              <a:srgbClr val="FFEC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15814196-B4F7-53C6-B31C-73BD3D5AC0B5}"/>
              </a:ext>
            </a:extLst>
          </p:cNvPr>
          <p:cNvSpPr txBox="1">
            <a:spLocks/>
          </p:cNvSpPr>
          <p:nvPr/>
        </p:nvSpPr>
        <p:spPr>
          <a:xfrm>
            <a:off x="201613" y="105689"/>
            <a:ext cx="8682082" cy="1066838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cs-CZ" sz="1600" dirty="0">
                <a:latin typeface="Amalia" panose="020B0504020203020204" pitchFamily="34" charset="77"/>
              </a:rPr>
              <a:t>Spolupracujeme s organizacemi, které podporují udržitelnost a rozvíjejí principy odpovědného bankovnictví </a:t>
            </a:r>
            <a:endParaRPr lang="en-CZ" sz="1600" dirty="0">
              <a:latin typeface="Amalia" panose="020B0504020203020204" pitchFamily="34" charset="77"/>
            </a:endParaRPr>
          </a:p>
        </p:txBody>
      </p:sp>
      <p:sp>
        <p:nvSpPr>
          <p:cNvPr id="9" name="TextovéPole 6">
            <a:extLst>
              <a:ext uri="{FF2B5EF4-FFF2-40B4-BE49-F238E27FC236}">
                <a16:creationId xmlns:a16="http://schemas.microsoft.com/office/drawing/2014/main" id="{95D5390A-9B33-F266-054B-F9F218D505A7}"/>
              </a:ext>
            </a:extLst>
          </p:cNvPr>
          <p:cNvSpPr txBox="1"/>
          <p:nvPr/>
        </p:nvSpPr>
        <p:spPr>
          <a:xfrm>
            <a:off x="611560" y="2289469"/>
            <a:ext cx="175321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V březnu 2021 podepsala Raiffeisenbank </a:t>
            </a:r>
            <a:r>
              <a:rPr kumimoji="0" lang="cs-CZ" sz="10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</a:rPr>
              <a:t>Memorandum pro udržitelné finance 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při Česká bankovní asociaci a zapojila se do práce </a:t>
            </a:r>
            <a:r>
              <a:rPr kumimoji="0" lang="cs-CZ" sz="1000" b="1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Komise pro udržitelné finance 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(včetně jejích pracovních skupin).</a:t>
            </a:r>
          </a:p>
        </p:txBody>
      </p:sp>
      <p:pic>
        <p:nvPicPr>
          <p:cNvPr id="12" name="Picture 2" descr="Ke stažení | Česká bankovní asociace">
            <a:extLst>
              <a:ext uri="{FF2B5EF4-FFF2-40B4-BE49-F238E27FC236}">
                <a16:creationId xmlns:a16="http://schemas.microsoft.com/office/drawing/2014/main" id="{8B2B67AB-E84F-3DC3-DD0C-4FEBE8480F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705" y="1386707"/>
            <a:ext cx="1524916" cy="535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2F806EC-2113-CF4A-4488-B4666FDD77E5}"/>
              </a:ext>
            </a:extLst>
          </p:cNvPr>
          <p:cNvSpPr/>
          <p:nvPr/>
        </p:nvSpPr>
        <p:spPr>
          <a:xfrm>
            <a:off x="539552" y="1059582"/>
            <a:ext cx="1825223" cy="3096344"/>
          </a:xfrm>
          <a:prstGeom prst="roundRect">
            <a:avLst>
              <a:gd name="adj" fmla="val 5843"/>
            </a:avLst>
          </a:prstGeom>
          <a:noFill/>
          <a:ln>
            <a:solidFill>
              <a:srgbClr val="909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5" name="TextovéPole 6">
            <a:extLst>
              <a:ext uri="{FF2B5EF4-FFF2-40B4-BE49-F238E27FC236}">
                <a16:creationId xmlns:a16="http://schemas.microsoft.com/office/drawing/2014/main" id="{43355F37-BAE3-05E9-DF81-14B204F770F6}"/>
              </a:ext>
            </a:extLst>
          </p:cNvPr>
          <p:cNvSpPr txBox="1"/>
          <p:nvPr/>
        </p:nvSpPr>
        <p:spPr>
          <a:xfrm>
            <a:off x="2692230" y="2289469"/>
            <a:ext cx="175321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V květnu 2021 jsme se připojili k </a:t>
            </a:r>
            <a:r>
              <a:rPr kumimoji="0" lang="cs-CZ" sz="10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</a:rPr>
              <a:t>Chartě diverzity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, která podporuje inkluzi, flexibilitu a férové odměňování. Raiffeisenbank má speciální program na podporu diverzity, omezení gender </a:t>
            </a:r>
            <a:r>
              <a:rPr kumimoji="0" lang="cs-CZ" sz="1000" b="0" i="0" u="none" strike="noStrike" kern="1200" cap="none" spc="0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pay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 gap a vlastního </a:t>
            </a:r>
            <a:r>
              <a:rPr kumimoji="0" lang="cs-CZ" sz="1000" b="1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Diversity </a:t>
            </a:r>
            <a:r>
              <a:rPr kumimoji="0" lang="cs-CZ" sz="1000" b="1" i="0" u="none" strike="noStrike" kern="1200" cap="none" spc="0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Officera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. </a:t>
            </a: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1DF9DE83-189B-3320-CB6E-328A60DABB86}"/>
              </a:ext>
            </a:extLst>
          </p:cNvPr>
          <p:cNvSpPr/>
          <p:nvPr/>
        </p:nvSpPr>
        <p:spPr>
          <a:xfrm>
            <a:off x="2599775" y="1059582"/>
            <a:ext cx="1825223" cy="3096344"/>
          </a:xfrm>
          <a:prstGeom prst="roundRect">
            <a:avLst>
              <a:gd name="adj" fmla="val 5843"/>
            </a:avLst>
          </a:prstGeom>
          <a:noFill/>
          <a:ln>
            <a:solidFill>
              <a:srgbClr val="909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18" name="TextovéPole 6">
            <a:extLst>
              <a:ext uri="{FF2B5EF4-FFF2-40B4-BE49-F238E27FC236}">
                <a16:creationId xmlns:a16="http://schemas.microsoft.com/office/drawing/2014/main" id="{D16DDE68-BBE4-A0D0-A9D9-D74C0347CE17}"/>
              </a:ext>
            </a:extLst>
          </p:cNvPr>
          <p:cNvSpPr txBox="1"/>
          <p:nvPr/>
        </p:nvSpPr>
        <p:spPr>
          <a:xfrm>
            <a:off x="4728986" y="2295778"/>
            <a:ext cx="175321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V lednu 2022 se Raiffeisenbank stala jedním ze zakladatelů 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sdružení </a:t>
            </a:r>
            <a:r>
              <a:rPr kumimoji="0" lang="cs-CZ" sz="1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</a:rPr>
              <a:t>Climate &amp; Sustainable </a:t>
            </a:r>
            <a:r>
              <a:rPr kumimoji="0" lang="cs-CZ" sz="10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</a:rPr>
              <a:t>Leaders</a:t>
            </a: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noProof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Cílem této platformy je omezení produkce CO2 u největších firem v ČR a propagace nefinančního reportingu.</a:t>
            </a:r>
          </a:p>
        </p:txBody>
      </p:sp>
      <p:sp>
        <p:nvSpPr>
          <p:cNvPr id="20" name="Rounded Rectangle 19">
            <a:extLst>
              <a:ext uri="{FF2B5EF4-FFF2-40B4-BE49-F238E27FC236}">
                <a16:creationId xmlns:a16="http://schemas.microsoft.com/office/drawing/2014/main" id="{5A310C28-E87A-80A4-3D0D-7E65402B39DC}"/>
              </a:ext>
            </a:extLst>
          </p:cNvPr>
          <p:cNvSpPr/>
          <p:nvPr/>
        </p:nvSpPr>
        <p:spPr>
          <a:xfrm>
            <a:off x="4659997" y="1059582"/>
            <a:ext cx="1825223" cy="3096344"/>
          </a:xfrm>
          <a:prstGeom prst="roundRect">
            <a:avLst>
              <a:gd name="adj" fmla="val 5843"/>
            </a:avLst>
          </a:prstGeom>
          <a:noFill/>
          <a:ln>
            <a:solidFill>
              <a:srgbClr val="909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sp>
        <p:nvSpPr>
          <p:cNvPr id="21" name="TextovéPole 6">
            <a:extLst>
              <a:ext uri="{FF2B5EF4-FFF2-40B4-BE49-F238E27FC236}">
                <a16:creationId xmlns:a16="http://schemas.microsoft.com/office/drawing/2014/main" id="{BD611EFE-070E-C725-BE7F-34D370FB6A0B}"/>
              </a:ext>
            </a:extLst>
          </p:cNvPr>
          <p:cNvSpPr txBox="1"/>
          <p:nvPr/>
        </p:nvSpPr>
        <p:spPr>
          <a:xfrm>
            <a:off x="6922695" y="2317966"/>
            <a:ext cx="160974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V srpnu 2022 jsme se zapojili do iniciativy </a:t>
            </a:r>
            <a:r>
              <a:rPr kumimoji="0" lang="cs-CZ" sz="1000" b="1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</a:rPr>
              <a:t>Změna k lepšímu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. </a:t>
            </a:r>
            <a:b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</a:b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Jejím posláním je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prostřednictvím edukace, konzultací </a:t>
            </a:r>
            <a:b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</a:b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a sdílení příkladů dobré praxe podporovat udržitelný restart české ekonomiky.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59C9467F-F9E0-5007-3DCB-73D458FB670A}"/>
              </a:ext>
            </a:extLst>
          </p:cNvPr>
          <p:cNvSpPr/>
          <p:nvPr/>
        </p:nvSpPr>
        <p:spPr>
          <a:xfrm>
            <a:off x="6742797" y="1059582"/>
            <a:ext cx="1825223" cy="3096344"/>
          </a:xfrm>
          <a:prstGeom prst="roundRect">
            <a:avLst>
              <a:gd name="adj" fmla="val 5843"/>
            </a:avLst>
          </a:prstGeom>
          <a:noFill/>
          <a:ln>
            <a:solidFill>
              <a:srgbClr val="909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Z"/>
          </a:p>
        </p:txBody>
      </p:sp>
      <p:pic>
        <p:nvPicPr>
          <p:cNvPr id="24" name="Obrázek 14">
            <a:extLst>
              <a:ext uri="{FF2B5EF4-FFF2-40B4-BE49-F238E27FC236}">
                <a16:creationId xmlns:a16="http://schemas.microsoft.com/office/drawing/2014/main" id="{ACC6C964-6AF9-D1F9-961C-C435F37CB8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92230" y="1203704"/>
            <a:ext cx="1679507" cy="901836"/>
          </a:xfrm>
          <a:prstGeom prst="rect">
            <a:avLst/>
          </a:prstGeom>
        </p:spPr>
      </p:pic>
      <p:pic>
        <p:nvPicPr>
          <p:cNvPr id="25" name="Obrázek 16">
            <a:extLst>
              <a:ext uri="{FF2B5EF4-FFF2-40B4-BE49-F238E27FC236}">
                <a16:creationId xmlns:a16="http://schemas.microsoft.com/office/drawing/2014/main" id="{9BAADA45-244B-7AC1-6167-37937DB8D6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30966" y="1386707"/>
            <a:ext cx="1652413" cy="481162"/>
          </a:xfrm>
          <a:prstGeom prst="rect">
            <a:avLst/>
          </a:prstGeom>
        </p:spPr>
      </p:pic>
      <p:pic>
        <p:nvPicPr>
          <p:cNvPr id="26" name="Obrázek 18">
            <a:extLst>
              <a:ext uri="{FF2B5EF4-FFF2-40B4-BE49-F238E27FC236}">
                <a16:creationId xmlns:a16="http://schemas.microsoft.com/office/drawing/2014/main" id="{30902D2F-A2BB-95EC-5A47-56884EE56F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928777" y="1355992"/>
            <a:ext cx="1453262" cy="5118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60260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E98EA0-08CE-9F4A-C2ED-6D9F8DE832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4752"/>
            <a:ext cx="8682082" cy="432048"/>
          </a:xfrm>
        </p:spPr>
        <p:txBody>
          <a:bodyPr/>
          <a:lstStyle/>
          <a:p>
            <a:r>
              <a:rPr lang="cs-CZ" dirty="0"/>
              <a:t>Co dalšího děláme v oblasti udržitelnosti a ESG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F8CDF19-F3F3-51E4-A517-939246954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22</a:t>
            </a:fld>
            <a:endParaRPr lang="cs-CZ" dirty="0"/>
          </a:p>
        </p:txBody>
      </p:sp>
      <p:sp>
        <p:nvSpPr>
          <p:cNvPr id="4" name="TextovéPole 5">
            <a:extLst>
              <a:ext uri="{FF2B5EF4-FFF2-40B4-BE49-F238E27FC236}">
                <a16:creationId xmlns:a16="http://schemas.microsoft.com/office/drawing/2014/main" id="{0411A774-AD9F-2B18-FBE6-E3C957EBEFE7}"/>
              </a:ext>
            </a:extLst>
          </p:cNvPr>
          <p:cNvSpPr txBox="1"/>
          <p:nvPr/>
        </p:nvSpPr>
        <p:spPr>
          <a:xfrm>
            <a:off x="395536" y="626406"/>
            <a:ext cx="8352928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1450" indent="-171450">
              <a:buClr>
                <a:srgbClr val="FFE413"/>
              </a:buClr>
              <a:buFont typeface="Wingdings" pitchFamily="2" charset="2"/>
              <a:buChar char="§"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Sustainability Report - 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Sustainability Report (rbinternational.com)</a:t>
            </a: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tabLst/>
              <a:defRPr/>
            </a:pPr>
            <a:endParaRPr lang="cs-CZ" sz="1000" dirty="0">
              <a:solidFill>
                <a:srgbClr val="303030"/>
              </a:solidFill>
              <a:latin typeface="Amalia" panose="020B0504020203020204" pitchFamily="34" charset="77"/>
            </a:endParaRPr>
          </a:p>
          <a:p>
            <a:pPr marL="171450" indent="-171450">
              <a:buClr>
                <a:srgbClr val="FFE413"/>
              </a:buClr>
              <a:buFont typeface="Wingdings" pitchFamily="2" charset="2"/>
              <a:buChar char="§"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Společenská odpovědnost - 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Společenská odpovědnost | Raiffeisenbank (rb.cz)</a:t>
            </a: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Green Bond Framework - 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Word - RBCZ Green Bond Framework_052021.docx</a:t>
            </a: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Sustainable Bond Framework - 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Microsoft Word - RBCZ Sustainable Bond Framework</a:t>
            </a: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indent="-171450">
              <a:buClr>
                <a:srgbClr val="FFE413"/>
              </a:buClr>
              <a:buFont typeface="Wingdings" pitchFamily="2" charset="2"/>
              <a:buChar char="§"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Udržitelné investice - 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Udržitelné investice | Raiffeisenbank (rb.cz)</a:t>
            </a: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indent="-171450">
              <a:buClr>
                <a:srgbClr val="FFE413"/>
              </a:buClr>
              <a:buFont typeface="Wingdings" pitchFamily="2" charset="2"/>
              <a:buChar char="§"/>
              <a:defRPr/>
            </a:pPr>
            <a:endParaRPr lang="cs-CZ" sz="1000" dirty="0">
              <a:solidFill>
                <a:srgbClr val="0070C0"/>
              </a:solidFill>
              <a:latin typeface="Amalia" panose="020B0504020203020204" pitchFamily="34" charset="77"/>
            </a:endParaRPr>
          </a:p>
          <a:p>
            <a:pPr marL="171450" indent="-171450">
              <a:buClr>
                <a:srgbClr val="FFE413"/>
              </a:buClr>
              <a:buFont typeface="Wingdings" pitchFamily="2" charset="2"/>
              <a:buChar char="§"/>
              <a:defRPr/>
            </a:pPr>
            <a:r>
              <a:rPr kumimoji="0" lang="cs-CZ" sz="1000" b="0" i="0" u="none" strike="noStrike" kern="1200" cap="none" spc="0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Impact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 and </a:t>
            </a:r>
            <a:r>
              <a:rPr kumimoji="0" lang="cs-CZ" sz="1000" b="0" i="0" u="none" strike="noStrike" kern="1200" cap="none" spc="0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Allocation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 Report - </a:t>
            </a:r>
            <a:r>
              <a:rPr lang="cs-CZ" sz="1000" dirty="0">
                <a:latin typeface="Amalia" panose="020B0504020203020204" pitchFamily="34" charset="-18"/>
                <a:hlinkClick r:id="rId7"/>
              </a:rPr>
              <a:t>Raiffeisenbank-Impact-and-Allocation-Report-2022.pdf (rb.cz)</a:t>
            </a:r>
            <a:endParaRPr lang="cs-CZ" sz="1000" dirty="0">
              <a:latin typeface="Amalia" panose="020B0504020203020204" pitchFamily="34" charset="-18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tabLst/>
              <a:defRPr/>
            </a:pP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Diverzita - 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diverzita-a-charta-diverzity.pdf (rb.cz)</a:t>
            </a: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tabLst/>
              <a:defRPr/>
            </a:pP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  <a:hlinkClick r:id="rId9"/>
              </a:rPr>
              <a:t>Etický kodex</a:t>
            </a: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Etický kodex dodavatelů - 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Etický kodex dodavatelů | Raiffeisenbank (rb.cz)</a:t>
            </a: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Transparentní veřejné zakázky - 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Transparentní veřejné zakázky | Raiffeisenbank (rb.cz)</a:t>
            </a: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buFont typeface="Wingdings" pitchFamily="2" charset="2"/>
              <a:buChar char="§"/>
              <a:tabLst/>
              <a:defRPr/>
            </a:pPr>
            <a:endParaRPr lang="cs-CZ" sz="1000" dirty="0">
              <a:solidFill>
                <a:srgbClr val="0070C0"/>
              </a:solidFill>
              <a:latin typeface="Amalia" panose="020B0504020203020204" pitchFamily="34" charset="77"/>
            </a:endParaRPr>
          </a:p>
          <a:p>
            <a:pPr marL="171450" indent="-171450">
              <a:buClr>
                <a:srgbClr val="FFE413"/>
              </a:buClr>
              <a:buFont typeface="Wingdings" pitchFamily="2" charset="2"/>
              <a:buChar char="§"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Přístup mateřské společnosti k udržitelnosti - 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Sustainability </a:t>
            </a:r>
            <a:r>
              <a:rPr kumimoji="0" lang="cs-CZ" sz="1000" b="0" i="0" u="none" strike="noStrike" kern="1200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strategy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framework (rbinternational.com)</a:t>
            </a: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tabLst/>
              <a:defRPr/>
            </a:pP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buFont typeface="Wingdings" pitchFamily="2" charset="2"/>
              <a:buChar char="§"/>
              <a:tabLst/>
              <a:defRPr/>
            </a:pP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Informace pro investory - </a:t>
            </a:r>
            <a:r>
              <a:rPr kumimoji="0" lang="cs-CZ" sz="1000" b="0" i="0" u="none" strike="noStrike" kern="1200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malia" panose="020B0504020203020204" pitchFamily="34" charset="77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Informace pro investory | Raiffeisenbank (rb.cz)</a:t>
            </a:r>
            <a:endParaRPr kumimoji="0" lang="cs-CZ" sz="1000" b="0" i="0" u="none" strike="noStrike" kern="1200" cap="none" spc="0" normalizeH="0" baseline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malia" panose="020B0504020203020204" pitchFamily="34" charset="77"/>
            </a:endParaRP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E413"/>
              </a:buClr>
              <a:buSzTx/>
              <a:buFont typeface="Wingdings" pitchFamily="2" charset="2"/>
              <a:buChar char="§"/>
              <a:tabLst/>
              <a:defRPr/>
            </a:pPr>
            <a:endParaRPr kumimoji="0" lang="en-AU" sz="1000" b="0" i="0" u="none" strike="noStrike" kern="1200" cap="none" spc="0" normalizeH="0" baseline="0" dirty="0">
              <a:ln>
                <a:noFill/>
              </a:ln>
              <a:solidFill>
                <a:srgbClr val="303030"/>
              </a:solidFill>
              <a:effectLst/>
              <a:uLnTx/>
              <a:uFillTx/>
              <a:latin typeface="Amalia" panose="020B0504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390692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>
            <a:extLst>
              <a:ext uri="{FF2B5EF4-FFF2-40B4-BE49-F238E27FC236}">
                <a16:creationId xmlns:a16="http://schemas.microsoft.com/office/drawing/2014/main" id="{1E6AB684-C4B1-4C44-8D7C-86008E0FA02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91" t="3299" r="-1" b="713"/>
          <a:stretch/>
        </p:blipFill>
        <p:spPr>
          <a:xfrm>
            <a:off x="257244" y="339502"/>
            <a:ext cx="8629512" cy="4595230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C8071B1F-6303-442E-9E0B-80419EC02250}"/>
              </a:ext>
            </a:extLst>
          </p:cNvPr>
          <p:cNvSpPr txBox="1"/>
          <p:nvPr/>
        </p:nvSpPr>
        <p:spPr>
          <a:xfrm>
            <a:off x="257244" y="4155926"/>
            <a:ext cx="86295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800" b="1" dirty="0">
                <a:solidFill>
                  <a:schemeClr val="bg1"/>
                </a:solidFill>
                <a:effectLst>
                  <a:outerShdw blurRad="50800" dist="50800" dir="5400000" algn="ctr" rotWithShape="0">
                    <a:srgbClr val="000000">
                      <a:alpha val="67078"/>
                    </a:srgbClr>
                  </a:outerShdw>
                </a:effectLst>
                <a:latin typeface="Amalia" panose="020B0504020203020204" pitchFamily="34" charset="77"/>
              </a:rPr>
              <a:t>Usnadňujeme klientům cestu k udržitelnosti</a:t>
            </a:r>
          </a:p>
        </p:txBody>
      </p:sp>
    </p:spTree>
    <p:extLst>
      <p:ext uri="{BB962C8B-B14F-4D97-AF65-F5344CB8AC3E}">
        <p14:creationId xmlns:p14="http://schemas.microsoft.com/office/powerpoint/2010/main" val="18642879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0EA50BC3-2A0E-68D6-576B-8DE9F8F054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80135"/>
            <a:ext cx="9144000" cy="3978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8994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277A2D-16A5-F348-B43E-577765D1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3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7822DC-6C9A-794C-9208-3587BFF9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>
                <a:latin typeface="Amalia" panose="020B0504020203020204" pitchFamily="34" charset="77"/>
              </a:rPr>
              <a:t>Úvodní slovo generálního ředitele 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BE37C4-8764-4FBC-AFB3-492E8481C25F}"/>
              </a:ext>
            </a:extLst>
          </p:cNvPr>
          <p:cNvSpPr txBox="1"/>
          <p:nvPr/>
        </p:nvSpPr>
        <p:spPr>
          <a:xfrm>
            <a:off x="3600472" y="699542"/>
            <a:ext cx="51479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00" dirty="0">
                <a:latin typeface="Amalia" panose="020B0504020203020204" pitchFamily="34" charset="77"/>
              </a:rPr>
              <a:t>Raiffeisenbank se hrdě a aktivně hlásí k principům odpovědného bankovnictví. Jsme si vědomi klíčové role a velké odpovědnosti, kterou jako banka v procesu zelené transformace a jejího financování máme. Proto chceme být společností, která je environmentálně i společensky odpovědná. Usilujeme o to, abychom byli ohleduplní k životnímu prostředí, staráme se o naše zaměstnance a společnost, ve které podnikáme a rozvíjíme etické principy řízení a správy – tedy všechny tři pilíře ESG (Environmental, </a:t>
            </a:r>
            <a:r>
              <a:rPr lang="cs-CZ" sz="1000" dirty="0" err="1">
                <a:latin typeface="Amalia" panose="020B0504020203020204" pitchFamily="34" charset="77"/>
              </a:rPr>
              <a:t>Social</a:t>
            </a:r>
            <a:r>
              <a:rPr lang="cs-CZ" sz="1000" dirty="0">
                <a:latin typeface="Amalia" panose="020B0504020203020204" pitchFamily="34" charset="77"/>
              </a:rPr>
              <a:t> a Governance). </a:t>
            </a:r>
          </a:p>
          <a:p>
            <a:pPr algn="just"/>
            <a:r>
              <a:rPr lang="cs-CZ" sz="1000" dirty="0">
                <a:latin typeface="Amalia" panose="020B0504020203020204" pitchFamily="34" charset="77"/>
              </a:rPr>
              <a:t> </a:t>
            </a:r>
          </a:p>
          <a:p>
            <a:pPr algn="just"/>
            <a:r>
              <a:rPr lang="cs-CZ" sz="1000" dirty="0">
                <a:latin typeface="Amalia" panose="020B0504020203020204" pitchFamily="34" charset="77"/>
              </a:rPr>
              <a:t>Naším cílem je usnadňovat klientům život, v oblasti ESG chceme usnadňovat cestu </a:t>
            </a:r>
            <a:br>
              <a:rPr lang="cs-CZ" sz="1000" dirty="0">
                <a:latin typeface="Amalia" panose="020B0504020203020204" pitchFamily="34" charset="77"/>
              </a:rPr>
            </a:br>
            <a:r>
              <a:rPr lang="cs-CZ" sz="1000" dirty="0">
                <a:latin typeface="Amalia" panose="020B0504020203020204" pitchFamily="34" charset="77"/>
              </a:rPr>
              <a:t>k udržitelnosti. Abychom byli na této cestě důvěryhodným a transparentním partnerem, musíme jít sami příkladem. Proto jsou všechny tři aspekty udržitelnosti </a:t>
            </a:r>
            <a:br>
              <a:rPr lang="cs-CZ" sz="1000" dirty="0">
                <a:latin typeface="Amalia" panose="020B0504020203020204" pitchFamily="34" charset="77"/>
              </a:rPr>
            </a:br>
            <a:r>
              <a:rPr lang="cs-CZ" sz="1000" dirty="0">
                <a:latin typeface="Amalia" panose="020B0504020203020204" pitchFamily="34" charset="77"/>
              </a:rPr>
              <a:t>– environmentální odpovědnost, sociální odpovědnost a udržitelná správa neoddělitelnou součástí naší každodenní práce. </a:t>
            </a:r>
          </a:p>
          <a:p>
            <a:pPr algn="just"/>
            <a:endParaRPr lang="cs-CZ" sz="1000" dirty="0">
              <a:latin typeface="Amalia" panose="020B0504020203020204" pitchFamily="34" charset="77"/>
            </a:endParaRPr>
          </a:p>
          <a:p>
            <a:pPr algn="just"/>
            <a:r>
              <a:rPr lang="cs-CZ" sz="1000" dirty="0">
                <a:latin typeface="Amalia" panose="020B0504020203020204" pitchFamily="34" charset="77"/>
              </a:rPr>
              <a:t>Raiffeisenbank chce aktivně pomáhat při přechodu na nízkoemisní ekonomiku. Postupně proto implementujeme principy odpovědného bankovnictví a faktory ESG do našich řídících procesů a přinášíme nové udržitelné bankovní produkty. Zelenou transformaci vnímáme jako velkou příležitost k posilování ekologického a společensky odpovědného podnikání v České republice. </a:t>
            </a:r>
          </a:p>
          <a:p>
            <a:pPr algn="just"/>
            <a:endParaRPr lang="cs-CZ" sz="1000" b="1" dirty="0"/>
          </a:p>
        </p:txBody>
      </p:sp>
      <p:pic>
        <p:nvPicPr>
          <p:cNvPr id="6" name="Zástupný obsah 5">
            <a:extLst>
              <a:ext uri="{FF2B5EF4-FFF2-40B4-BE49-F238E27FC236}">
                <a16:creationId xmlns:a16="http://schemas.microsoft.com/office/drawing/2014/main" id="{046810D4-DC21-4FBE-9F7D-41359674EAC1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/>
          <a:srcRect t="5469"/>
          <a:stretch/>
        </p:blipFill>
        <p:spPr>
          <a:xfrm>
            <a:off x="611560" y="768807"/>
            <a:ext cx="2742258" cy="2592288"/>
          </a:xfrm>
          <a:prstGeom prst="rect">
            <a:avLst/>
          </a:prstGeom>
        </p:spPr>
      </p:pic>
      <p:sp>
        <p:nvSpPr>
          <p:cNvPr id="2" name="TextovéPole 1">
            <a:extLst>
              <a:ext uri="{FF2B5EF4-FFF2-40B4-BE49-F238E27FC236}">
                <a16:creationId xmlns:a16="http://schemas.microsoft.com/office/drawing/2014/main" id="{FF304D96-9794-4908-9CFC-2ABCFC06CC3D}"/>
              </a:ext>
            </a:extLst>
          </p:cNvPr>
          <p:cNvSpPr txBox="1"/>
          <p:nvPr/>
        </p:nvSpPr>
        <p:spPr>
          <a:xfrm>
            <a:off x="536144" y="3717619"/>
            <a:ext cx="821232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00" dirty="0">
                <a:latin typeface="Amalia" panose="020B0504020203020204" pitchFamily="34" charset="77"/>
              </a:rPr>
              <a:t>Jsme si vědomi velké odpovědnosti, kterou jako banka v procesu zelené tranzice máme. Chceme aktivně budovat udržitelnou budoucnost, a proto představujeme tuto Strategii udržitelnosti, která shrnuje postoj Raiffeisenbank k odpovědnému bankovnictví a tematice ESG. </a:t>
            </a:r>
          </a:p>
          <a:p>
            <a:endParaRPr lang="cs-CZ" sz="1000" dirty="0">
              <a:latin typeface="Amalia" panose="020B0504020203020204" pitchFamily="34" charset="77"/>
            </a:endParaRPr>
          </a:p>
          <a:p>
            <a:r>
              <a:rPr lang="cs-CZ" sz="1000" b="1" dirty="0">
                <a:latin typeface="Amalia" panose="020B0504020203020204" pitchFamily="34" charset="77"/>
              </a:rPr>
              <a:t>Myslíme na budoucnost a usnadňujeme našim klientům cestu k udržitelnosti. 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12FF040A-CF46-4329-BC9C-5D776FB2A1E9}"/>
              </a:ext>
            </a:extLst>
          </p:cNvPr>
          <p:cNvSpPr txBox="1"/>
          <p:nvPr/>
        </p:nvSpPr>
        <p:spPr>
          <a:xfrm>
            <a:off x="2551948" y="3082384"/>
            <a:ext cx="92748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Amalia" panose="020B0504020203020204" pitchFamily="34" charset="77"/>
              </a:rPr>
              <a:t>Igor Vida</a:t>
            </a:r>
          </a:p>
        </p:txBody>
      </p:sp>
    </p:spTree>
    <p:extLst>
      <p:ext uri="{BB962C8B-B14F-4D97-AF65-F5344CB8AC3E}">
        <p14:creationId xmlns:p14="http://schemas.microsoft.com/office/powerpoint/2010/main" val="212561562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69277A2D-16A5-F348-B43E-577765D16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4</a:t>
            </a:fld>
            <a:endParaRPr 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id="{E87822DC-6C9A-794C-9208-3587BFF98A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Úvodní slovo Sustainability </a:t>
            </a:r>
            <a:r>
              <a:rPr lang="cs-CZ" dirty="0" err="1"/>
              <a:t>officera</a:t>
            </a:r>
            <a:endParaRPr lang="cs-CZ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FBBE37C4-8764-4FBC-AFB3-492E8481C25F}"/>
              </a:ext>
            </a:extLst>
          </p:cNvPr>
          <p:cNvSpPr txBox="1"/>
          <p:nvPr/>
        </p:nvSpPr>
        <p:spPr>
          <a:xfrm>
            <a:off x="3450111" y="698529"/>
            <a:ext cx="5285662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00" dirty="0">
                <a:latin typeface="Amalia" panose="020B0504020203020204" pitchFamily="34" charset="77"/>
              </a:rPr>
              <a:t>Raiffeisenbank považuje rozvoj principů udržitelnosti za svoji strategickou prioritu. Bereme udržitelnost vážně a chceme aktivně přispívat k rozvoji odpovědného podnikání </a:t>
            </a:r>
            <a:br>
              <a:rPr lang="cs-CZ" sz="1000" dirty="0">
                <a:latin typeface="Amalia" panose="020B0504020203020204" pitchFamily="34" charset="77"/>
              </a:rPr>
            </a:br>
            <a:r>
              <a:rPr lang="cs-CZ" sz="1000" dirty="0">
                <a:latin typeface="Amalia" panose="020B0504020203020204" pitchFamily="34" charset="77"/>
              </a:rPr>
              <a:t>v České republice. Jako banka cítíme dvojnásobnou odpovědnost v procesu zelené transformace a přechodu na nízkoemisní ekonomiku. Zaprvé se chceme sami jako finanční instituce chovat maximálně šetrně a současně se snažíme alokovat zdroje v souladu </a:t>
            </a:r>
            <a:br>
              <a:rPr lang="cs-CZ" sz="1000" dirty="0">
                <a:latin typeface="Amalia" panose="020B0504020203020204" pitchFamily="34" charset="77"/>
              </a:rPr>
            </a:br>
            <a:r>
              <a:rPr lang="cs-CZ" sz="1000" dirty="0">
                <a:latin typeface="Amalia" panose="020B0504020203020204" pitchFamily="34" charset="77"/>
              </a:rPr>
              <a:t>s principy udržitelnosti a nabízet odpovědné financování a služby spojené s ESG poradenstvím. </a:t>
            </a:r>
          </a:p>
          <a:p>
            <a:pPr algn="just"/>
            <a:endParaRPr lang="cs-CZ" sz="1000" dirty="0">
              <a:latin typeface="Amalia" panose="020B0504020203020204" pitchFamily="34" charset="77"/>
            </a:endParaRPr>
          </a:p>
          <a:p>
            <a:pPr algn="just"/>
            <a:r>
              <a:rPr lang="cs-CZ" sz="1000" b="1" dirty="0">
                <a:latin typeface="Amalia" panose="020B0504020203020204" pitchFamily="34" charset="77"/>
              </a:rPr>
              <a:t>Co se nám už podařilo</a:t>
            </a:r>
          </a:p>
          <a:p>
            <a:pPr algn="just"/>
            <a:r>
              <a:rPr lang="cs-CZ" sz="1000" dirty="0">
                <a:latin typeface="Amalia" panose="020B0504020203020204" pitchFamily="34" charset="77"/>
              </a:rPr>
              <a:t>A protože konkrétní příklady jsou silnější než slova, je zde k dispozici malý výběr ESG aktivit, které jsme v bance v poslední době úspěšně realizovali. Raiffeisenbank jako první finanční instituce v ČR a regionu CEE vydala v roce 2021 první zelený dluhopis (350 mil. EUR) a v lednu 2023 navázala vydáním </a:t>
            </a:r>
            <a:r>
              <a:rPr lang="cs-CZ" sz="1000" dirty="0" err="1">
                <a:latin typeface="Amalia" panose="020B0504020203020204" pitchFamily="34" charset="77"/>
              </a:rPr>
              <a:t>sustainable</a:t>
            </a:r>
            <a:r>
              <a:rPr lang="cs-CZ" sz="1000" dirty="0">
                <a:latin typeface="Amalia" panose="020B0504020203020204" pitchFamily="34" charset="77"/>
              </a:rPr>
              <a:t> dluhopisu (500 mil. EUR), přičemž výnosy </a:t>
            </a:r>
            <a:br>
              <a:rPr lang="cs-CZ" sz="1000" dirty="0">
                <a:latin typeface="Amalia" panose="020B0504020203020204" pitchFamily="34" charset="77"/>
              </a:rPr>
            </a:br>
            <a:r>
              <a:rPr lang="cs-CZ" sz="1000" dirty="0">
                <a:latin typeface="Amalia" panose="020B0504020203020204" pitchFamily="34" charset="77"/>
              </a:rPr>
              <a:t>z obou emisí jsou alokovány pouze na financování udržitelných a sociálních projektů (např. zelené budovy, obnovitelné zdroje energie, zelená mobilita, cirkulární ekonomika, vodní hospodářství, udržitelné zemědělství a lesnictví, dostupné bydlení a další). </a:t>
            </a:r>
          </a:p>
          <a:p>
            <a:pPr algn="just"/>
            <a:endParaRPr lang="cs-CZ" sz="1000" b="1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FF304D96-9794-4908-9CFC-2ABCFC06CC3D}"/>
              </a:ext>
            </a:extLst>
          </p:cNvPr>
          <p:cNvSpPr txBox="1"/>
          <p:nvPr/>
        </p:nvSpPr>
        <p:spPr>
          <a:xfrm>
            <a:off x="437102" y="3605996"/>
            <a:ext cx="8306862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000" dirty="0">
                <a:latin typeface="Amalia" panose="020B0504020203020204" pitchFamily="34" charset="77"/>
              </a:rPr>
              <a:t>Vytvořili jsme ESG obchodní tým pro korporátní klienty na podporu odpovědného financování a ESG poradenství, ustanovili jsme pravidelnou pracovní skupinu pro téma udržitelnosti (</a:t>
            </a:r>
            <a:r>
              <a:rPr lang="cs-CZ" sz="1000" dirty="0" err="1">
                <a:latin typeface="Amalia" panose="020B0504020203020204" pitchFamily="34" charset="77"/>
              </a:rPr>
              <a:t>Responsible</a:t>
            </a:r>
            <a:r>
              <a:rPr lang="cs-CZ" sz="1000" dirty="0">
                <a:latin typeface="Amalia" panose="020B0504020203020204" pitchFamily="34" charset="77"/>
              </a:rPr>
              <a:t> Banking </a:t>
            </a:r>
            <a:r>
              <a:rPr lang="cs-CZ" sz="1000" dirty="0" err="1">
                <a:latin typeface="Amalia" panose="020B0504020203020204" pitchFamily="34" charset="77"/>
              </a:rPr>
              <a:t>Steering</a:t>
            </a:r>
            <a:r>
              <a:rPr lang="cs-CZ" sz="1000" dirty="0">
                <a:latin typeface="Amalia" panose="020B0504020203020204" pitchFamily="34" charset="77"/>
              </a:rPr>
              <a:t> Group), zavedli jsme v bance roli Sustainability </a:t>
            </a:r>
            <a:r>
              <a:rPr lang="cs-CZ" sz="1000" dirty="0" err="1">
                <a:latin typeface="Amalia" panose="020B0504020203020204" pitchFamily="34" charset="77"/>
              </a:rPr>
              <a:t>Officera</a:t>
            </a:r>
            <a:r>
              <a:rPr lang="cs-CZ" sz="1000" dirty="0">
                <a:latin typeface="Amalia" panose="020B0504020203020204" pitchFamily="34" charset="77"/>
              </a:rPr>
              <a:t>, zahájili jsme ESG vzdělávací semináře pro naše zaměstnance i klienty a definovali vlastní Strategii udržitelnosti. Rozšířili jsme bankovní nabídku o nové udržitelné produkty, rozvíjíme diverzitu a férové odměňování, dlouhodobě podporujeme finanční gramotnost a společně se zaměstnanci přispíváme </a:t>
            </a:r>
            <a:br>
              <a:rPr lang="cs-CZ" sz="1000" dirty="0">
                <a:latin typeface="Amalia" panose="020B0504020203020204" pitchFamily="34" charset="77"/>
              </a:rPr>
            </a:br>
            <a:r>
              <a:rPr lang="cs-CZ" sz="1000" dirty="0">
                <a:latin typeface="Amalia" panose="020B0504020203020204" pitchFamily="34" charset="77"/>
              </a:rPr>
              <a:t>na charitativní a kulturní projekty.</a:t>
            </a:r>
          </a:p>
        </p:txBody>
      </p:sp>
      <p:pic>
        <p:nvPicPr>
          <p:cNvPr id="17" name="Zástupný obsah 13">
            <a:extLst>
              <a:ext uri="{FF2B5EF4-FFF2-40B4-BE49-F238E27FC236}">
                <a16:creationId xmlns:a16="http://schemas.microsoft.com/office/drawing/2014/main" id="{D1DBA597-613A-4A24-B0AA-2E4ECB07624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897" y="755805"/>
            <a:ext cx="2680040" cy="2680041"/>
          </a:xfrm>
          <a:prstGeom prst="rect">
            <a:avLst/>
          </a:prstGeom>
        </p:spPr>
      </p:pic>
      <p:sp>
        <p:nvSpPr>
          <p:cNvPr id="18" name="TextovéPole 17">
            <a:extLst>
              <a:ext uri="{FF2B5EF4-FFF2-40B4-BE49-F238E27FC236}">
                <a16:creationId xmlns:a16="http://schemas.microsoft.com/office/drawing/2014/main" id="{5249C989-B2A2-48AF-A97A-665817D474FD}"/>
              </a:ext>
            </a:extLst>
          </p:cNvPr>
          <p:cNvSpPr txBox="1"/>
          <p:nvPr/>
        </p:nvSpPr>
        <p:spPr>
          <a:xfrm>
            <a:off x="611560" y="3158847"/>
            <a:ext cx="25202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dirty="0">
                <a:solidFill>
                  <a:schemeClr val="bg1"/>
                </a:solidFill>
                <a:latin typeface="Amalia" panose="020B0504020203020204" pitchFamily="34" charset="77"/>
              </a:rPr>
              <a:t>Michal Putna</a:t>
            </a:r>
          </a:p>
        </p:txBody>
      </p:sp>
    </p:spTree>
    <p:extLst>
      <p:ext uri="{BB962C8B-B14F-4D97-AF65-F5344CB8AC3E}">
        <p14:creationId xmlns:p14="http://schemas.microsoft.com/office/powerpoint/2010/main" val="4017651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8F100D4A-5B47-1B48-9003-F08AB40C9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5</a:t>
            </a:fld>
            <a:endParaRPr lang="cs-CZ" dirty="0"/>
          </a:p>
        </p:txBody>
      </p:sp>
      <p:sp>
        <p:nvSpPr>
          <p:cNvPr id="7" name="Nadpis 1">
            <a:extLst>
              <a:ext uri="{FF2B5EF4-FFF2-40B4-BE49-F238E27FC236}">
                <a16:creationId xmlns:a16="http://schemas.microsoft.com/office/drawing/2014/main" id="{9B2E1486-EF87-414E-A002-6C7BE44DDAFC}"/>
              </a:ext>
            </a:extLst>
          </p:cNvPr>
          <p:cNvSpPr txBox="1">
            <a:spLocks/>
          </p:cNvSpPr>
          <p:nvPr/>
        </p:nvSpPr>
        <p:spPr>
          <a:xfrm>
            <a:off x="467544" y="679686"/>
            <a:ext cx="4742006" cy="88161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1800" b="1" kern="1200" cap="all" baseline="0">
                <a:solidFill>
                  <a:schemeClr val="tx1"/>
                </a:solidFill>
                <a:latin typeface="Century Gothic" panose="020B0502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lnSpc>
                <a:spcPct val="120000"/>
              </a:lnSpc>
            </a:pPr>
            <a:r>
              <a:rPr lang="cs-CZ" sz="1700" dirty="0">
                <a:latin typeface="Amalia" panose="020B0504020203020204" pitchFamily="34" charset="77"/>
              </a:rPr>
              <a:t>udržitelnost a sociální odpovědnost jsou klíčové hodnoty, na kterých Raiffeisenbank vznikla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3E6E7AF9-7464-42B1-8ACB-2E47C544B2F6}"/>
              </a:ext>
            </a:extLst>
          </p:cNvPr>
          <p:cNvSpPr txBox="1"/>
          <p:nvPr/>
        </p:nvSpPr>
        <p:spPr>
          <a:xfrm>
            <a:off x="467544" y="1707654"/>
            <a:ext cx="4968552" cy="20024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500"/>
              </a:lnSpc>
            </a:pPr>
            <a:r>
              <a:rPr kumimoji="0" lang="cs-CZ" sz="110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Principy odpovědného podnikání, solidarity a etické správy stály u samého zrodu finanční skupiny </a:t>
            </a:r>
            <a:r>
              <a:rPr kumimoji="0" lang="cs-CZ" sz="1100" i="0" u="none" strike="noStrike" kern="1200" cap="none" spc="0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Raiffeisen</a:t>
            </a:r>
            <a:r>
              <a:rPr kumimoji="0" lang="cs-CZ" sz="110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 před více než 130 roky. Friedrich Wilhelm </a:t>
            </a:r>
            <a:r>
              <a:rPr kumimoji="0" lang="cs-CZ" sz="1100" i="0" u="none" strike="noStrike" kern="1200" cap="none" spc="0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Raiffeisen</a:t>
            </a:r>
            <a:r>
              <a:rPr kumimoji="0" lang="cs-CZ" sz="110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, zakladatel Raiffeisenbank, byl propagátorem myšlenky rolnických úvěrových družstev, která v polovině 19. století pomáhala zvládat obtížnou finanční situaci drobným rolníkům zasaženým dopady průmyslové revoluce. Friedrich </a:t>
            </a:r>
            <a:r>
              <a:rPr kumimoji="0" lang="cs-CZ" sz="1100" i="0" u="none" strike="noStrike" kern="1200" cap="none" spc="0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Raiffeisen</a:t>
            </a:r>
            <a:r>
              <a:rPr kumimoji="0" lang="cs-CZ" sz="110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 založil první agrární úvěrovou asociaci na principech sdílené odpovědnosti a myšlence vzájemné družstevní svépomoci. Principy odpovědného podnikání, etické správy, sociální odpovědnosti a udržitelnosti tak patří k DNA skupiny </a:t>
            </a:r>
            <a:r>
              <a:rPr kumimoji="0" lang="cs-CZ" sz="1100" i="0" u="none" strike="noStrike" kern="1200" cap="none" spc="0" normalizeH="0" baseline="0" dirty="0" err="1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Raiffeisen</a:t>
            </a:r>
            <a:r>
              <a:rPr kumimoji="0" lang="cs-CZ" sz="1100" i="0" u="none" strike="noStrike" kern="1200" cap="none" spc="0" normalizeH="0" baseline="0" dirty="0">
                <a:ln>
                  <a:noFill/>
                </a:ln>
                <a:solidFill>
                  <a:srgbClr val="303030"/>
                </a:solidFill>
                <a:effectLst/>
                <a:uLnTx/>
                <a:uFillTx/>
                <a:latin typeface="Amalia" panose="020B0504020203020204" pitchFamily="34" charset="77"/>
              </a:rPr>
              <a:t>, které dodnes rozvíjíme a tvoří základ našeho etického kodexu a celkového přístupu k udržitelnosti. </a:t>
            </a:r>
            <a:endParaRPr lang="cs-CZ" sz="1100" dirty="0">
              <a:latin typeface="Amalia" panose="020B0504020203020204" pitchFamily="34" charset="77"/>
            </a:endParaRP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B032CD6F-3922-4CE6-AEB1-99EE60C6A9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2237" y="699542"/>
            <a:ext cx="2882211" cy="3810270"/>
          </a:xfrm>
          <a:prstGeom prst="rect">
            <a:avLst/>
          </a:prstGeom>
        </p:spPr>
      </p:pic>
      <p:sp>
        <p:nvSpPr>
          <p:cNvPr id="8" name="TextovéPole 7">
            <a:extLst>
              <a:ext uri="{FF2B5EF4-FFF2-40B4-BE49-F238E27FC236}">
                <a16:creationId xmlns:a16="http://schemas.microsoft.com/office/drawing/2014/main" id="{1336F77D-9DAA-4840-9740-4B85B2BF0FE2}"/>
              </a:ext>
            </a:extLst>
          </p:cNvPr>
          <p:cNvSpPr txBox="1"/>
          <p:nvPr/>
        </p:nvSpPr>
        <p:spPr>
          <a:xfrm>
            <a:off x="6138527" y="4283804"/>
            <a:ext cx="2520280" cy="276999"/>
          </a:xfrm>
          <a:prstGeom prst="rect">
            <a:avLst/>
          </a:prstGeom>
          <a:noFill/>
          <a:effectLst>
            <a:outerShdw blurRad="256401" dist="50800" dir="5400000" sx="98485" sy="98485" algn="ctr" rotWithShape="0">
              <a:srgbClr val="000000">
                <a:alpha val="56353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r"/>
            <a:r>
              <a:rPr lang="cs-CZ" sz="1200" dirty="0">
                <a:solidFill>
                  <a:schemeClr val="bg1"/>
                </a:solidFill>
                <a:latin typeface="Amalia" panose="020B0504020203020204" pitchFamily="34" charset="77"/>
              </a:rPr>
              <a:t>Friedrich Wilhelm Raiffeisen</a:t>
            </a:r>
          </a:p>
        </p:txBody>
      </p:sp>
    </p:spTree>
    <p:extLst>
      <p:ext uri="{BB962C8B-B14F-4D97-AF65-F5344CB8AC3E}">
        <p14:creationId xmlns:p14="http://schemas.microsoft.com/office/powerpoint/2010/main" val="29468945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F06E416-8407-46F6-8DE9-947E9B547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959" y="71812"/>
            <a:ext cx="8682082" cy="432048"/>
          </a:xfrm>
        </p:spPr>
        <p:txBody>
          <a:bodyPr>
            <a:normAutofit/>
          </a:bodyPr>
          <a:lstStyle/>
          <a:p>
            <a:r>
              <a:rPr lang="cs-CZ" dirty="0"/>
              <a:t>Systematicky podporujeme udržitelné aktivity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Zástupný symbol pro číslo snímku 2">
            <a:extLst>
              <a:ext uri="{FF2B5EF4-FFF2-40B4-BE49-F238E27FC236}">
                <a16:creationId xmlns:a16="http://schemas.microsoft.com/office/drawing/2014/main" id="{84666DAF-BFF6-4206-8902-6E4BB6382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6</a:t>
            </a:fld>
            <a:endParaRPr lang="cs-CZ" dirty="0"/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B2C34F47-81E1-4898-BFC6-6ACE805913FB}"/>
              </a:ext>
            </a:extLst>
          </p:cNvPr>
          <p:cNvSpPr txBox="1"/>
          <p:nvPr/>
        </p:nvSpPr>
        <p:spPr>
          <a:xfrm>
            <a:off x="476003" y="610093"/>
            <a:ext cx="1575717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cs-CZ" sz="2800" b="1" dirty="0">
                <a:latin typeface="Amalia" panose="020B0504020203020204" pitchFamily="34" charset="77"/>
              </a:rPr>
              <a:t>2020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id="{3F94C4A7-480B-42E0-8C82-66456625EB4B}"/>
              </a:ext>
            </a:extLst>
          </p:cNvPr>
          <p:cNvSpPr txBox="1"/>
          <p:nvPr/>
        </p:nvSpPr>
        <p:spPr>
          <a:xfrm>
            <a:off x="1932860" y="597708"/>
            <a:ext cx="1900623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cs-CZ" sz="2800" b="1" dirty="0">
                <a:latin typeface="Amalia" panose="020B0504020203020204" pitchFamily="34" charset="77"/>
              </a:rPr>
              <a:t>2021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4ECD1B2-DBAA-47C6-9FD4-668EC601E0C1}"/>
              </a:ext>
            </a:extLst>
          </p:cNvPr>
          <p:cNvSpPr txBox="1"/>
          <p:nvPr/>
        </p:nvSpPr>
        <p:spPr>
          <a:xfrm>
            <a:off x="6525321" y="597708"/>
            <a:ext cx="2016224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cs-CZ" sz="2800" b="1" dirty="0">
                <a:latin typeface="Amalia" panose="020B0504020203020204" pitchFamily="34" charset="77"/>
              </a:rPr>
              <a:t>2023 (1Q)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261B0B84-B416-4186-8BC5-15D48895C157}"/>
              </a:ext>
            </a:extLst>
          </p:cNvPr>
          <p:cNvSpPr txBox="1"/>
          <p:nvPr/>
        </p:nvSpPr>
        <p:spPr>
          <a:xfrm>
            <a:off x="3520185" y="599068"/>
            <a:ext cx="3187822" cy="523220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r>
              <a:rPr lang="cs-CZ" sz="2800" b="1" dirty="0">
                <a:latin typeface="Amalia" panose="020B0504020203020204" pitchFamily="34" charset="77"/>
              </a:rPr>
              <a:t>2022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5FD4A1-8CF9-9F98-9EAC-5326CD58C49F}"/>
              </a:ext>
            </a:extLst>
          </p:cNvPr>
          <p:cNvSpPr txBox="1"/>
          <p:nvPr/>
        </p:nvSpPr>
        <p:spPr>
          <a:xfrm>
            <a:off x="476003" y="1120928"/>
            <a:ext cx="1440000" cy="983154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Zapojení do skupinové ESG platformy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První vzdělávací ESG semináře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Vznik ESG pracovní skupiny v rámci banky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C0ED69-D5CC-6F93-67F1-6AEA9C75F2D1}"/>
              </a:ext>
            </a:extLst>
          </p:cNvPr>
          <p:cNvSpPr txBox="1"/>
          <p:nvPr/>
        </p:nvSpPr>
        <p:spPr>
          <a:xfrm>
            <a:off x="1932860" y="1120928"/>
            <a:ext cx="1440000" cy="1880836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Podpis Memoranda ČBA pro udržitelné finance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Green Bond Framework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b="1" dirty="0">
                <a:latin typeface="Amalia" panose="020B0504020203020204" pitchFamily="34" charset="77"/>
                <a:hlinkClick r:id="rId2"/>
              </a:rPr>
              <a:t>Emise zeleného dluhopisu </a:t>
            </a:r>
            <a:r>
              <a:rPr lang="cs-CZ" sz="800" dirty="0">
                <a:latin typeface="Amalia" panose="020B0504020203020204" pitchFamily="34" charset="77"/>
              </a:rPr>
              <a:t>(350 mil. EUR), první svého druhu v ČR a regionu CEE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Podpis Charty Diverzity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Podpis Principů odpovědného bankovnictví OSN (na úrovni skupiny RBI*)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AB0E5F-55DA-D214-8632-DB048E53E701}"/>
              </a:ext>
            </a:extLst>
          </p:cNvPr>
          <p:cNvSpPr txBox="1"/>
          <p:nvPr/>
        </p:nvSpPr>
        <p:spPr>
          <a:xfrm>
            <a:off x="3520185" y="1120928"/>
            <a:ext cx="3005136" cy="3355599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Nový dedikovaný ESG tým pro korporátní klienty: ESG </a:t>
            </a:r>
            <a:br>
              <a:rPr lang="cs-CZ" sz="800" dirty="0">
                <a:latin typeface="Amalia" panose="020B0504020203020204" pitchFamily="34" charset="77"/>
              </a:rPr>
            </a:br>
            <a:r>
              <a:rPr lang="cs-CZ" sz="800" dirty="0">
                <a:latin typeface="Amalia" panose="020B0504020203020204" pitchFamily="34" charset="77"/>
              </a:rPr>
              <a:t>&amp; Support </a:t>
            </a:r>
            <a:r>
              <a:rPr lang="cs-CZ" sz="800" dirty="0" err="1">
                <a:latin typeface="Amalia" panose="020B0504020203020204" pitchFamily="34" charset="77"/>
              </a:rPr>
              <a:t>Products</a:t>
            </a:r>
            <a:endParaRPr lang="cs-CZ" sz="800" dirty="0">
              <a:latin typeface="Amalia" panose="020B0504020203020204" pitchFamily="34" charset="77"/>
            </a:endParaRP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Nová pracovní skupina: </a:t>
            </a:r>
            <a:r>
              <a:rPr lang="cs-CZ" sz="800" dirty="0" err="1">
                <a:latin typeface="Amalia" panose="020B0504020203020204" pitchFamily="34" charset="77"/>
              </a:rPr>
              <a:t>Responsible</a:t>
            </a:r>
            <a:r>
              <a:rPr lang="cs-CZ" sz="800" dirty="0">
                <a:latin typeface="Amalia" panose="020B0504020203020204" pitchFamily="34" charset="77"/>
              </a:rPr>
              <a:t> Banking </a:t>
            </a:r>
            <a:r>
              <a:rPr lang="cs-CZ" sz="800" dirty="0" err="1">
                <a:latin typeface="Amalia" panose="020B0504020203020204" pitchFamily="34" charset="77"/>
              </a:rPr>
              <a:t>Steering</a:t>
            </a:r>
            <a:r>
              <a:rPr lang="cs-CZ" sz="800" dirty="0">
                <a:latin typeface="Amalia" panose="020B0504020203020204" pitchFamily="34" charset="77"/>
              </a:rPr>
              <a:t> Group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Nová role v bance: Sustainability Officer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en-US" sz="800" dirty="0">
                <a:latin typeface="Amalia" panose="020B0504020203020204" pitchFamily="34" charset="77"/>
              </a:rPr>
              <a:t>ESG Roadshow pro </a:t>
            </a:r>
            <a:r>
              <a:rPr lang="en-US" sz="800" dirty="0" err="1">
                <a:latin typeface="Amalia" panose="020B0504020203020204" pitchFamily="34" charset="77"/>
              </a:rPr>
              <a:t>korporatni</a:t>
            </a:r>
            <a:r>
              <a:rPr lang="en-US" sz="800" dirty="0">
                <a:latin typeface="Amalia" panose="020B0504020203020204" pitchFamily="34" charset="77"/>
              </a:rPr>
              <a:t> </a:t>
            </a:r>
            <a:r>
              <a:rPr lang="en-US" sz="800" dirty="0" err="1">
                <a:latin typeface="Amalia" panose="020B0504020203020204" pitchFamily="34" charset="77"/>
              </a:rPr>
              <a:t>klienty</a:t>
            </a:r>
            <a:endParaRPr lang="cs-CZ" sz="800" dirty="0">
              <a:latin typeface="Amalia" panose="020B0504020203020204" pitchFamily="34" charset="77"/>
            </a:endParaRP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Nové udržitelné produkty (financování fotovoltaiky včetně pojištění, balíček úsporná energie, ESG poradenství a ESG investiční nástroje)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 err="1">
                <a:latin typeface="Amalia" panose="020B0504020203020204" pitchFamily="34" charset="77"/>
              </a:rPr>
              <a:t>Sustainable</a:t>
            </a:r>
            <a:r>
              <a:rPr lang="cs-CZ" sz="800" dirty="0">
                <a:latin typeface="Amalia" panose="020B0504020203020204" pitchFamily="34" charset="77"/>
              </a:rPr>
              <a:t> Bond Framework 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RBI získala potvrzení pro své emisní cíle dle iniciativy Science </a:t>
            </a:r>
            <a:r>
              <a:rPr lang="cs-CZ" sz="800" dirty="0" err="1">
                <a:latin typeface="Amalia" panose="020B0504020203020204" pitchFamily="34" charset="77"/>
              </a:rPr>
              <a:t>Based</a:t>
            </a:r>
            <a:r>
              <a:rPr lang="cs-CZ" sz="800" dirty="0">
                <a:latin typeface="Amalia" panose="020B0504020203020204" pitchFamily="34" charset="77"/>
              </a:rPr>
              <a:t> </a:t>
            </a:r>
            <a:r>
              <a:rPr lang="cs-CZ" sz="800" dirty="0" err="1">
                <a:latin typeface="Amalia" panose="020B0504020203020204" pitchFamily="34" charset="77"/>
              </a:rPr>
              <a:t>Targets</a:t>
            </a:r>
            <a:r>
              <a:rPr lang="cs-CZ" sz="800" dirty="0">
                <a:latin typeface="Amalia" panose="020B0504020203020204" pitchFamily="34" charset="77"/>
              </a:rPr>
              <a:t> (</a:t>
            </a:r>
            <a:r>
              <a:rPr lang="cs-CZ" sz="800" dirty="0" err="1">
                <a:latin typeface="Amalia" panose="020B0504020203020204" pitchFamily="34" charset="77"/>
              </a:rPr>
              <a:t>SBTi</a:t>
            </a:r>
            <a:r>
              <a:rPr lang="cs-CZ" sz="800" dirty="0">
                <a:latin typeface="Amalia" panose="020B0504020203020204" pitchFamily="34" charset="77"/>
              </a:rPr>
              <a:t>) 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ESG semináře pro zaměstnance banky (Akademie udržitelnosti)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RB jako zakládající člen spolku Climate &amp; Sustainable </a:t>
            </a:r>
            <a:r>
              <a:rPr lang="cs-CZ" sz="800" dirty="0" err="1">
                <a:latin typeface="Amalia" panose="020B0504020203020204" pitchFamily="34" charset="77"/>
              </a:rPr>
              <a:t>Leaders</a:t>
            </a:r>
            <a:endParaRPr lang="cs-CZ" sz="800" dirty="0">
              <a:latin typeface="Amalia" panose="020B0504020203020204" pitchFamily="34" charset="77"/>
            </a:endParaRP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Nová partnerství: Změna k lepšímu, spolupráce s Fakta </a:t>
            </a:r>
            <a:br>
              <a:rPr lang="cs-CZ" sz="800" dirty="0">
                <a:latin typeface="Amalia" panose="020B0504020203020204" pitchFamily="34" charset="77"/>
              </a:rPr>
            </a:br>
            <a:r>
              <a:rPr lang="cs-CZ" sz="800" dirty="0">
                <a:latin typeface="Amalia" panose="020B0504020203020204" pitchFamily="34" charset="77"/>
              </a:rPr>
              <a:t>o klimatu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Aktivní spolupráce s ČBA v rámci Komise pro udržitelné finance (včetně účasti na pracovních skupinách)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Aktivní účast na ESG konferencích a vzdělávacích seminářích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9B1B4C5-06B9-D88C-D141-6B26434AC0E3}"/>
              </a:ext>
            </a:extLst>
          </p:cNvPr>
          <p:cNvSpPr txBox="1"/>
          <p:nvPr/>
        </p:nvSpPr>
        <p:spPr>
          <a:xfrm>
            <a:off x="6525321" y="1150431"/>
            <a:ext cx="2142676" cy="2714397"/>
          </a:xfrm>
          <a:prstGeom prst="rect">
            <a:avLst/>
          </a:prstGeom>
          <a:noFill/>
        </p:spPr>
        <p:txBody>
          <a:bodyPr wrap="square" lIns="0" rtlCol="0">
            <a:spAutoFit/>
          </a:bodyPr>
          <a:lstStyle/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b="1" dirty="0">
                <a:latin typeface="Amalia" panose="020B0504020203020204" pitchFamily="34" charset="77"/>
                <a:hlinkClick r:id="rId3"/>
              </a:rPr>
              <a:t>Emise udržitelného dluhopisu </a:t>
            </a:r>
            <a:r>
              <a:rPr lang="cs-CZ" sz="800" dirty="0">
                <a:latin typeface="Amalia" panose="020B0504020203020204" pitchFamily="34" charset="77"/>
              </a:rPr>
              <a:t>(500 mil. EUR), první svého druhu v ČR </a:t>
            </a:r>
            <a:br>
              <a:rPr lang="cs-CZ" sz="800" dirty="0">
                <a:latin typeface="Amalia" panose="020B0504020203020204" pitchFamily="34" charset="77"/>
              </a:rPr>
            </a:br>
            <a:r>
              <a:rPr lang="cs-CZ" sz="800" dirty="0">
                <a:latin typeface="Amalia" panose="020B0504020203020204" pitchFamily="34" charset="77"/>
              </a:rPr>
              <a:t>a regionu CEE, emise se obchoduje také na </a:t>
            </a:r>
            <a:r>
              <a:rPr lang="cs-CZ" sz="800" dirty="0" err="1">
                <a:latin typeface="Amalia" panose="020B0504020203020204" pitchFamily="34" charset="77"/>
              </a:rPr>
              <a:t>Luxembourg</a:t>
            </a:r>
            <a:r>
              <a:rPr lang="cs-CZ" sz="800" dirty="0">
                <a:latin typeface="Amalia" panose="020B0504020203020204" pitchFamily="34" charset="77"/>
              </a:rPr>
              <a:t> Green Exchange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Nový udržitelný produkt – speciální úvěr na financování fotovoltaiky </a:t>
            </a:r>
            <a:br>
              <a:rPr lang="cs-CZ" sz="800" dirty="0">
                <a:latin typeface="Amalia" panose="020B0504020203020204" pitchFamily="34" charset="77"/>
              </a:rPr>
            </a:br>
            <a:r>
              <a:rPr lang="cs-CZ" sz="800" dirty="0">
                <a:latin typeface="Amalia" panose="020B0504020203020204" pitchFamily="34" charset="77"/>
              </a:rPr>
              <a:t>pro korporátní klienty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Nové ESG investiční certifikáty v nabídce pro odpovědné investování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Nové ESG vzdělávací semináře </a:t>
            </a:r>
            <a:br>
              <a:rPr lang="cs-CZ" sz="800" dirty="0">
                <a:latin typeface="Amalia" panose="020B0504020203020204" pitchFamily="34" charset="77"/>
              </a:rPr>
            </a:br>
            <a:r>
              <a:rPr lang="cs-CZ" sz="800" dirty="0">
                <a:latin typeface="Amalia" panose="020B0504020203020204" pitchFamily="34" charset="77"/>
              </a:rPr>
              <a:t>pro klienty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Spolupráce s vysokými školami </a:t>
            </a:r>
            <a:br>
              <a:rPr lang="cs-CZ" sz="800" dirty="0">
                <a:latin typeface="Amalia" panose="020B0504020203020204" pitchFamily="34" charset="77"/>
              </a:rPr>
            </a:br>
            <a:r>
              <a:rPr lang="cs-CZ" sz="800" dirty="0">
                <a:latin typeface="Amalia" panose="020B0504020203020204" pitchFamily="34" charset="77"/>
              </a:rPr>
              <a:t>na projektech udržitelnosti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r>
              <a:rPr lang="cs-CZ" sz="800" dirty="0">
                <a:latin typeface="Amalia" panose="020B0504020203020204" pitchFamily="34" charset="77"/>
              </a:rPr>
              <a:t>Nové benefity pro zaměstnance – den na dobrovolnictví a narozeninový den</a:t>
            </a:r>
          </a:p>
          <a:p>
            <a:pPr marL="171450" indent="-171450">
              <a:lnSpc>
                <a:spcPts val="1000"/>
              </a:lnSpc>
              <a:spcAft>
                <a:spcPts val="500"/>
              </a:spcAft>
              <a:buFont typeface="Wingdings" pitchFamily="2" charset="2"/>
              <a:buChar char="§"/>
            </a:pPr>
            <a:endParaRPr lang="cs-CZ" sz="800" dirty="0">
              <a:latin typeface="Amalia" panose="020B0504020203020204" pitchFamily="34" charset="77"/>
            </a:endParaRPr>
          </a:p>
          <a:p>
            <a:pPr>
              <a:lnSpc>
                <a:spcPts val="1000"/>
              </a:lnSpc>
              <a:spcAft>
                <a:spcPts val="500"/>
              </a:spcAft>
            </a:pPr>
            <a:endParaRPr lang="cs-CZ" sz="800" dirty="0">
              <a:latin typeface="Amalia" panose="020B0504020203020204" pitchFamily="34" charset="77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670DC885-7553-86FE-AE7D-A780D65A8385}"/>
              </a:ext>
            </a:extLst>
          </p:cNvPr>
          <p:cNvSpPr txBox="1"/>
          <p:nvPr/>
        </p:nvSpPr>
        <p:spPr>
          <a:xfrm>
            <a:off x="262968" y="4640220"/>
            <a:ext cx="3240360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* RBI = </a:t>
            </a:r>
            <a:r>
              <a:rPr lang="cs-CZ" sz="800" dirty="0">
                <a:latin typeface="Amalia" panose="020B0504020203020204" pitchFamily="34" charset="-18"/>
              </a:rPr>
              <a:t>mateřská</a:t>
            </a:r>
            <a:r>
              <a:rPr lang="cs-CZ" sz="800" dirty="0"/>
              <a:t> společnost Raiffeisenbank International</a:t>
            </a:r>
          </a:p>
        </p:txBody>
      </p:sp>
    </p:spTree>
    <p:extLst>
      <p:ext uri="{BB962C8B-B14F-4D97-AF65-F5344CB8AC3E}">
        <p14:creationId xmlns:p14="http://schemas.microsoft.com/office/powerpoint/2010/main" val="2454253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18B4F3-48AA-8C18-59A8-C04C580CE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4752"/>
            <a:ext cx="8682082" cy="432048"/>
          </a:xfrm>
        </p:spPr>
        <p:txBody>
          <a:bodyPr/>
          <a:lstStyle/>
          <a:p>
            <a:r>
              <a:rPr lang="cs-CZ" dirty="0"/>
              <a:t>Rozvíjíme principy odpovědného bankovnictví</a:t>
            </a:r>
            <a:endParaRPr lang="en-CZ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30181D2-7316-4C2D-1297-C84EB5B30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7</a:t>
            </a:fld>
            <a:endParaRPr lang="cs-CZ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88BDCA4-E677-9F2B-C1E8-736A873636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131" t="6317" r="131" b="13345"/>
          <a:stretch/>
        </p:blipFill>
        <p:spPr>
          <a:xfrm>
            <a:off x="1923721" y="1017321"/>
            <a:ext cx="6680727" cy="3642661"/>
          </a:xfrm>
          <a:prstGeom prst="rect">
            <a:avLst/>
          </a:prstGeom>
        </p:spPr>
      </p:pic>
      <p:sp>
        <p:nvSpPr>
          <p:cNvPr id="7" name="Levá složená závorka 21">
            <a:extLst>
              <a:ext uri="{FF2B5EF4-FFF2-40B4-BE49-F238E27FC236}">
                <a16:creationId xmlns:a16="http://schemas.microsoft.com/office/drawing/2014/main" id="{20ECE24D-9583-BF32-9BA3-C4B75BBF19EF}"/>
              </a:ext>
            </a:extLst>
          </p:cNvPr>
          <p:cNvSpPr/>
          <p:nvPr/>
        </p:nvSpPr>
        <p:spPr>
          <a:xfrm>
            <a:off x="1441462" y="1075746"/>
            <a:ext cx="339819" cy="2240100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  <p:sp>
        <p:nvSpPr>
          <p:cNvPr id="8" name="TextovéPole 71">
            <a:extLst>
              <a:ext uri="{FF2B5EF4-FFF2-40B4-BE49-F238E27FC236}">
                <a16:creationId xmlns:a16="http://schemas.microsoft.com/office/drawing/2014/main" id="{00E94802-B8C2-AF62-DEA9-BE2831768ABE}"/>
              </a:ext>
            </a:extLst>
          </p:cNvPr>
          <p:cNvSpPr txBox="1"/>
          <p:nvPr/>
        </p:nvSpPr>
        <p:spPr>
          <a:xfrm>
            <a:off x="322312" y="1562172"/>
            <a:ext cx="128684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malia" panose="020B0504020203020204" pitchFamily="34" charset="77"/>
              </a:rPr>
              <a:t>Principy odpovědného bankovnictví</a:t>
            </a:r>
            <a:br>
              <a:rPr lang="cs-CZ" sz="1200" dirty="0">
                <a:latin typeface="Amalia" panose="020B0504020203020204" pitchFamily="34" charset="77"/>
              </a:rPr>
            </a:br>
            <a:r>
              <a:rPr lang="cs-CZ" sz="1200" dirty="0">
                <a:latin typeface="Amalia" panose="020B0504020203020204" pitchFamily="34" charset="77"/>
              </a:rPr>
              <a:t>definují hlavní oblasti, které je třeba rozvíjet</a:t>
            </a:r>
          </a:p>
        </p:txBody>
      </p:sp>
      <p:sp>
        <p:nvSpPr>
          <p:cNvPr id="9" name="TextovéPole 73">
            <a:extLst>
              <a:ext uri="{FF2B5EF4-FFF2-40B4-BE49-F238E27FC236}">
                <a16:creationId xmlns:a16="http://schemas.microsoft.com/office/drawing/2014/main" id="{A3F103CF-277D-0E77-07D0-249AAF4FAD3C}"/>
              </a:ext>
            </a:extLst>
          </p:cNvPr>
          <p:cNvSpPr txBox="1"/>
          <p:nvPr/>
        </p:nvSpPr>
        <p:spPr>
          <a:xfrm>
            <a:off x="360288" y="517082"/>
            <a:ext cx="8460184" cy="4380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cs-CZ" sz="1000" dirty="0">
                <a:latin typeface="Amalia" panose="020B0504020203020204" pitchFamily="34" charset="77"/>
              </a:rPr>
              <a:t>Mateřská společnost Raiffeisenbank International </a:t>
            </a:r>
            <a:r>
              <a:rPr lang="cs-CZ" sz="1000" dirty="0">
                <a:solidFill>
                  <a:srgbClr val="0070C0"/>
                </a:solidFill>
                <a:latin typeface="Amalia" panose="020B0504020203020204" pitchFamily="34" charset="77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podepsala jako první rakouská banka v roce 2021 Principy odpovědného bankovnictví OSN </a:t>
            </a:r>
            <a:br>
              <a:rPr lang="cs-CZ" sz="1000" dirty="0">
                <a:latin typeface="Amalia" panose="020B0504020203020204" pitchFamily="34" charset="77"/>
              </a:rPr>
            </a:br>
            <a:r>
              <a:rPr lang="cs-CZ" sz="1000" dirty="0">
                <a:latin typeface="Amalia" panose="020B0504020203020204" pitchFamily="34" charset="77"/>
              </a:rPr>
              <a:t>a my tyto principy rovněž postupně naplňujeme.</a:t>
            </a:r>
          </a:p>
        </p:txBody>
      </p:sp>
      <p:sp>
        <p:nvSpPr>
          <p:cNvPr id="10" name="TextovéPole 27">
            <a:extLst>
              <a:ext uri="{FF2B5EF4-FFF2-40B4-BE49-F238E27FC236}">
                <a16:creationId xmlns:a16="http://schemas.microsoft.com/office/drawing/2014/main" id="{8B542C0D-2C33-DFBB-5B87-5824ACD5E774}"/>
              </a:ext>
            </a:extLst>
          </p:cNvPr>
          <p:cNvSpPr txBox="1"/>
          <p:nvPr/>
        </p:nvSpPr>
        <p:spPr>
          <a:xfrm>
            <a:off x="462372" y="3096058"/>
            <a:ext cx="14509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u="sng" dirty="0">
                <a:solidFill>
                  <a:schemeClr val="bg1"/>
                </a:solidFill>
                <a:latin typeface="Amalia" panose="020B0504020203020204" pitchFamily="34" charset="77"/>
              </a:rPr>
              <a:t>Integrace</a:t>
            </a:r>
            <a:r>
              <a:rPr lang="cs-CZ" sz="800" dirty="0">
                <a:solidFill>
                  <a:schemeClr val="bg1"/>
                </a:solidFill>
                <a:latin typeface="Amalia" panose="020B0504020203020204" pitchFamily="34" charset="77"/>
              </a:rPr>
              <a:t> ESG </a:t>
            </a:r>
            <a:br>
              <a:rPr lang="cs-CZ" sz="800" dirty="0">
                <a:solidFill>
                  <a:schemeClr val="bg1"/>
                </a:solidFill>
                <a:latin typeface="Amalia" panose="020B0504020203020204" pitchFamily="34" charset="77"/>
              </a:rPr>
            </a:br>
            <a:r>
              <a:rPr lang="cs-CZ" sz="800" dirty="0">
                <a:solidFill>
                  <a:schemeClr val="bg1"/>
                </a:solidFill>
                <a:latin typeface="Amalia" panose="020B0504020203020204" pitchFamily="34" charset="77"/>
              </a:rPr>
              <a:t>a principů odpovědního bankovnictví do strategie banky</a:t>
            </a:r>
          </a:p>
          <a:p>
            <a:endParaRPr lang="cs-CZ" sz="800" dirty="0">
              <a:solidFill>
                <a:schemeClr val="bg1"/>
              </a:solidFill>
              <a:latin typeface="Amalia" panose="020B0504020203020204" pitchFamily="34" charset="77"/>
            </a:endParaRPr>
          </a:p>
          <a:p>
            <a:r>
              <a:rPr lang="cs-CZ" sz="800" dirty="0">
                <a:solidFill>
                  <a:schemeClr val="bg1"/>
                </a:solidFill>
                <a:latin typeface="Amalia" panose="020B0504020203020204" pitchFamily="34" charset="77"/>
              </a:rPr>
              <a:t>ESG </a:t>
            </a:r>
            <a:r>
              <a:rPr lang="cs-CZ" sz="800" u="sng" dirty="0">
                <a:solidFill>
                  <a:schemeClr val="bg1"/>
                </a:solidFill>
                <a:latin typeface="Amalia" panose="020B0504020203020204" pitchFamily="34" charset="77"/>
              </a:rPr>
              <a:t>semináře</a:t>
            </a:r>
          </a:p>
        </p:txBody>
      </p:sp>
      <p:sp>
        <p:nvSpPr>
          <p:cNvPr id="11" name="TextovéPole 31">
            <a:extLst>
              <a:ext uri="{FF2B5EF4-FFF2-40B4-BE49-F238E27FC236}">
                <a16:creationId xmlns:a16="http://schemas.microsoft.com/office/drawing/2014/main" id="{352D9704-FFD0-ECAB-88AF-08E2BB2D5F15}"/>
              </a:ext>
            </a:extLst>
          </p:cNvPr>
          <p:cNvSpPr txBox="1"/>
          <p:nvPr/>
        </p:nvSpPr>
        <p:spPr>
          <a:xfrm>
            <a:off x="3266914" y="3435846"/>
            <a:ext cx="979642" cy="11082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Analýza portfolia</a:t>
            </a:r>
          </a:p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Nastavení</a:t>
            </a:r>
            <a:r>
              <a:rPr lang="cs-CZ" sz="700" u="sng" dirty="0">
                <a:solidFill>
                  <a:srgbClr val="FFFF00"/>
                </a:solidFill>
                <a:latin typeface="Amalia" panose="020B0504020203020204" pitchFamily="34" charset="77"/>
              </a:rPr>
              <a:t> </a:t>
            </a: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ESG klíčových ukazatelů (KPI)</a:t>
            </a:r>
          </a:p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Monitoring a reporting dat</a:t>
            </a:r>
          </a:p>
          <a:p>
            <a:pPr algn="ctr">
              <a:lnSpc>
                <a:spcPts val="950"/>
              </a:lnSpc>
            </a:pPr>
            <a:endParaRPr lang="cs-CZ" sz="700" dirty="0">
              <a:solidFill>
                <a:srgbClr val="FFFF00"/>
              </a:solidFill>
              <a:latin typeface="Amalia" panose="020B0504020203020204" pitchFamily="34" charset="77"/>
            </a:endParaRPr>
          </a:p>
        </p:txBody>
      </p:sp>
      <p:sp>
        <p:nvSpPr>
          <p:cNvPr id="12" name="TextovéPole 34">
            <a:extLst>
              <a:ext uri="{FF2B5EF4-FFF2-40B4-BE49-F238E27FC236}">
                <a16:creationId xmlns:a16="http://schemas.microsoft.com/office/drawing/2014/main" id="{54BE38B5-7FD2-C24E-0BF0-B03FFF3DDA83}"/>
              </a:ext>
            </a:extLst>
          </p:cNvPr>
          <p:cNvSpPr txBox="1"/>
          <p:nvPr/>
        </p:nvSpPr>
        <p:spPr>
          <a:xfrm>
            <a:off x="4331580" y="3435846"/>
            <a:ext cx="939834" cy="11082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Nový tým</a:t>
            </a:r>
            <a:b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</a:b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pro udržitelné finance a ESG poradenství </a:t>
            </a:r>
          </a:p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Nové udržitelné produkty</a:t>
            </a:r>
          </a:p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endParaRPr lang="cs-CZ" sz="700" dirty="0">
              <a:solidFill>
                <a:srgbClr val="FFFF00"/>
              </a:solidFill>
              <a:latin typeface="Amalia" panose="020B0504020203020204" pitchFamily="34" charset="77"/>
            </a:endParaRPr>
          </a:p>
        </p:txBody>
      </p:sp>
      <p:sp>
        <p:nvSpPr>
          <p:cNvPr id="13" name="TextovéPole 40">
            <a:extLst>
              <a:ext uri="{FF2B5EF4-FFF2-40B4-BE49-F238E27FC236}">
                <a16:creationId xmlns:a16="http://schemas.microsoft.com/office/drawing/2014/main" id="{2FE8E226-1492-DE8F-655C-E095C4F1055D}"/>
              </a:ext>
            </a:extLst>
          </p:cNvPr>
          <p:cNvSpPr txBox="1"/>
          <p:nvPr/>
        </p:nvSpPr>
        <p:spPr>
          <a:xfrm>
            <a:off x="5353929" y="3435846"/>
            <a:ext cx="992628" cy="11082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Spolupráce</a:t>
            </a:r>
            <a:b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</a:b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s domácími </a:t>
            </a:r>
            <a:b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</a:b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i zahraničními organizacemi,</a:t>
            </a:r>
            <a:b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</a:b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vysokými školami a zainteresovanými skupinami </a:t>
            </a:r>
          </a:p>
        </p:txBody>
      </p:sp>
      <p:sp>
        <p:nvSpPr>
          <p:cNvPr id="14" name="TextovéPole 43">
            <a:extLst>
              <a:ext uri="{FF2B5EF4-FFF2-40B4-BE49-F238E27FC236}">
                <a16:creationId xmlns:a16="http://schemas.microsoft.com/office/drawing/2014/main" id="{974B4B4E-9A73-E63C-5F77-05FF70C751A2}"/>
              </a:ext>
            </a:extLst>
          </p:cNvPr>
          <p:cNvSpPr txBox="1"/>
          <p:nvPr/>
        </p:nvSpPr>
        <p:spPr>
          <a:xfrm>
            <a:off x="7514350" y="3435846"/>
            <a:ext cx="924290" cy="11082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Sustainability</a:t>
            </a:r>
            <a:b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</a:b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report</a:t>
            </a:r>
          </a:p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Monitoring</a:t>
            </a:r>
            <a:r>
              <a:rPr lang="cs-CZ" sz="700" u="sng" dirty="0">
                <a:solidFill>
                  <a:srgbClr val="FFFF00"/>
                </a:solidFill>
                <a:latin typeface="Amalia" panose="020B0504020203020204" pitchFamily="34" charset="77"/>
              </a:rPr>
              <a:t> </a:t>
            </a:r>
            <a:b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</a:b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a reporting</a:t>
            </a:r>
            <a:b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</a:b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ESG klíčových </a:t>
            </a:r>
            <a:b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</a:b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ukazatelů </a:t>
            </a:r>
          </a:p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endParaRPr lang="cs-CZ" sz="700" dirty="0">
              <a:solidFill>
                <a:srgbClr val="FFFF00"/>
              </a:solidFill>
              <a:latin typeface="Amalia" panose="020B0504020203020204" pitchFamily="34" charset="77"/>
            </a:endParaRPr>
          </a:p>
          <a:p>
            <a:pPr algn="ctr">
              <a:lnSpc>
                <a:spcPts val="950"/>
              </a:lnSpc>
            </a:pPr>
            <a:endParaRPr lang="cs-CZ" sz="700" dirty="0">
              <a:solidFill>
                <a:srgbClr val="FFFF00"/>
              </a:solidFill>
              <a:latin typeface="Amalia" panose="020B0504020203020204" pitchFamily="34" charset="77"/>
            </a:endParaRPr>
          </a:p>
        </p:txBody>
      </p:sp>
      <p:sp>
        <p:nvSpPr>
          <p:cNvPr id="15" name="TextovéPole 35">
            <a:extLst>
              <a:ext uri="{FF2B5EF4-FFF2-40B4-BE49-F238E27FC236}">
                <a16:creationId xmlns:a16="http://schemas.microsoft.com/office/drawing/2014/main" id="{8F330875-5E02-C60E-5D20-236CEB99AA25}"/>
              </a:ext>
            </a:extLst>
          </p:cNvPr>
          <p:cNvSpPr txBox="1"/>
          <p:nvPr/>
        </p:nvSpPr>
        <p:spPr>
          <a:xfrm>
            <a:off x="6434139" y="3435846"/>
            <a:ext cx="992629" cy="11082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ESG </a:t>
            </a:r>
            <a:r>
              <a:rPr lang="cs-CZ" sz="700" dirty="0" err="1">
                <a:solidFill>
                  <a:srgbClr val="FFFF00"/>
                </a:solidFill>
                <a:latin typeface="Amalia" panose="020B0504020203020204" pitchFamily="34" charset="77"/>
              </a:rPr>
              <a:t>governance</a:t>
            </a: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 a nové ESG týmy v bance </a:t>
            </a:r>
          </a:p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Sektorové politiky</a:t>
            </a:r>
          </a:p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ESG scoring</a:t>
            </a:r>
          </a:p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ESG KPI</a:t>
            </a:r>
          </a:p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endParaRPr lang="cs-CZ" sz="700" dirty="0">
              <a:solidFill>
                <a:srgbClr val="FFFF00"/>
              </a:solidFill>
              <a:latin typeface="Amalia" panose="020B0504020203020204" pitchFamily="34" charset="77"/>
            </a:endParaRPr>
          </a:p>
        </p:txBody>
      </p:sp>
      <p:sp>
        <p:nvSpPr>
          <p:cNvPr id="16" name="TextovéPole 27">
            <a:extLst>
              <a:ext uri="{FF2B5EF4-FFF2-40B4-BE49-F238E27FC236}">
                <a16:creationId xmlns:a16="http://schemas.microsoft.com/office/drawing/2014/main" id="{61C9B01A-3843-F552-6656-735297E5FA46}"/>
              </a:ext>
            </a:extLst>
          </p:cNvPr>
          <p:cNvSpPr txBox="1"/>
          <p:nvPr/>
        </p:nvSpPr>
        <p:spPr>
          <a:xfrm>
            <a:off x="2139893" y="3435846"/>
            <a:ext cx="1041997" cy="1108252"/>
          </a:xfrm>
          <a:prstGeom prst="rect">
            <a:avLst/>
          </a:prstGeom>
          <a:noFill/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Integrace</a:t>
            </a:r>
            <a:b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</a:b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principů udržitelnosti do strategie banky a interních procesů</a:t>
            </a:r>
          </a:p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r>
              <a:rPr lang="cs-CZ" sz="700" dirty="0">
                <a:solidFill>
                  <a:srgbClr val="FFFF00"/>
                </a:solidFill>
                <a:latin typeface="Amalia" panose="020B0504020203020204" pitchFamily="34" charset="77"/>
              </a:rPr>
              <a:t>ESG vzdělávání</a:t>
            </a:r>
          </a:p>
          <a:p>
            <a:pPr marL="171450" indent="-171450">
              <a:lnSpc>
                <a:spcPts val="950"/>
              </a:lnSpc>
              <a:buFont typeface="Arial" panose="020B0604020202020204" pitchFamily="34" charset="0"/>
              <a:buChar char="•"/>
            </a:pPr>
            <a:endParaRPr lang="cs-CZ" sz="700" dirty="0">
              <a:solidFill>
                <a:srgbClr val="FFFF00"/>
              </a:solidFill>
              <a:latin typeface="Amalia" panose="020B0504020203020204" pitchFamily="34" charset="77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5D03C89-D46A-5843-00E8-7BA1661AC28F}"/>
              </a:ext>
            </a:extLst>
          </p:cNvPr>
          <p:cNvGrpSpPr/>
          <p:nvPr/>
        </p:nvGrpSpPr>
        <p:grpSpPr>
          <a:xfrm>
            <a:off x="2150798" y="1203598"/>
            <a:ext cx="4392487" cy="909102"/>
            <a:chOff x="2150798" y="1302608"/>
            <a:chExt cx="4392487" cy="90910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2363B17-20A2-EFF9-5B27-AA5B5F2D151E}"/>
                </a:ext>
              </a:extLst>
            </p:cNvPr>
            <p:cNvSpPr txBox="1"/>
            <p:nvPr/>
          </p:nvSpPr>
          <p:spPr>
            <a:xfrm>
              <a:off x="2150799" y="1302608"/>
              <a:ext cx="2160240" cy="4770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CZ" sz="2500" dirty="0">
                  <a:solidFill>
                    <a:schemeClr val="bg1"/>
                  </a:solidFill>
                  <a:latin typeface="Amalia" panose="020B0504020203020204" pitchFamily="34" charset="77"/>
                </a:rPr>
                <a:t>6 PRINCIPŮ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38A249F-B71C-21DD-3E51-358FFAA5B39F}"/>
                </a:ext>
              </a:extLst>
            </p:cNvPr>
            <p:cNvSpPr txBox="1"/>
            <p:nvPr/>
          </p:nvSpPr>
          <p:spPr>
            <a:xfrm>
              <a:off x="2150798" y="1657712"/>
              <a:ext cx="4392487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3000" b="1" i="0" u="none" strike="noStrike" dirty="0">
                  <a:solidFill>
                    <a:srgbClr val="92D050"/>
                  </a:solidFill>
                  <a:effectLst/>
                  <a:latin typeface="Amalia" panose="020B0504020203020204" pitchFamily="34" charset="77"/>
                </a:rPr>
                <a:t>MĚNÍME BUDOUCNOST</a:t>
              </a:r>
              <a:endParaRPr lang="en-CZ" sz="3000" b="1" dirty="0">
                <a:solidFill>
                  <a:srgbClr val="92D050"/>
                </a:solidFill>
                <a:latin typeface="Amalia" panose="020B0504020203020204" pitchFamily="34" charset="77"/>
              </a:endParaRPr>
            </a:p>
          </p:txBody>
        </p:sp>
      </p:grpSp>
      <p:sp>
        <p:nvSpPr>
          <p:cNvPr id="19" name="TextBox 18">
            <a:extLst>
              <a:ext uri="{FF2B5EF4-FFF2-40B4-BE49-F238E27FC236}">
                <a16:creationId xmlns:a16="http://schemas.microsoft.com/office/drawing/2014/main" id="{8AFAE68A-8CA3-E012-3CCA-2C66AFD82888}"/>
              </a:ext>
            </a:extLst>
          </p:cNvPr>
          <p:cNvSpPr txBox="1"/>
          <p:nvPr/>
        </p:nvSpPr>
        <p:spPr>
          <a:xfrm>
            <a:off x="7313907" y="1635646"/>
            <a:ext cx="1300512" cy="5155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1100"/>
              </a:lnSpc>
            </a:pPr>
            <a:r>
              <a:rPr lang="en-GB" sz="1000" i="0" u="none" strike="noStrike" spc="50" dirty="0">
                <a:solidFill>
                  <a:schemeClr val="bg1"/>
                </a:solidFill>
                <a:effectLst/>
                <a:latin typeface="Amalia" panose="020B0504020203020204" pitchFamily="34" charset="77"/>
              </a:rPr>
              <a:t>PRINCIPY ODPOVĚDNÉHO BANKOVNICTVÍ</a:t>
            </a:r>
            <a:endParaRPr lang="en-CZ" sz="1000" spc="50" dirty="0">
              <a:solidFill>
                <a:schemeClr val="bg1"/>
              </a:solidFill>
              <a:latin typeface="Amalia" panose="020B0504020203020204" pitchFamily="34" charset="7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1B0B87A-B7DC-3F5F-ACEA-1C173D4D3F79}"/>
              </a:ext>
            </a:extLst>
          </p:cNvPr>
          <p:cNvSpPr txBox="1"/>
          <p:nvPr/>
        </p:nvSpPr>
        <p:spPr>
          <a:xfrm>
            <a:off x="2238688" y="3090291"/>
            <a:ext cx="844405" cy="21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cs-CZ" sz="800" b="1" i="0" u="none" strike="noStrike" dirty="0">
                <a:solidFill>
                  <a:srgbClr val="92D050"/>
                </a:solidFill>
                <a:effectLst/>
                <a:latin typeface="Amalia" panose="020B0504020203020204" pitchFamily="34" charset="77"/>
              </a:rPr>
              <a:t>Integrace</a:t>
            </a:r>
            <a:endParaRPr lang="cs-CZ" sz="800" b="1" dirty="0">
              <a:solidFill>
                <a:srgbClr val="92D050"/>
              </a:solidFill>
              <a:latin typeface="Amalia" panose="020B0504020203020204" pitchFamily="34" charset="77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7E442396-7F62-1B3F-3B71-935FE73F50BA}"/>
              </a:ext>
            </a:extLst>
          </p:cNvPr>
          <p:cNvSpPr txBox="1"/>
          <p:nvPr/>
        </p:nvSpPr>
        <p:spPr>
          <a:xfrm>
            <a:off x="3281807" y="3090291"/>
            <a:ext cx="844405" cy="2137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cs-CZ" sz="800" b="1" i="0" u="none" strike="noStrike" dirty="0">
                <a:solidFill>
                  <a:srgbClr val="92D050"/>
                </a:solidFill>
                <a:effectLst/>
                <a:latin typeface="Amalia" panose="020B0504020203020204" pitchFamily="34" charset="77"/>
              </a:rPr>
              <a:t>Dopad</a:t>
            </a:r>
            <a:endParaRPr lang="cs-CZ" sz="800" b="1" dirty="0">
              <a:solidFill>
                <a:srgbClr val="92D050"/>
              </a:solidFill>
              <a:latin typeface="Amalia" panose="020B0504020203020204" pitchFamily="34" charset="7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DE9DE8-B082-4612-D64D-39CEE040F050}"/>
              </a:ext>
            </a:extLst>
          </p:cNvPr>
          <p:cNvSpPr txBox="1"/>
          <p:nvPr/>
        </p:nvSpPr>
        <p:spPr>
          <a:xfrm>
            <a:off x="4378696" y="3090291"/>
            <a:ext cx="844405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cs-CZ" sz="800" b="1" i="0" u="none" strike="noStrike" dirty="0">
                <a:solidFill>
                  <a:srgbClr val="92D050"/>
                </a:solidFill>
                <a:effectLst/>
                <a:latin typeface="Amalia" panose="020B0504020203020204" pitchFamily="34" charset="77"/>
              </a:rPr>
              <a:t>Klienti a zákazníci</a:t>
            </a:r>
            <a:endParaRPr lang="cs-CZ" sz="800" b="1" dirty="0">
              <a:solidFill>
                <a:srgbClr val="92D050"/>
              </a:solidFill>
              <a:latin typeface="Amalia" panose="020B0504020203020204" pitchFamily="34" charset="7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23F7229D-53D8-10A2-22E3-C8CBE556AA43}"/>
              </a:ext>
            </a:extLst>
          </p:cNvPr>
          <p:cNvSpPr txBox="1"/>
          <p:nvPr/>
        </p:nvSpPr>
        <p:spPr>
          <a:xfrm>
            <a:off x="5321699" y="3090291"/>
            <a:ext cx="961660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cs-CZ" sz="800" b="1" i="0" u="none" strike="noStrike" dirty="0">
                <a:solidFill>
                  <a:srgbClr val="92D050"/>
                </a:solidFill>
                <a:effectLst/>
                <a:latin typeface="Amalia" panose="020B0504020203020204" pitchFamily="34" charset="77"/>
              </a:rPr>
              <a:t>Zainteresované strany</a:t>
            </a:r>
            <a:endParaRPr lang="cs-CZ" sz="800" b="1" dirty="0">
              <a:solidFill>
                <a:srgbClr val="92D050"/>
              </a:solidFill>
              <a:latin typeface="Amalia" panose="020B0504020203020204" pitchFamily="34" charset="7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E1516E8-306A-1489-A3EF-E22576F02A85}"/>
              </a:ext>
            </a:extLst>
          </p:cNvPr>
          <p:cNvSpPr txBox="1"/>
          <p:nvPr/>
        </p:nvSpPr>
        <p:spPr>
          <a:xfrm>
            <a:off x="6330475" y="3090291"/>
            <a:ext cx="1138046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cs-CZ" sz="800" b="1" i="0" u="none" strike="noStrike" dirty="0">
                <a:solidFill>
                  <a:srgbClr val="92D050"/>
                </a:solidFill>
                <a:effectLst/>
                <a:latin typeface="Amalia" panose="020B0504020203020204" pitchFamily="34" charset="77"/>
              </a:rPr>
              <a:t>Řízení a nastavení cílů</a:t>
            </a:r>
            <a:endParaRPr lang="cs-CZ" sz="800" b="1" dirty="0">
              <a:solidFill>
                <a:srgbClr val="92D050"/>
              </a:solidFill>
              <a:latin typeface="Amalia" panose="020B0504020203020204" pitchFamily="34" charset="77"/>
            </a:endParaRP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264DBEB-6437-E32D-E050-DDFDFB082121}"/>
              </a:ext>
            </a:extLst>
          </p:cNvPr>
          <p:cNvCxnSpPr/>
          <p:nvPr/>
        </p:nvCxnSpPr>
        <p:spPr>
          <a:xfrm flipV="1">
            <a:off x="7271703" y="1189288"/>
            <a:ext cx="0" cy="892715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37F2D493-4E45-23AE-E803-7B4462AE00FE}"/>
              </a:ext>
            </a:extLst>
          </p:cNvPr>
          <p:cNvSpPr txBox="1"/>
          <p:nvPr/>
        </p:nvSpPr>
        <p:spPr>
          <a:xfrm>
            <a:off x="7395140" y="3090291"/>
            <a:ext cx="1138046" cy="341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1000"/>
              </a:lnSpc>
            </a:pPr>
            <a:r>
              <a:rPr lang="cs-CZ" sz="800" b="1" i="0" u="none" strike="noStrike" dirty="0">
                <a:solidFill>
                  <a:srgbClr val="92D050"/>
                </a:solidFill>
                <a:effectLst/>
                <a:latin typeface="Amalia" panose="020B0504020203020204" pitchFamily="34" charset="77"/>
              </a:rPr>
              <a:t>Transparentnost a odpovědnost</a:t>
            </a:r>
            <a:endParaRPr lang="cs-CZ" sz="800" b="1" dirty="0">
              <a:solidFill>
                <a:srgbClr val="92D050"/>
              </a:solidFill>
              <a:latin typeface="Amalia" panose="020B0504020203020204" pitchFamily="34" charset="77"/>
            </a:endParaRPr>
          </a:p>
        </p:txBody>
      </p:sp>
      <p:sp>
        <p:nvSpPr>
          <p:cNvPr id="26" name="TextovéPole 71">
            <a:extLst>
              <a:ext uri="{FF2B5EF4-FFF2-40B4-BE49-F238E27FC236}">
                <a16:creationId xmlns:a16="http://schemas.microsoft.com/office/drawing/2014/main" id="{916172EE-07BF-4F6F-9EBD-D52F02659E93}"/>
              </a:ext>
            </a:extLst>
          </p:cNvPr>
          <p:cNvSpPr txBox="1"/>
          <p:nvPr/>
        </p:nvSpPr>
        <p:spPr>
          <a:xfrm>
            <a:off x="305575" y="3477586"/>
            <a:ext cx="134156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200" b="1" dirty="0">
                <a:latin typeface="Amalia" panose="020B0504020203020204" pitchFamily="34" charset="77"/>
              </a:rPr>
              <a:t>Raiffeisenbank</a:t>
            </a:r>
            <a:r>
              <a:rPr lang="cs-CZ" sz="1200" dirty="0">
                <a:latin typeface="Amalia" panose="020B0504020203020204" pitchFamily="34" charset="77"/>
              </a:rPr>
              <a:t> tyto principy naplňuje konkrétními kroky</a:t>
            </a:r>
          </a:p>
        </p:txBody>
      </p:sp>
      <p:sp>
        <p:nvSpPr>
          <p:cNvPr id="29" name="Levá složená závorka 21">
            <a:extLst>
              <a:ext uri="{FF2B5EF4-FFF2-40B4-BE49-F238E27FC236}">
                <a16:creationId xmlns:a16="http://schemas.microsoft.com/office/drawing/2014/main" id="{399D879E-75A5-476E-B678-17502F6344D8}"/>
              </a:ext>
            </a:extLst>
          </p:cNvPr>
          <p:cNvSpPr/>
          <p:nvPr/>
        </p:nvSpPr>
        <p:spPr>
          <a:xfrm>
            <a:off x="1441462" y="3432244"/>
            <a:ext cx="335399" cy="1149576"/>
          </a:xfrm>
          <a:prstGeom prst="leftBrac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507065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C1A6E-92CF-6FC9-3D98-B3D0A6202B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64752"/>
            <a:ext cx="8682082" cy="432048"/>
          </a:xfrm>
        </p:spPr>
        <p:txBody>
          <a:bodyPr/>
          <a:lstStyle/>
          <a:p>
            <a:r>
              <a:rPr lang="cs-CZ" dirty="0"/>
              <a:t>Podporujeme cíle udržitelného rozvoje </a:t>
            </a:r>
            <a:r>
              <a:rPr lang="cs-CZ" dirty="0" err="1"/>
              <a:t>osn</a:t>
            </a:r>
            <a:r>
              <a:rPr lang="cs-CZ" dirty="0"/>
              <a:t>*</a:t>
            </a:r>
            <a:endParaRPr lang="en-CZ" dirty="0"/>
          </a:p>
        </p:txBody>
      </p:sp>
      <p:sp>
        <p:nvSpPr>
          <p:cNvPr id="5" name="TextovéPole 6">
            <a:extLst>
              <a:ext uri="{FF2B5EF4-FFF2-40B4-BE49-F238E27FC236}">
                <a16:creationId xmlns:a16="http://schemas.microsoft.com/office/drawing/2014/main" id="{42E0B63C-53DF-413F-2A80-E30714AB0867}"/>
              </a:ext>
            </a:extLst>
          </p:cNvPr>
          <p:cNvSpPr txBox="1"/>
          <p:nvPr/>
        </p:nvSpPr>
        <p:spPr>
          <a:xfrm>
            <a:off x="294346" y="4572065"/>
            <a:ext cx="8586685" cy="307777"/>
          </a:xfrm>
          <a:prstGeom prst="rect">
            <a:avLst/>
          </a:prstGeom>
          <a:solidFill>
            <a:srgbClr val="FFEC00"/>
          </a:solidFill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cs-CZ" sz="700" dirty="0">
                <a:latin typeface="Amalia" panose="020B0504020203020204" pitchFamily="34" charset="77"/>
              </a:rPr>
              <a:t>Jde o iniciativu, která představuje program rozvoje na následujících 15 let (2015–2030) a navazuje na úspěšnou agendu Rozvojových cílů tisíciletí. Základ tvoří 17 cílů pro udržitelný rozvoj – tzv. Cíle udržitelného rozvoje (Sustainable Development Goals, SDGs) a jejich 169 dílčích podcílů. Naše banka rozvíjí primárně takové SDGs, které odpovídají charakteru a povaze podnikání Raiffeisenbank. 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19C1FB6-E8D1-67AB-2914-D609ACB73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8</a:t>
            </a:fld>
            <a:endParaRPr lang="cs-CZ" dirty="0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2683A39C-34C6-0EEA-B0A6-063B7E2855B6}"/>
              </a:ext>
            </a:extLst>
          </p:cNvPr>
          <p:cNvGrpSpPr/>
          <p:nvPr/>
        </p:nvGrpSpPr>
        <p:grpSpPr>
          <a:xfrm>
            <a:off x="1403648" y="545268"/>
            <a:ext cx="6268070" cy="3911957"/>
            <a:chOff x="1403648" y="496800"/>
            <a:chExt cx="6268070" cy="3911957"/>
          </a:xfrm>
        </p:grpSpPr>
        <p:pic>
          <p:nvPicPr>
            <p:cNvPr id="4" name="Obrázek 5">
              <a:extLst>
                <a:ext uri="{FF2B5EF4-FFF2-40B4-BE49-F238E27FC236}">
                  <a16:creationId xmlns:a16="http://schemas.microsoft.com/office/drawing/2014/main" id="{99E898B5-22FE-6142-1205-5A131C8B9A7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03648" y="496800"/>
              <a:ext cx="6224535" cy="3883144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74448BE-D65E-7A1F-F429-19D7B995383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712" y="1862308"/>
              <a:ext cx="504056" cy="504056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0F690B1-E16D-32CA-82B3-295EDE5B242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712" y="2878308"/>
              <a:ext cx="504056" cy="504056"/>
            </a:xfrm>
            <a:prstGeom prst="rect">
              <a:avLst/>
            </a:prstGeom>
          </p:spPr>
        </p:pic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3587A4B-B574-6BB4-E6E3-F970B5A8EEC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79712" y="3904701"/>
              <a:ext cx="504056" cy="504056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AAEE07A5-82E2-8833-4634-D967BBDA1B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812" y="1862308"/>
              <a:ext cx="504056" cy="504056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1D1D307-6B33-84DE-FB8F-16D4CA2DA04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812" y="2878308"/>
              <a:ext cx="504056" cy="504056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C48C907-E213-BEE4-A7D8-EC080558F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049812" y="3904701"/>
              <a:ext cx="504056" cy="504056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F2708870-E692-8FE8-BF72-700EC9D8536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4862" y="1862308"/>
              <a:ext cx="504056" cy="504056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1C5C32A-1639-8F12-76CC-001BF0BF6F5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4862" y="2878308"/>
              <a:ext cx="504056" cy="504056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0288EB64-4654-436D-6C06-1B0BC2CFDF8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84862" y="3904701"/>
              <a:ext cx="504056" cy="504056"/>
            </a:xfrm>
            <a:prstGeom prst="rect">
              <a:avLst/>
            </a:prstGeom>
          </p:spPr>
        </p:pic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5F487FD0-58FB-3527-A06D-4645498FEA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3562" y="1862308"/>
              <a:ext cx="504056" cy="504056"/>
            </a:xfrm>
            <a:prstGeom prst="rect">
              <a:avLst/>
            </a:prstGeom>
          </p:spPr>
        </p:pic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AD324192-7580-5667-8FFE-9AA915D5A33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167662" y="2878308"/>
              <a:ext cx="504056" cy="504056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8406AD1A-152D-3F05-ED5D-808097B3E98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21112" y="2878308"/>
              <a:ext cx="504056" cy="50405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03103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AC03C-2B89-5AEE-F4CC-7C945B79F7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512" y="72302"/>
            <a:ext cx="9217024" cy="346758"/>
          </a:xfrm>
        </p:spPr>
        <p:txBody>
          <a:bodyPr>
            <a:noAutofit/>
          </a:bodyPr>
          <a:lstStyle/>
          <a:p>
            <a:r>
              <a:rPr lang="cs-CZ" sz="1400" dirty="0"/>
              <a:t>přizpůsobili jsme naši organizační strukturu, abychom podpořili odpovědné bankovnictví</a:t>
            </a:r>
            <a:endParaRPr lang="en-CZ" sz="1400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447AA56-7124-FECE-9173-770F1EE7E8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D4B5FF-EFB1-4735-9F78-BE0143DE0338}" type="slidenum">
              <a:rPr lang="cs-CZ" smtClean="0"/>
              <a:pPr/>
              <a:t>9</a:t>
            </a:fld>
            <a:endParaRPr lang="cs-CZ" dirty="0"/>
          </a:p>
        </p:txBody>
      </p:sp>
      <p:sp>
        <p:nvSpPr>
          <p:cNvPr id="6" name="TextovéPole 12">
            <a:extLst>
              <a:ext uri="{FF2B5EF4-FFF2-40B4-BE49-F238E27FC236}">
                <a16:creationId xmlns:a16="http://schemas.microsoft.com/office/drawing/2014/main" id="{52EE4C10-1400-851C-DE45-F714C41B2681}"/>
              </a:ext>
            </a:extLst>
          </p:cNvPr>
          <p:cNvSpPr txBox="1"/>
          <p:nvPr/>
        </p:nvSpPr>
        <p:spPr>
          <a:xfrm>
            <a:off x="6846083" y="1604992"/>
            <a:ext cx="369332" cy="3212762"/>
          </a:xfrm>
          <a:prstGeom prst="rect">
            <a:avLst/>
          </a:prstGeom>
          <a:solidFill>
            <a:srgbClr val="FFEC00"/>
          </a:solidFill>
        </p:spPr>
        <p:txBody>
          <a:bodyPr vert="vert" wrap="square" rtlCol="0">
            <a:spAutoFit/>
          </a:bodyPr>
          <a:lstStyle/>
          <a:p>
            <a:pPr algn="ctr"/>
            <a:r>
              <a:rPr lang="en-AU" sz="1200">
                <a:latin typeface="Amalia" panose="020B0504020203020204" pitchFamily="34" charset="77"/>
              </a:rPr>
              <a:t>Responsible Banking Steering Group</a:t>
            </a:r>
          </a:p>
        </p:txBody>
      </p:sp>
      <p:sp>
        <p:nvSpPr>
          <p:cNvPr id="7" name="TextovéPole 2">
            <a:extLst>
              <a:ext uri="{FF2B5EF4-FFF2-40B4-BE49-F238E27FC236}">
                <a16:creationId xmlns:a16="http://schemas.microsoft.com/office/drawing/2014/main" id="{1E14DA29-ACC4-C5FF-401D-45D8CE09797D}"/>
              </a:ext>
            </a:extLst>
          </p:cNvPr>
          <p:cNvSpPr txBox="1"/>
          <p:nvPr/>
        </p:nvSpPr>
        <p:spPr>
          <a:xfrm>
            <a:off x="323528" y="470820"/>
            <a:ext cx="8496943" cy="10824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1300"/>
              </a:lnSpc>
            </a:pPr>
            <a:r>
              <a:rPr lang="cs-CZ" sz="1000" dirty="0">
                <a:latin typeface="Amalia" panose="020B0504020203020204" pitchFamily="34" charset="77"/>
              </a:rPr>
              <a:t>Aby bylo možné principy odpovědného bankovnictví a udržitelnosti efektivně implementovat a řídit napříč celou bankovní skupinou, vytvořili jsme novou organizační strukturu, která tomuto cíli napomáhá. Zřídili jsme nový ESG tým pro korporátní klienty - </a:t>
            </a:r>
            <a:r>
              <a:rPr lang="cs-CZ" sz="1000" b="1" dirty="0">
                <a:latin typeface="Amalia" panose="020B0504020203020204" pitchFamily="34" charset="77"/>
              </a:rPr>
              <a:t>ESG &amp; Support </a:t>
            </a:r>
            <a:r>
              <a:rPr lang="cs-CZ" sz="1000" b="1" dirty="0" err="1">
                <a:latin typeface="Amalia" panose="020B0504020203020204" pitchFamily="34" charset="77"/>
              </a:rPr>
              <a:t>Products</a:t>
            </a:r>
            <a:r>
              <a:rPr lang="cs-CZ" sz="1000" dirty="0">
                <a:latin typeface="Amalia" panose="020B0504020203020204" pitchFamily="34" charset="77"/>
              </a:rPr>
              <a:t>, </a:t>
            </a:r>
            <a:r>
              <a:rPr lang="cs-CZ" sz="1000" dirty="0">
                <a:latin typeface="Amalia" panose="020B0504020203020204" pitchFamily="34" charset="77"/>
                <a:cs typeface="Calibri" panose="020F0502020204030204" pitchFamily="34" charset="0"/>
              </a:rPr>
              <a:t>ustanovili koordinační a pracovní skupinu pro téma udržitelnosti - </a:t>
            </a:r>
            <a:r>
              <a:rPr lang="cs-CZ" sz="1000" b="1" dirty="0" err="1">
                <a:latin typeface="Amalia" panose="020B0504020203020204" pitchFamily="34" charset="77"/>
                <a:cs typeface="Calibri" panose="020F0502020204030204" pitchFamily="34" charset="0"/>
              </a:rPr>
              <a:t>Responsible</a:t>
            </a:r>
            <a:r>
              <a:rPr lang="cs-CZ" sz="1000" b="1" dirty="0">
                <a:latin typeface="Amalia" panose="020B0504020203020204" pitchFamily="34" charset="77"/>
                <a:cs typeface="Calibri" panose="020F0502020204030204" pitchFamily="34" charset="0"/>
              </a:rPr>
              <a:t> Banking </a:t>
            </a:r>
            <a:r>
              <a:rPr lang="cs-CZ" sz="1000" b="1" dirty="0" err="1">
                <a:latin typeface="Amalia" panose="020B0504020203020204" pitchFamily="34" charset="77"/>
                <a:cs typeface="Calibri" panose="020F0502020204030204" pitchFamily="34" charset="0"/>
              </a:rPr>
              <a:t>Steering</a:t>
            </a:r>
            <a:r>
              <a:rPr lang="cs-CZ" sz="1000" b="1" dirty="0">
                <a:latin typeface="Amalia" panose="020B0504020203020204" pitchFamily="34" charset="77"/>
                <a:cs typeface="Calibri" panose="020F0502020204030204" pitchFamily="34" charset="0"/>
              </a:rPr>
              <a:t> Group (RBSG)</a:t>
            </a:r>
            <a:r>
              <a:rPr lang="cs-CZ" sz="1000" dirty="0">
                <a:latin typeface="Amalia" panose="020B0504020203020204" pitchFamily="34" charset="77"/>
                <a:cs typeface="Calibri" panose="020F0502020204030204" pitchFamily="34" charset="0"/>
              </a:rPr>
              <a:t>,  zavedli v bance pozici</a:t>
            </a:r>
            <a:r>
              <a:rPr lang="cs-CZ" sz="1000" dirty="0">
                <a:latin typeface="Amalia" panose="020B0504020203020204" pitchFamily="34" charset="77"/>
              </a:rPr>
              <a:t> </a:t>
            </a:r>
            <a:r>
              <a:rPr lang="cs-CZ" sz="1000" b="1" dirty="0">
                <a:latin typeface="Amalia" panose="020B0504020203020204" pitchFamily="34" charset="77"/>
              </a:rPr>
              <a:t>Sustainability </a:t>
            </a:r>
            <a:r>
              <a:rPr lang="cs-CZ" sz="1000" b="1" dirty="0" err="1">
                <a:latin typeface="Amalia" panose="020B0504020203020204" pitchFamily="34" charset="77"/>
              </a:rPr>
              <a:t>Officera</a:t>
            </a:r>
            <a:r>
              <a:rPr lang="cs-CZ" sz="1000" b="1" dirty="0">
                <a:latin typeface="Amalia" panose="020B0504020203020204" pitchFamily="34" charset="77"/>
                <a:cs typeface="Calibri" panose="020F0502020204030204" pitchFamily="34" charset="0"/>
              </a:rPr>
              <a:t> </a:t>
            </a:r>
            <a:r>
              <a:rPr lang="cs-CZ" sz="1000" dirty="0">
                <a:latin typeface="Amalia" panose="020B0504020203020204" pitchFamily="34" charset="77"/>
                <a:cs typeface="Calibri" panose="020F0502020204030204" pitchFamily="34" charset="0"/>
              </a:rPr>
              <a:t>a spustili ESG vzdělávací semináře pro naše zaměstnance – </a:t>
            </a:r>
            <a:r>
              <a:rPr lang="cs-CZ" sz="1000" b="1" dirty="0">
                <a:latin typeface="Amalia" panose="020B0504020203020204" pitchFamily="34" charset="77"/>
                <a:cs typeface="Calibri" panose="020F0502020204030204" pitchFamily="34" charset="0"/>
              </a:rPr>
              <a:t>Akademii udržitelnosti</a:t>
            </a:r>
            <a:r>
              <a:rPr lang="cs-CZ" sz="1000" dirty="0">
                <a:latin typeface="Amalia" panose="020B0504020203020204" pitchFamily="34" charset="77"/>
                <a:cs typeface="Calibri" panose="020F0502020204030204" pitchFamily="34" charset="0"/>
              </a:rPr>
              <a:t>. Garantem implementace principů odpovědného bankovnictví je představenstvo banky v čele s generálním ředitelem, který celou tematiku ESG rozvíjí a zastřešuje. Konkrétní úkoly z oblasti udržitelnosti jsou přiřazeny příslušným divizím a koordinovány pracovní skupinou RBSG, která je řízena Sustainability </a:t>
            </a:r>
            <a:r>
              <a:rPr lang="cs-CZ" sz="1000" dirty="0" err="1">
                <a:latin typeface="Amalia" panose="020B0504020203020204" pitchFamily="34" charset="77"/>
                <a:cs typeface="Calibri" panose="020F0502020204030204" pitchFamily="34" charset="0"/>
              </a:rPr>
              <a:t>Officerem</a:t>
            </a:r>
            <a:r>
              <a:rPr lang="cs-CZ" sz="1000" dirty="0">
                <a:latin typeface="Amalia" panose="020B0504020203020204" pitchFamily="34" charset="77"/>
                <a:cs typeface="Calibri" panose="020F0502020204030204" pitchFamily="34" charset="0"/>
              </a:rPr>
              <a:t>. </a:t>
            </a:r>
            <a:endParaRPr lang="cs-CZ" sz="1000" dirty="0">
              <a:latin typeface="Amalia" panose="020B0504020203020204" pitchFamily="34" charset="77"/>
            </a:endParaRPr>
          </a:p>
        </p:txBody>
      </p:sp>
      <p:pic>
        <p:nvPicPr>
          <p:cNvPr id="11" name="Obrázek 10">
            <a:extLst>
              <a:ext uri="{FF2B5EF4-FFF2-40B4-BE49-F238E27FC236}">
                <a16:creationId xmlns:a16="http://schemas.microsoft.com/office/drawing/2014/main" id="{4F060429-90F3-F806-0B7C-2223F736E3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8032" y="1604992"/>
            <a:ext cx="6451601" cy="3212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978201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Raiffeisen bank">
      <a:dk1>
        <a:srgbClr val="303030"/>
      </a:dk1>
      <a:lt1>
        <a:srgbClr val="FFFFFF"/>
      </a:lt1>
      <a:dk2>
        <a:srgbClr val="575757"/>
      </a:dk2>
      <a:lt2>
        <a:srgbClr val="909090"/>
      </a:lt2>
      <a:accent1>
        <a:srgbClr val="BCBCBC"/>
      </a:accent1>
      <a:accent2>
        <a:srgbClr val="BB942A"/>
      </a:accent2>
      <a:accent3>
        <a:srgbClr val="E3BF43"/>
      </a:accent3>
      <a:accent4>
        <a:srgbClr val="BC8834"/>
      </a:accent4>
      <a:accent5>
        <a:srgbClr val="F5DB2E"/>
      </a:accent5>
      <a:accent6>
        <a:srgbClr val="F79646"/>
      </a:accent6>
      <a:hlink>
        <a:srgbClr val="8C752A"/>
      </a:hlink>
      <a:folHlink>
        <a:srgbClr val="E3BF43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B_ppt_ENG_16ku9" id="{782AE401-4340-8247-98C7-6E2AE344EF6D}" vid="{A2EC5430-B8AA-A041-BC5F-51820CADC212}"/>
    </a:ext>
  </a:extLst>
</a:theme>
</file>

<file path=ppt/theme/theme2.xml><?xml version="1.0" encoding="utf-8"?>
<a:theme xmlns:a="http://schemas.openxmlformats.org/drawingml/2006/main" name="1_Motiv sady Office">
  <a:themeElements>
    <a:clrScheme name="Raiffeisen bank">
      <a:dk1>
        <a:srgbClr val="303030"/>
      </a:dk1>
      <a:lt1>
        <a:srgbClr val="FFFFFF"/>
      </a:lt1>
      <a:dk2>
        <a:srgbClr val="575757"/>
      </a:dk2>
      <a:lt2>
        <a:srgbClr val="909090"/>
      </a:lt2>
      <a:accent1>
        <a:srgbClr val="BCBCBC"/>
      </a:accent1>
      <a:accent2>
        <a:srgbClr val="BB942A"/>
      </a:accent2>
      <a:accent3>
        <a:srgbClr val="E3BF43"/>
      </a:accent3>
      <a:accent4>
        <a:srgbClr val="BC8834"/>
      </a:accent4>
      <a:accent5>
        <a:srgbClr val="F5DB2E"/>
      </a:accent5>
      <a:accent6>
        <a:srgbClr val="F79646"/>
      </a:accent6>
      <a:hlink>
        <a:srgbClr val="8C752A"/>
      </a:hlink>
      <a:folHlink>
        <a:srgbClr val="E3BF43"/>
      </a:folHlink>
    </a:clrScheme>
    <a:fontScheme name="Vlastní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B_ppt_ENG_16ku9" id="{782AE401-4340-8247-98C7-6E2AE344EF6D}" vid="{A2EC5430-B8AA-A041-BC5F-51820CADC212}"/>
    </a:ext>
  </a:extLst>
</a:theme>
</file>

<file path=ppt/theme/theme3.xml><?xml version="1.0" encoding="utf-8"?>
<a:theme xmlns:a="http://schemas.openxmlformats.org/drawingml/2006/main" name="2_Motiv sady Office">
  <a:themeElements>
    <a:clrScheme name="Raiffeisen bank">
      <a:dk1>
        <a:srgbClr val="303030"/>
      </a:dk1>
      <a:lt1>
        <a:srgbClr val="FFFFFF"/>
      </a:lt1>
      <a:dk2>
        <a:srgbClr val="575757"/>
      </a:dk2>
      <a:lt2>
        <a:srgbClr val="909090"/>
      </a:lt2>
      <a:accent1>
        <a:srgbClr val="BCBCBC"/>
      </a:accent1>
      <a:accent2>
        <a:srgbClr val="BB942A"/>
      </a:accent2>
      <a:accent3>
        <a:srgbClr val="E3BF43"/>
      </a:accent3>
      <a:accent4>
        <a:srgbClr val="BC8834"/>
      </a:accent4>
      <a:accent5>
        <a:srgbClr val="F5DB2E"/>
      </a:accent5>
      <a:accent6>
        <a:srgbClr val="F79646"/>
      </a:accent6>
      <a:hlink>
        <a:srgbClr val="8C752A"/>
      </a:hlink>
      <a:folHlink>
        <a:srgbClr val="E3BF43"/>
      </a:folHlink>
    </a:clrScheme>
    <a:fontScheme name="Vlastní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B_ppt_ENG_16ku9" id="{782AE401-4340-8247-98C7-6E2AE344EF6D}" vid="{A2EC5430-B8AA-A041-BC5F-51820CADC212}"/>
    </a:ext>
  </a:extLst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 sady Office</Template>
  <TotalTime>15209</TotalTime>
  <Words>3833</Words>
  <Application>Microsoft Office PowerPoint</Application>
  <PresentationFormat>Předvádění na obrazovce (16:9)</PresentationFormat>
  <Paragraphs>365</Paragraphs>
  <Slides>24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24</vt:i4>
      </vt:variant>
    </vt:vector>
  </HeadingPairs>
  <TitlesOfParts>
    <vt:vector size="32" baseType="lpstr">
      <vt:lpstr>Amalia</vt:lpstr>
      <vt:lpstr>Arial</vt:lpstr>
      <vt:lpstr>Calibri</vt:lpstr>
      <vt:lpstr>Century Gothic</vt:lpstr>
      <vt:lpstr>Wingdings</vt:lpstr>
      <vt:lpstr>Motiv sady Office</vt:lpstr>
      <vt:lpstr>1_Motiv sady Office</vt:lpstr>
      <vt:lpstr>2_Motiv sady Office</vt:lpstr>
      <vt:lpstr>Strategie udržitelnosti  skupina Raiffeisenbank česká republika  květen 2023</vt:lpstr>
      <vt:lpstr>Usnadňujeme klientům cestu  k udržitelnosti</vt:lpstr>
      <vt:lpstr>Úvodní slovo generálního ředitele </vt:lpstr>
      <vt:lpstr>Úvodní slovo Sustainability officera</vt:lpstr>
      <vt:lpstr>Prezentace aplikace PowerPoint</vt:lpstr>
      <vt:lpstr>Systematicky podporujeme udržitelné aktivity</vt:lpstr>
      <vt:lpstr>Rozvíjíme principy odpovědného bankovnictví</vt:lpstr>
      <vt:lpstr>Podporujeme cíle udržitelného rozvoje osn*</vt:lpstr>
      <vt:lpstr>přizpůsobili jsme naši organizační strukturu, abychom podpořili odpovědné bankovnictví</vt:lpstr>
      <vt:lpstr>Prezentace aplikace PowerPoint</vt:lpstr>
      <vt:lpstr>pilíře udržitelnosti jsou naplňovány konkrétními nástroji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Co dalšího děláme v oblasti udržitelnosti a ESG</vt:lpstr>
      <vt:lpstr>Prezentace aplikace PowerPoint</vt:lpstr>
      <vt:lpstr>Prezentace aplikace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subject/>
  <dc:creator>Olga Hrdinová</dc:creator>
  <cp:keywords/>
  <dc:description/>
  <cp:lastModifiedBy>Michal Putna</cp:lastModifiedBy>
  <cp:revision>174</cp:revision>
  <cp:lastPrinted>2023-05-19T11:43:09Z</cp:lastPrinted>
  <dcterms:created xsi:type="dcterms:W3CDTF">2021-10-18T14:22:51Z</dcterms:created>
  <dcterms:modified xsi:type="dcterms:W3CDTF">2023-05-31T15:30:23Z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2a6524ed-fb1a-49fd-bafe-15c5e5ffd047_Enabled">
    <vt:lpwstr>true</vt:lpwstr>
  </property>
  <property fmtid="{D5CDD505-2E9C-101B-9397-08002B2CF9AE}" pid="3" name="MSIP_Label_2a6524ed-fb1a-49fd-bafe-15c5e5ffd047_SetDate">
    <vt:lpwstr>2022-08-01T07:28:23Z</vt:lpwstr>
  </property>
  <property fmtid="{D5CDD505-2E9C-101B-9397-08002B2CF9AE}" pid="4" name="MSIP_Label_2a6524ed-fb1a-49fd-bafe-15c5e5ffd047_Method">
    <vt:lpwstr>Standard</vt:lpwstr>
  </property>
  <property fmtid="{D5CDD505-2E9C-101B-9397-08002B2CF9AE}" pid="5" name="MSIP_Label_2a6524ed-fb1a-49fd-bafe-15c5e5ffd047_Name">
    <vt:lpwstr>Internal</vt:lpwstr>
  </property>
  <property fmtid="{D5CDD505-2E9C-101B-9397-08002B2CF9AE}" pid="6" name="MSIP_Label_2a6524ed-fb1a-49fd-bafe-15c5e5ffd047_SiteId">
    <vt:lpwstr>9b511fda-f0b1-43a5-b06e-1e720f64520a</vt:lpwstr>
  </property>
  <property fmtid="{D5CDD505-2E9C-101B-9397-08002B2CF9AE}" pid="7" name="MSIP_Label_2a6524ed-fb1a-49fd-bafe-15c5e5ffd047_ActionId">
    <vt:lpwstr>455e87ab-52f6-42da-85d2-d9bd626a1ae3</vt:lpwstr>
  </property>
  <property fmtid="{D5CDD505-2E9C-101B-9397-08002B2CF9AE}" pid="8" name="MSIP_Label_2a6524ed-fb1a-49fd-bafe-15c5e5ffd047_ContentBits">
    <vt:lpwstr>0</vt:lpwstr>
  </property>
</Properties>
</file>